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51"/>
  </p:notesMasterIdLst>
  <p:sldIdLst>
    <p:sldId id="257" r:id="rId2"/>
    <p:sldId id="258" r:id="rId3"/>
    <p:sldId id="259" r:id="rId4"/>
    <p:sldId id="265" r:id="rId5"/>
    <p:sldId id="260" r:id="rId6"/>
    <p:sldId id="262" r:id="rId7"/>
    <p:sldId id="266" r:id="rId8"/>
    <p:sldId id="263" r:id="rId9"/>
    <p:sldId id="267" r:id="rId10"/>
    <p:sldId id="268" r:id="rId11"/>
    <p:sldId id="264" r:id="rId12"/>
    <p:sldId id="269" r:id="rId13"/>
    <p:sldId id="270" r:id="rId14"/>
    <p:sldId id="271" r:id="rId15"/>
    <p:sldId id="272" r:id="rId16"/>
    <p:sldId id="273" r:id="rId17"/>
    <p:sldId id="281" r:id="rId18"/>
    <p:sldId id="296" r:id="rId19"/>
    <p:sldId id="297" r:id="rId20"/>
    <p:sldId id="300" r:id="rId21"/>
    <p:sldId id="306" r:id="rId22"/>
    <p:sldId id="305" r:id="rId23"/>
    <p:sldId id="307" r:id="rId24"/>
    <p:sldId id="308" r:id="rId25"/>
    <p:sldId id="301" r:id="rId26"/>
    <p:sldId id="302" r:id="rId27"/>
    <p:sldId id="303" r:id="rId28"/>
    <p:sldId id="304" r:id="rId29"/>
    <p:sldId id="295" r:id="rId30"/>
    <p:sldId id="294" r:id="rId31"/>
    <p:sldId id="312" r:id="rId32"/>
    <p:sldId id="313" r:id="rId33"/>
    <p:sldId id="314" r:id="rId34"/>
    <p:sldId id="315" r:id="rId35"/>
    <p:sldId id="316" r:id="rId36"/>
    <p:sldId id="317" r:id="rId37"/>
    <p:sldId id="318" r:id="rId38"/>
    <p:sldId id="319" r:id="rId39"/>
    <p:sldId id="320" r:id="rId40"/>
    <p:sldId id="321" r:id="rId41"/>
    <p:sldId id="322" r:id="rId42"/>
    <p:sldId id="276" r:id="rId43"/>
    <p:sldId id="332" r:id="rId44"/>
    <p:sldId id="275" r:id="rId45"/>
    <p:sldId id="334" r:id="rId46"/>
    <p:sldId id="335" r:id="rId47"/>
    <p:sldId id="343" r:id="rId48"/>
    <p:sldId id="344" r:id="rId49"/>
    <p:sldId id="345" r:id="rId50"/>
    <p:sldId id="336" r:id="rId51"/>
    <p:sldId id="341" r:id="rId52"/>
    <p:sldId id="348" r:id="rId53"/>
    <p:sldId id="349" r:id="rId54"/>
    <p:sldId id="350" r:id="rId55"/>
    <p:sldId id="351" r:id="rId56"/>
    <p:sldId id="352" r:id="rId57"/>
    <p:sldId id="354" r:id="rId58"/>
    <p:sldId id="355" r:id="rId59"/>
    <p:sldId id="333" r:id="rId60"/>
    <p:sldId id="342" r:id="rId61"/>
    <p:sldId id="361" r:id="rId62"/>
    <p:sldId id="347" r:id="rId63"/>
    <p:sldId id="362" r:id="rId64"/>
    <p:sldId id="356" r:id="rId65"/>
    <p:sldId id="358" r:id="rId66"/>
    <p:sldId id="359"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75" r:id="rId80"/>
    <p:sldId id="380" r:id="rId81"/>
    <p:sldId id="378" r:id="rId82"/>
    <p:sldId id="379" r:id="rId83"/>
    <p:sldId id="395" r:id="rId84"/>
    <p:sldId id="396" r:id="rId85"/>
    <p:sldId id="397" r:id="rId86"/>
    <p:sldId id="398" r:id="rId87"/>
    <p:sldId id="399" r:id="rId88"/>
    <p:sldId id="400" r:id="rId89"/>
    <p:sldId id="402" r:id="rId90"/>
    <p:sldId id="401" r:id="rId91"/>
    <p:sldId id="404" r:id="rId92"/>
    <p:sldId id="405" r:id="rId93"/>
    <p:sldId id="408" r:id="rId94"/>
    <p:sldId id="448" r:id="rId95"/>
    <p:sldId id="406" r:id="rId96"/>
    <p:sldId id="410" r:id="rId97"/>
    <p:sldId id="411" r:id="rId98"/>
    <p:sldId id="409" r:id="rId99"/>
    <p:sldId id="413" r:id="rId100"/>
    <p:sldId id="414"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9" r:id="rId114"/>
    <p:sldId id="428" r:id="rId115"/>
    <p:sldId id="430" r:id="rId116"/>
    <p:sldId id="431" r:id="rId117"/>
    <p:sldId id="433" r:id="rId118"/>
    <p:sldId id="434" r:id="rId119"/>
    <p:sldId id="435" r:id="rId120"/>
    <p:sldId id="291" r:id="rId121"/>
    <p:sldId id="292" r:id="rId122"/>
    <p:sldId id="293" r:id="rId123"/>
    <p:sldId id="286" r:id="rId124"/>
    <p:sldId id="287" r:id="rId125"/>
    <p:sldId id="288" r:id="rId126"/>
    <p:sldId id="289" r:id="rId127"/>
    <p:sldId id="290" r:id="rId128"/>
    <p:sldId id="309" r:id="rId129"/>
    <p:sldId id="310" r:id="rId130"/>
    <p:sldId id="311" r:id="rId131"/>
    <p:sldId id="323" r:id="rId132"/>
    <p:sldId id="324" r:id="rId133"/>
    <p:sldId id="325" r:id="rId134"/>
    <p:sldId id="326" r:id="rId135"/>
    <p:sldId id="329" r:id="rId136"/>
    <p:sldId id="330" r:id="rId137"/>
    <p:sldId id="331" r:id="rId138"/>
    <p:sldId id="436" r:id="rId139"/>
    <p:sldId id="437" r:id="rId140"/>
    <p:sldId id="438" r:id="rId141"/>
    <p:sldId id="439" r:id="rId142"/>
    <p:sldId id="440" r:id="rId143"/>
    <p:sldId id="441" r:id="rId144"/>
    <p:sldId id="442" r:id="rId145"/>
    <p:sldId id="443" r:id="rId146"/>
    <p:sldId id="444" r:id="rId147"/>
    <p:sldId id="445" r:id="rId148"/>
    <p:sldId id="446" r:id="rId149"/>
    <p:sldId id="447" r:id="rId150"/>
  </p:sldIdLst>
  <p:sldSz cx="9906000" cy="6858000" type="A4"/>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8413" autoAdjust="0"/>
  </p:normalViewPr>
  <p:slideViewPr>
    <p:cSldViewPr>
      <p:cViewPr>
        <p:scale>
          <a:sx n="75" d="100"/>
          <a:sy n="75" d="100"/>
        </p:scale>
        <p:origin x="-931" y="-317"/>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4.wmf"/><Relationship Id="rId5" Type="http://schemas.openxmlformats.org/officeDocument/2006/relationships/image" Target="../media/image40.wmf"/><Relationship Id="rId4"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4.wmf"/><Relationship Id="rId5" Type="http://schemas.openxmlformats.org/officeDocument/2006/relationships/image" Target="../media/image41.wmf"/><Relationship Id="rId4"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3.wmf"/><Relationship Id="rId2" Type="http://schemas.openxmlformats.org/officeDocument/2006/relationships/image" Target="../media/image31.wmf"/><Relationship Id="rId1" Type="http://schemas.openxmlformats.org/officeDocument/2006/relationships/image" Target="../media/image34.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4.wmf"/><Relationship Id="rId6" Type="http://schemas.openxmlformats.org/officeDocument/2006/relationships/image" Target="../media/image43.wmf"/><Relationship Id="rId5" Type="http://schemas.openxmlformats.org/officeDocument/2006/relationships/image" Target="../media/image41.wmf"/><Relationship Id="rId4"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E6ED796-504E-45B5-B51A-A8C0230EE015}" type="datetimeFigureOut">
              <a:rPr lang="zh-CN" altLang="en-US" smtClean="0"/>
              <a:t>2018/3/12</a:t>
            </a:fld>
            <a:endParaRPr lang="zh-CN" altLang="en-US"/>
          </a:p>
        </p:txBody>
      </p:sp>
      <p:sp>
        <p:nvSpPr>
          <p:cNvPr id="4" name="幻灯片图像占位符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E9FB966F-ABB4-42F1-B3FA-0F339BEA1A63}" type="slidenum">
              <a:rPr lang="zh-CN" altLang="en-US" smtClean="0"/>
              <a:t>‹#›</a:t>
            </a:fld>
            <a:endParaRPr lang="zh-CN" altLang="en-US"/>
          </a:p>
        </p:txBody>
      </p:sp>
    </p:spTree>
    <p:extLst>
      <p:ext uri="{BB962C8B-B14F-4D97-AF65-F5344CB8AC3E}">
        <p14:creationId xmlns:p14="http://schemas.microsoft.com/office/powerpoint/2010/main" val="427528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8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FB966F-ABB4-42F1-B3FA-0F339BEA1A63}" type="slidenum">
              <a:rPr lang="zh-CN" altLang="en-US" smtClean="0"/>
              <a:t>1</a:t>
            </a:fld>
            <a:endParaRPr lang="zh-CN" altLang="en-US"/>
          </a:p>
        </p:txBody>
      </p:sp>
    </p:spTree>
    <p:extLst>
      <p:ext uri="{BB962C8B-B14F-4D97-AF65-F5344CB8AC3E}">
        <p14:creationId xmlns:p14="http://schemas.microsoft.com/office/powerpoint/2010/main" val="42529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E560051-05A8-40CF-BEA1-72BEC8CAD0DC}" type="slidenum">
              <a:rPr lang="en-US" altLang="zh-CN" sz="1200"/>
              <a:pPr algn="r" eaLnBrk="1" hangingPunct="1"/>
              <a:t>73</a:t>
            </a:fld>
            <a:endParaRPr lang="en-US" altLang="zh-CN" sz="1200"/>
          </a:p>
        </p:txBody>
      </p:sp>
      <p:sp>
        <p:nvSpPr>
          <p:cNvPr id="25603" name="Rectangle 2"/>
          <p:cNvSpPr>
            <a:spLocks noGrp="1" noRot="1" noChangeAspect="1" noChangeArrowheads="1" noTextEdit="1"/>
          </p:cNvSpPr>
          <p:nvPr>
            <p:ph type="sldImg"/>
          </p:nvPr>
        </p:nvSpPr>
        <p:spPr>
          <a:xfrm>
            <a:off x="711200" y="744538"/>
            <a:ext cx="5375275" cy="3722687"/>
          </a:xfrm>
        </p:spPr>
      </p:sp>
      <p:sp>
        <p:nvSpPr>
          <p:cNvPr id="25604" name="Rectangle 3"/>
          <p:cNvSpPr>
            <a:spLocks noGrp="1" noChangeArrowheads="1"/>
          </p:cNvSpPr>
          <p:nvPr>
            <p:ph type="body" idx="1"/>
          </p:nvPr>
        </p:nvSpPr>
        <p:spPr/>
        <p:txBody>
          <a:bodyPr anchor="t"/>
          <a:lstStyle/>
          <a:p>
            <a:pPr eaLnBrk="1" hangingPunct="1"/>
            <a:r>
              <a:rPr lang="en-US" altLang="zh-CN"/>
              <a:t>3</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D1D31444-E378-40A0-BB77-D86CEDE234A4}" type="slidenum">
              <a:rPr lang="en-US" altLang="zh-CN" sz="1200"/>
              <a:pPr algn="r" eaLnBrk="1" hangingPunct="1"/>
              <a:t>89</a:t>
            </a:fld>
            <a:endParaRPr lang="en-US" altLang="zh-CN" sz="1200"/>
          </a:p>
        </p:txBody>
      </p:sp>
      <p:sp>
        <p:nvSpPr>
          <p:cNvPr id="49155" name="Rectangle 2"/>
          <p:cNvSpPr>
            <a:spLocks noGrp="1" noRot="1" noChangeAspect="1" noChangeArrowheads="1" noTextEdit="1"/>
          </p:cNvSpPr>
          <p:nvPr>
            <p:ph type="sldImg"/>
          </p:nvPr>
        </p:nvSpPr>
        <p:spPr>
          <a:xfrm>
            <a:off x="711200" y="744538"/>
            <a:ext cx="5375275" cy="3722687"/>
          </a:xfrm>
        </p:spPr>
      </p:sp>
      <p:sp>
        <p:nvSpPr>
          <p:cNvPr id="49156" name="Rectangle 3"/>
          <p:cNvSpPr>
            <a:spLocks noGrp="1" noChangeArrowheads="1"/>
          </p:cNvSpPr>
          <p:nvPr>
            <p:ph type="body" idx="1"/>
          </p:nvPr>
        </p:nvSpPr>
        <p:spPr/>
        <p:txBody>
          <a:bodyPr anchor="t"/>
          <a:lstStyle/>
          <a:p>
            <a:pPr eaLnBrk="1" hangingPunct="1"/>
            <a:r>
              <a:rPr lang="zh-CN" altLang="en-US"/>
              <a:t>势态节点</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FB966F-ABB4-42F1-B3FA-0F339BEA1A63}" type="slidenum">
              <a:rPr lang="zh-CN" altLang="en-US" smtClean="0"/>
              <a:t>119</a:t>
            </a:fld>
            <a:endParaRPr lang="zh-CN" altLang="en-US"/>
          </a:p>
        </p:txBody>
      </p:sp>
    </p:spTree>
    <p:extLst>
      <p:ext uri="{BB962C8B-B14F-4D97-AF65-F5344CB8AC3E}">
        <p14:creationId xmlns:p14="http://schemas.microsoft.com/office/powerpoint/2010/main" val="42529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2</a:t>
            </a:fld>
            <a:endParaRPr lang="zh-CN" altLang="en-US"/>
          </a:p>
        </p:txBody>
      </p:sp>
    </p:spTree>
    <p:extLst>
      <p:ext uri="{BB962C8B-B14F-4D97-AF65-F5344CB8AC3E}">
        <p14:creationId xmlns:p14="http://schemas.microsoft.com/office/powerpoint/2010/main" val="141749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3</a:t>
            </a:fld>
            <a:endParaRPr lang="zh-CN" altLang="en-US"/>
          </a:p>
        </p:txBody>
      </p:sp>
    </p:spTree>
    <p:extLst>
      <p:ext uri="{BB962C8B-B14F-4D97-AF65-F5344CB8AC3E}">
        <p14:creationId xmlns:p14="http://schemas.microsoft.com/office/powerpoint/2010/main" val="396213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6</a:t>
            </a:fld>
            <a:endParaRPr lang="zh-CN" altLang="en-US"/>
          </a:p>
        </p:txBody>
      </p:sp>
    </p:spTree>
    <p:extLst>
      <p:ext uri="{BB962C8B-B14F-4D97-AF65-F5344CB8AC3E}">
        <p14:creationId xmlns:p14="http://schemas.microsoft.com/office/powerpoint/2010/main" val="3625565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7</a:t>
            </a:fld>
            <a:endParaRPr lang="zh-CN" altLang="en-US"/>
          </a:p>
        </p:txBody>
      </p:sp>
    </p:spTree>
    <p:extLst>
      <p:ext uri="{BB962C8B-B14F-4D97-AF65-F5344CB8AC3E}">
        <p14:creationId xmlns:p14="http://schemas.microsoft.com/office/powerpoint/2010/main" val="209020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FB966F-ABB4-42F1-B3FA-0F339BEA1A63}" type="slidenum">
              <a:rPr lang="zh-CN" altLang="en-US" smtClean="0"/>
              <a:t>10</a:t>
            </a:fld>
            <a:endParaRPr lang="zh-CN" altLang="en-US"/>
          </a:p>
        </p:txBody>
      </p:sp>
    </p:spTree>
    <p:extLst>
      <p:ext uri="{BB962C8B-B14F-4D97-AF65-F5344CB8AC3E}">
        <p14:creationId xmlns:p14="http://schemas.microsoft.com/office/powerpoint/2010/main" val="136219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FD0866C9-053A-46CF-AC29-7A726AE1B824}" type="slidenum">
              <a:rPr lang="en-US" altLang="zh-CN">
                <a:latin typeface="Arial" pitchFamily="34" charset="0"/>
              </a:rPr>
              <a:pPr eaLnBrk="1" hangingPunct="1"/>
              <a:t>22</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xfrm>
            <a:off x="711200" y="744538"/>
            <a:ext cx="5375275" cy="3722687"/>
          </a:xfrm>
          <a:ln/>
        </p:spPr>
      </p:sp>
      <p:sp>
        <p:nvSpPr>
          <p:cNvPr id="31748" name="Rectangle 3"/>
          <p:cNvSpPr>
            <a:spLocks noGrp="1" noChangeArrowheads="1"/>
          </p:cNvSpPr>
          <p:nvPr>
            <p:ph type="body" idx="1"/>
          </p:nvPr>
        </p:nvSpPr>
        <p:spPr>
          <a:xfrm>
            <a:off x="906357" y="4715907"/>
            <a:ext cx="4984962" cy="4467701"/>
          </a:xfrm>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27</a:t>
            </a:fld>
            <a:endParaRPr lang="zh-CN" altLang="en-US"/>
          </a:p>
        </p:txBody>
      </p:sp>
    </p:spTree>
    <p:extLst>
      <p:ext uri="{BB962C8B-B14F-4D97-AF65-F5344CB8AC3E}">
        <p14:creationId xmlns:p14="http://schemas.microsoft.com/office/powerpoint/2010/main" val="780806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B966F-ABB4-42F1-B3FA-0F339BEA1A63}" type="slidenum">
              <a:rPr lang="zh-CN" altLang="en-US" smtClean="0"/>
              <a:t>31</a:t>
            </a:fld>
            <a:endParaRPr lang="zh-CN" altLang="en-US"/>
          </a:p>
        </p:txBody>
      </p:sp>
    </p:spTree>
    <p:extLst>
      <p:ext uri="{BB962C8B-B14F-4D97-AF65-F5344CB8AC3E}">
        <p14:creationId xmlns:p14="http://schemas.microsoft.com/office/powerpoint/2010/main" val="171936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77850" y="1371600"/>
            <a:ext cx="8505952"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77850" y="3228536"/>
            <a:ext cx="8509254"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B26C0FAB-4AEF-4DCC-9D9F-1ADAA23BED6F}" type="datetime1">
              <a:rPr lang="zh-CN" altLang="en-US" smtClean="0"/>
              <a:t>2018/3/12</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96BC094-59B4-4148-BE97-9E3CFC4A1B15}" type="datetime1">
              <a:rPr lang="zh-CN" altLang="en-US" smtClean="0"/>
              <a:t>2018/3/12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914401"/>
            <a:ext cx="222885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95300" y="914401"/>
            <a:ext cx="652145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8E99CC37-323F-4F92-87A3-10662AABC441}" type="datetime1">
              <a:rPr lang="zh-CN" altLang="en-US" smtClean="0"/>
              <a:t>2018/3/12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46850" y="214314"/>
            <a:ext cx="8442457"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281245" y="2017713"/>
            <a:ext cx="84201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fld id="{E8322926-AEF8-47EB-9E21-B9DA0188AFDF}" type="datetime1">
              <a:rPr lang="zh-CN" altLang="en-US" smtClean="0"/>
              <a:t>2018/3/12</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2336145-C5CE-4F3F-8C1F-142FCB3B3020}" type="slidenum">
              <a:rPr lang="en-US" altLang="zh-CN"/>
              <a:pPr>
                <a:defRPr/>
              </a:pPr>
              <a:t>‹#›</a:t>
            </a:fld>
            <a:endParaRPr lang="en-US" altLang="zh-CN"/>
          </a:p>
        </p:txBody>
      </p:sp>
    </p:spTree>
    <p:extLst>
      <p:ext uri="{BB962C8B-B14F-4D97-AF65-F5344CB8AC3E}">
        <p14:creationId xmlns:p14="http://schemas.microsoft.com/office/powerpoint/2010/main" val="2628061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46850" y="214314"/>
            <a:ext cx="844245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81245" y="2017713"/>
            <a:ext cx="41275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573845" y="2017713"/>
            <a:ext cx="41275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258888" y="6243638"/>
            <a:ext cx="2063750" cy="457200"/>
          </a:xfrm>
        </p:spPr>
        <p:txBody>
          <a:bodyPr/>
          <a:lstStyle>
            <a:lvl1pPr>
              <a:defRPr/>
            </a:lvl1pPr>
          </a:lstStyle>
          <a:p>
            <a:fld id="{DFA6983D-6DA2-4F72-8716-246667D0931A}" type="datetime1">
              <a:rPr lang="zh-CN" altLang="en-US" smtClean="0"/>
              <a:t>2018/3/12</a:t>
            </a:fld>
            <a:endParaRPr lang="en-US" altLang="zh-CN"/>
          </a:p>
        </p:txBody>
      </p:sp>
      <p:sp>
        <p:nvSpPr>
          <p:cNvPr id="6" name="页脚占位符 5"/>
          <p:cNvSpPr>
            <a:spLocks noGrp="1"/>
          </p:cNvSpPr>
          <p:nvPr>
            <p:ph type="ftr" sz="quarter" idx="11"/>
          </p:nvPr>
        </p:nvSpPr>
        <p:spPr>
          <a:xfrm>
            <a:off x="3962400" y="6243638"/>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628996" y="6243638"/>
            <a:ext cx="2063750" cy="457200"/>
          </a:xfrm>
        </p:spPr>
        <p:txBody>
          <a:bodyPr/>
          <a:lstStyle>
            <a:lvl1pPr>
              <a:defRPr/>
            </a:lvl1pPr>
          </a:lstStyle>
          <a:p>
            <a:fld id="{5A050499-F9E7-4D02-B03E-BA56B6291BA0}" type="slidenum">
              <a:rPr lang="en-US" altLang="zh-CN"/>
              <a:pPr/>
              <a:t>‹#›</a:t>
            </a:fld>
            <a:endParaRPr lang="en-US" altLang="zh-CN"/>
          </a:p>
        </p:txBody>
      </p:sp>
    </p:spTree>
    <p:extLst>
      <p:ext uri="{BB962C8B-B14F-4D97-AF65-F5344CB8AC3E}">
        <p14:creationId xmlns:p14="http://schemas.microsoft.com/office/powerpoint/2010/main" val="43798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47C533A6-5542-4E0C-AD0B-972646E2D347}" type="datetime1">
              <a:rPr lang="zh-CN" altLang="en-US" smtClean="0"/>
              <a:t>2018/3/12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4548" y="1316736"/>
            <a:ext cx="84201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74548" y="2704664"/>
            <a:ext cx="84201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11B3F24-7E00-413C-9C74-34836AAD2AB5}" type="datetime1">
              <a:rPr lang="zh-CN" altLang="en-US" smtClean="0"/>
              <a:t>2018/3/12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95300" y="704088"/>
            <a:ext cx="89154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95300" y="1920085"/>
            <a:ext cx="437515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5035550" y="1920085"/>
            <a:ext cx="437515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64C668E2-549B-4486-AC3C-88C1D10C7683}" type="datetime1">
              <a:rPr lang="zh-CN" altLang="en-US" smtClean="0"/>
              <a:t>2018/3/12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95300" y="704088"/>
            <a:ext cx="89154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95300" y="1855248"/>
            <a:ext cx="437687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5032111" y="1859758"/>
            <a:ext cx="437859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95300" y="2514600"/>
            <a:ext cx="4376870"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5032111" y="2514600"/>
            <a:ext cx="4378590"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698CC23F-078B-46A0-8945-5E3C12985349}" type="datetime1">
              <a:rPr lang="zh-CN" altLang="en-US" smtClean="0"/>
              <a:t>2018/3/12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95300" y="704088"/>
            <a:ext cx="899795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4B17AC8E-4CA8-4ADB-A9BA-4666355F328D}" type="datetime1">
              <a:rPr lang="zh-CN" altLang="en-US" smtClean="0"/>
              <a:t>2018/3/12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C8D292-A442-404E-B896-5CE094DC293B}" type="datetime1">
              <a:rPr lang="zh-CN" altLang="en-US" smtClean="0"/>
              <a:t>2018/3/12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42950" y="514352"/>
            <a:ext cx="29718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742950" y="1676400"/>
            <a:ext cx="29718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872971" y="1676400"/>
            <a:ext cx="5537729"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3F9B576D-FA7F-4982-9825-07485108F64D}" type="datetime1">
              <a:rPr lang="zh-CN" altLang="en-US" smtClean="0"/>
              <a:t>2018/3/12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429566" y="1108077"/>
            <a:ext cx="569595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671145" y="5359769"/>
            <a:ext cx="168402"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60400" y="1176997"/>
            <a:ext cx="2397252"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60400" y="2828785"/>
            <a:ext cx="239395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A0BA5A8D-A8A8-40C8-BD45-4296DCCD291A}" type="datetime1">
              <a:rPr lang="zh-CN" altLang="en-US" smtClean="0"/>
              <a:t>2018/3/12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750300" y="6356351"/>
            <a:ext cx="660400" cy="365125"/>
          </a:xfrm>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rot="420000">
            <a:off x="3776276" y="1199517"/>
            <a:ext cx="500253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10319" y="5816600"/>
            <a:ext cx="992663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746625" y="6219826"/>
            <a:ext cx="51593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0319" y="-7144"/>
            <a:ext cx="992663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746625" y="-7143"/>
            <a:ext cx="51593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95300" y="704088"/>
            <a:ext cx="89154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95300" y="1935480"/>
            <a:ext cx="8915400" cy="4389120"/>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0" name="Date Placeholder 9"/>
          <p:cNvSpPr>
            <a:spLocks noGrp="1"/>
          </p:cNvSpPr>
          <p:nvPr>
            <p:ph type="dt" sz="half" idx="2"/>
          </p:nvPr>
        </p:nvSpPr>
        <p:spPr>
          <a:xfrm>
            <a:off x="495300" y="6356351"/>
            <a:ext cx="2311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9A5756B-8973-4C99-AAAE-C28E57DCA1D2}" type="datetime1">
              <a:rPr lang="zh-CN" altLang="en-US" smtClean="0"/>
              <a:t>2018/3/12</a:t>
            </a:fld>
            <a:endParaRPr lang="zh-CN" altLang="en-US"/>
          </a:p>
        </p:txBody>
      </p:sp>
      <p:sp>
        <p:nvSpPr>
          <p:cNvPr id="22" name="Footer Placeholder 21"/>
          <p:cNvSpPr>
            <a:spLocks noGrp="1"/>
          </p:cNvSpPr>
          <p:nvPr>
            <p:ph type="ftr" sz="quarter" idx="3"/>
          </p:nvPr>
        </p:nvSpPr>
        <p:spPr>
          <a:xfrm>
            <a:off x="2889250" y="6356351"/>
            <a:ext cx="36322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dirty="0"/>
          </a:p>
        </p:txBody>
      </p:sp>
      <p:sp>
        <p:nvSpPr>
          <p:cNvPr id="18" name="Slide Number Placeholder 17"/>
          <p:cNvSpPr>
            <a:spLocks noGrp="1"/>
          </p:cNvSpPr>
          <p:nvPr>
            <p:ph type="sldNum" sz="quarter" idx="4"/>
          </p:nvPr>
        </p:nvSpPr>
        <p:spPr>
          <a:xfrm>
            <a:off x="8585200" y="6356351"/>
            <a:ext cx="8255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B202183-7A15-4B4B-998C-19AAF2540324}" type="slidenum">
              <a:rPr lang="zh-CN" altLang="en-US" smtClean="0"/>
              <a:t>‹#›</a:t>
            </a:fld>
            <a:endParaRPr lang="zh-CN" altLang="en-US" dirty="0"/>
          </a:p>
        </p:txBody>
      </p:sp>
      <p:grpSp>
        <p:nvGrpSpPr>
          <p:cNvPr id="2" name="Group 1"/>
          <p:cNvGrpSpPr/>
          <p:nvPr/>
        </p:nvGrpSpPr>
        <p:grpSpPr>
          <a:xfrm>
            <a:off x="-20602" y="202408"/>
            <a:ext cx="9945594"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Text Box 113"/>
          <p:cNvSpPr txBox="1">
            <a:spLocks noChangeArrowheads="1"/>
          </p:cNvSpPr>
          <p:nvPr userDrawn="1"/>
        </p:nvSpPr>
        <p:spPr bwMode="gray">
          <a:xfrm>
            <a:off x="6123131" y="6309321"/>
            <a:ext cx="311970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zh-CN" altLang="en-US" sz="2400" b="1" i="1" dirty="0" smtClean="0">
                <a:solidFill>
                  <a:schemeClr val="tx2"/>
                </a:solidFill>
                <a:latin typeface="Arial" charset="0"/>
              </a:rPr>
              <a:t>大连海事大学</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iming>
    <p:tnLst>
      <p:par>
        <p:cTn id="1" dur="indefinite" restart="never" nodeType="tmRoot"/>
      </p:par>
    </p:tnLst>
  </p:timing>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1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83.xml"/><Relationship Id="rId5" Type="http://schemas.openxmlformats.org/officeDocument/2006/relationships/slide" Target="slide45.xml"/><Relationship Id="rId4" Type="http://schemas.openxmlformats.org/officeDocument/2006/relationships/slide" Target="slide1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4.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oleObject" Target="../embeddings/oleObject47.bin"/><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image" Target="../media/image45.wmf"/></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slide" Target="slide94.xml"/><Relationship Id="rId4" Type="http://schemas.openxmlformats.org/officeDocument/2006/relationships/image" Target="../media/image49.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slide" Target="slide94.xml"/><Relationship Id="rId5" Type="http://schemas.openxmlformats.org/officeDocument/2006/relationships/oleObject" Target="../embeddings/oleObject53.bin"/><Relationship Id="rId4" Type="http://schemas.openxmlformats.org/officeDocument/2006/relationships/image" Target="../media/image50.w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slide" Target="slide94.xml"/><Relationship Id="rId4" Type="http://schemas.openxmlformats.org/officeDocument/2006/relationships/image" Target="../media/image5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3.xml"/><Relationship Id="rId2" Type="http://schemas.openxmlformats.org/officeDocument/2006/relationships/slide" Target="slide12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 Target="slide1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9.emf"/><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30.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6.bin"/><Relationship Id="rId4" Type="http://schemas.openxmlformats.org/officeDocument/2006/relationships/image" Target="../media/image31.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8.bin"/><Relationship Id="rId4" Type="http://schemas.openxmlformats.org/officeDocument/2006/relationships/image" Target="../media/image31.wmf"/></Relationships>
</file>

<file path=ppt/slides/_rels/slide7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10.bin"/><Relationship Id="rId10" Type="http://schemas.openxmlformats.org/officeDocument/2006/relationships/image" Target="../media/image31.wmf"/><Relationship Id="rId4" Type="http://schemas.openxmlformats.org/officeDocument/2006/relationships/image" Target="../media/image33.wmf"/><Relationship Id="rId9"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4.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8.wmf"/><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6.wmf"/></Relationships>
</file>

<file path=ppt/slides/_rels/slide7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21.bin"/><Relationship Id="rId4" Type="http://schemas.openxmlformats.org/officeDocument/2006/relationships/image" Target="../media/image34.wmf"/></Relationships>
</file>

<file path=ppt/slides/_rels/slide7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1.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39.wmf"/><Relationship Id="rId4" Type="http://schemas.openxmlformats.org/officeDocument/2006/relationships/image" Target="../media/image34.wmf"/><Relationship Id="rId9" Type="http://schemas.openxmlformats.org/officeDocument/2006/relationships/oleObject" Target="../embeddings/oleObject26.bin"/></Relationships>
</file>

<file path=ppt/slides/_rels/slide7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1.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1.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39.wmf"/><Relationship Id="rId4" Type="http://schemas.openxmlformats.org/officeDocument/2006/relationships/image" Target="../media/image34.wmf"/><Relationship Id="rId9" Type="http://schemas.openxmlformats.org/officeDocument/2006/relationships/oleObject" Target="../embeddings/oleObject31.bin"/></Relationships>
</file>

<file path=ppt/slides/_rels/slide7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1.wmf"/><Relationship Id="rId2" Type="http://schemas.openxmlformats.org/officeDocument/2006/relationships/slideLayout" Target="../slideLayouts/slideLayout7.xml"/><Relationship Id="rId16" Type="http://schemas.openxmlformats.org/officeDocument/2006/relationships/image" Target="../media/image43.wmf"/><Relationship Id="rId1" Type="http://schemas.openxmlformats.org/officeDocument/2006/relationships/vmlDrawing" Target="../drawings/vmlDrawing12.vml"/><Relationship Id="rId6" Type="http://schemas.openxmlformats.org/officeDocument/2006/relationships/image" Target="../media/image31.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39.wmf"/><Relationship Id="rId4" Type="http://schemas.openxmlformats.org/officeDocument/2006/relationships/image" Target="../media/image34.wmf"/><Relationship Id="rId9" Type="http://schemas.openxmlformats.org/officeDocument/2006/relationships/oleObject" Target="../embeddings/oleObject36.bin"/><Relationship Id="rId14" Type="http://schemas.openxmlformats.org/officeDocument/2006/relationships/image" Target="../media/image42.wmf"/></Relationships>
</file>

<file path=ppt/slides/_rels/slide78.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1.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39.wmf"/><Relationship Id="rId4" Type="http://schemas.openxmlformats.org/officeDocument/2006/relationships/image" Target="../media/image34.wmf"/><Relationship Id="rId9" Type="http://schemas.openxmlformats.org/officeDocument/2006/relationships/oleObject" Target="../embeddings/oleObject43.bin"/><Relationship Id="rId14" Type="http://schemas.openxmlformats.org/officeDocument/2006/relationships/image" Target="../media/image43.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slide" Target="slide139.xml"/><Relationship Id="rId7" Type="http://schemas.openxmlformats.org/officeDocument/2006/relationships/slide" Target="slide143.xml"/><Relationship Id="rId2" Type="http://schemas.openxmlformats.org/officeDocument/2006/relationships/slide" Target="slide138.xml"/><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141.xml"/><Relationship Id="rId10" Type="http://schemas.openxmlformats.org/officeDocument/2006/relationships/slide" Target="slide146.xml"/><Relationship Id="rId4" Type="http://schemas.openxmlformats.org/officeDocument/2006/relationships/slide" Target="slide140.xml"/><Relationship Id="rId9" Type="http://schemas.openxmlformats.org/officeDocument/2006/relationships/slide" Target="slide1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92.xml"/><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92.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 Target="slide148.xml"/><Relationship Id="rId2" Type="http://schemas.openxmlformats.org/officeDocument/2006/relationships/slide" Target="slide147.xml"/><Relationship Id="rId1" Type="http://schemas.openxmlformats.org/officeDocument/2006/relationships/slideLayout" Target="../slideLayouts/slideLayout2.xml"/><Relationship Id="rId4" Type="http://schemas.openxmlformats.org/officeDocument/2006/relationships/slide" Target="slide1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第二章 知识和知识表示</a:t>
            </a:r>
          </a:p>
        </p:txBody>
      </p:sp>
      <p:sp>
        <p:nvSpPr>
          <p:cNvPr id="3" name="内容占位符 2"/>
          <p:cNvSpPr>
            <a:spLocks noGrp="1"/>
          </p:cNvSpPr>
          <p:nvPr>
            <p:ph idx="1"/>
          </p:nvPr>
        </p:nvSpPr>
        <p:spPr/>
        <p:txBody>
          <a:bodyPr/>
          <a:lstStyle/>
          <a:p>
            <a:r>
              <a:rPr lang="zh-CN" altLang="zh-CN" b="1" dirty="0">
                <a:hlinkClick r:id="rId3" action="ppaction://hlinksldjump"/>
              </a:rPr>
              <a:t>第</a:t>
            </a:r>
            <a:r>
              <a:rPr lang="en-US" altLang="zh-CN" b="1" dirty="0">
                <a:hlinkClick r:id="rId3" action="ppaction://hlinksldjump"/>
              </a:rPr>
              <a:t>2.1</a:t>
            </a:r>
            <a:r>
              <a:rPr lang="zh-CN" altLang="zh-CN" b="1" dirty="0">
                <a:hlinkClick r:id="rId3" action="ppaction://hlinksldjump"/>
              </a:rPr>
              <a:t>节</a:t>
            </a:r>
            <a:r>
              <a:rPr lang="en-US" altLang="zh-CN" b="1" dirty="0">
                <a:hlinkClick r:id="rId3" action="ppaction://hlinksldjump"/>
              </a:rPr>
              <a:t> </a:t>
            </a:r>
            <a:r>
              <a:rPr lang="zh-CN" altLang="zh-CN" dirty="0">
                <a:hlinkClick r:id="rId3" action="ppaction://hlinksldjump"/>
              </a:rPr>
              <a:t>知识</a:t>
            </a:r>
            <a:endParaRPr lang="zh-CN" altLang="zh-CN" dirty="0"/>
          </a:p>
          <a:p>
            <a:r>
              <a:rPr lang="zh-CN" altLang="zh-CN" b="1" dirty="0">
                <a:hlinkClick r:id="rId4" action="ppaction://hlinksldjump"/>
              </a:rPr>
              <a:t>第</a:t>
            </a:r>
            <a:r>
              <a:rPr lang="en-US" altLang="zh-CN" b="1" dirty="0">
                <a:hlinkClick r:id="rId4" action="ppaction://hlinksldjump"/>
              </a:rPr>
              <a:t>2.2</a:t>
            </a:r>
            <a:r>
              <a:rPr lang="zh-CN" altLang="zh-CN" b="1" dirty="0">
                <a:hlinkClick r:id="rId4" action="ppaction://hlinksldjump"/>
              </a:rPr>
              <a:t>节</a:t>
            </a:r>
            <a:r>
              <a:rPr lang="en-US" altLang="zh-CN" b="1" dirty="0">
                <a:hlinkClick r:id="rId4" action="ppaction://hlinksldjump"/>
              </a:rPr>
              <a:t> </a:t>
            </a:r>
            <a:r>
              <a:rPr lang="zh-CN" altLang="zh-CN" dirty="0">
                <a:hlinkClick r:id="rId4" action="ppaction://hlinksldjump"/>
              </a:rPr>
              <a:t>知识的演绎系统表示</a:t>
            </a:r>
            <a:endParaRPr lang="zh-CN" altLang="zh-CN" dirty="0"/>
          </a:p>
          <a:p>
            <a:r>
              <a:rPr lang="zh-CN" altLang="zh-CN" b="1" dirty="0">
                <a:hlinkClick r:id="rId5" action="ppaction://hlinksldjump"/>
              </a:rPr>
              <a:t>第</a:t>
            </a:r>
            <a:r>
              <a:rPr lang="en-US" altLang="zh-CN" b="1" dirty="0">
                <a:hlinkClick r:id="rId5" action="ppaction://hlinksldjump"/>
              </a:rPr>
              <a:t>2.3</a:t>
            </a:r>
            <a:r>
              <a:rPr lang="zh-CN" altLang="zh-CN" b="1" dirty="0">
                <a:hlinkClick r:id="rId5" action="ppaction://hlinksldjump"/>
              </a:rPr>
              <a:t>节</a:t>
            </a:r>
            <a:r>
              <a:rPr lang="en-US" altLang="zh-CN" b="1" dirty="0">
                <a:hlinkClick r:id="rId5" action="ppaction://hlinksldjump"/>
              </a:rPr>
              <a:t> </a:t>
            </a:r>
            <a:r>
              <a:rPr lang="zh-CN" altLang="zh-CN" dirty="0">
                <a:hlinkClick r:id="rId5" action="ppaction://hlinksldjump"/>
              </a:rPr>
              <a:t>知识的产生式系统表示</a:t>
            </a:r>
            <a:endParaRPr lang="zh-CN" altLang="zh-CN" dirty="0"/>
          </a:p>
          <a:p>
            <a:r>
              <a:rPr lang="zh-CN" altLang="zh-CN" b="1" dirty="0">
                <a:hlinkClick r:id="rId6" action="ppaction://hlinksldjump"/>
              </a:rPr>
              <a:t>第</a:t>
            </a:r>
            <a:r>
              <a:rPr lang="en-US" altLang="zh-CN" b="1" dirty="0">
                <a:hlinkClick r:id="rId6" action="ppaction://hlinksldjump"/>
              </a:rPr>
              <a:t>2.4</a:t>
            </a:r>
            <a:r>
              <a:rPr lang="zh-CN" altLang="zh-CN" b="1" dirty="0">
                <a:hlinkClick r:id="rId6" action="ppaction://hlinksldjump"/>
              </a:rPr>
              <a:t>节</a:t>
            </a:r>
            <a:r>
              <a:rPr lang="en-US" altLang="zh-CN" b="1" dirty="0">
                <a:hlinkClick r:id="rId6" action="ppaction://hlinksldjump"/>
              </a:rPr>
              <a:t> </a:t>
            </a:r>
            <a:r>
              <a:rPr lang="zh-CN" altLang="zh-CN" dirty="0">
                <a:hlinkClick r:id="rId6" action="ppaction://hlinksldjump"/>
              </a:rPr>
              <a:t>知识的结构化表示</a:t>
            </a:r>
            <a:endParaRPr lang="zh-CN" altLang="zh-CN" dirty="0"/>
          </a:p>
          <a:p>
            <a:r>
              <a:rPr lang="zh-CN" altLang="zh-CN" b="1" dirty="0">
                <a:hlinkClick r:id="rId7" action="ppaction://hlinksldjump"/>
              </a:rPr>
              <a:t>第</a:t>
            </a:r>
            <a:r>
              <a:rPr lang="en-US" altLang="zh-CN" b="1" dirty="0">
                <a:hlinkClick r:id="rId7" action="ppaction://hlinksldjump"/>
              </a:rPr>
              <a:t>2.5</a:t>
            </a:r>
            <a:r>
              <a:rPr lang="zh-CN" altLang="zh-CN" b="1" dirty="0">
                <a:hlinkClick r:id="rId7" action="ppaction://hlinksldjump"/>
              </a:rPr>
              <a:t>节</a:t>
            </a:r>
            <a:r>
              <a:rPr lang="en-US" altLang="zh-CN" b="1" dirty="0">
                <a:hlinkClick r:id="rId7" action="ppaction://hlinksldjump"/>
              </a:rPr>
              <a:t> </a:t>
            </a:r>
            <a:r>
              <a:rPr lang="zh-CN" altLang="zh-CN" dirty="0">
                <a:hlinkClick r:id="rId7" action="ppaction://hlinksldjump"/>
              </a:rPr>
              <a:t>知识表示的实用化问题</a:t>
            </a:r>
            <a:endParaRPr lang="zh-CN" altLang="zh-CN" dirty="0"/>
          </a:p>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latin typeface="Times New Roman" panose="02020603050405020304" pitchFamily="18" charset="0"/>
                <a:cs typeface="Times New Roman" panose="02020603050405020304" pitchFamily="18" charset="0"/>
              </a:rPr>
              <a:t>1</a:t>
            </a:fld>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58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20688"/>
            <a:ext cx="8915400" cy="5703912"/>
          </a:xfrm>
        </p:spPr>
        <p:txBody>
          <a:bodyPr>
            <a:normAutofit/>
          </a:bodyPr>
          <a:lstStyle/>
          <a:p>
            <a:r>
              <a:rPr lang="zh-CN" altLang="zh-CN" dirty="0"/>
              <a:t>在</a:t>
            </a:r>
            <a:r>
              <a:rPr lang="en-US" altLang="zh-CN" dirty="0"/>
              <a:t>IJCAI-10</a:t>
            </a:r>
            <a:r>
              <a:rPr lang="zh-CN" altLang="zh-CN" dirty="0"/>
              <a:t>会议上，</a:t>
            </a:r>
            <a:r>
              <a:rPr lang="en-US" altLang="zh-CN" dirty="0"/>
              <a:t>D. B. </a:t>
            </a:r>
            <a:r>
              <a:rPr lang="en-US" altLang="zh-CN" dirty="0" err="1"/>
              <a:t>Lenat</a:t>
            </a:r>
            <a:r>
              <a:rPr lang="zh-CN" altLang="zh-CN" dirty="0"/>
              <a:t>和</a:t>
            </a:r>
            <a:r>
              <a:rPr lang="en-US" altLang="zh-CN" dirty="0"/>
              <a:t>E. A. </a:t>
            </a:r>
            <a:r>
              <a:rPr lang="en-US" altLang="zh-CN" dirty="0" err="1"/>
              <a:t>Feigenbaum</a:t>
            </a:r>
            <a:r>
              <a:rPr lang="zh-CN" altLang="zh-CN" dirty="0"/>
              <a:t>提出了所谓的</a:t>
            </a:r>
            <a:r>
              <a:rPr lang="zh-CN" altLang="zh-CN" b="1" dirty="0"/>
              <a:t>知识原则</a:t>
            </a:r>
            <a:r>
              <a:rPr lang="zh-CN" altLang="zh-CN" dirty="0"/>
              <a:t>：</a:t>
            </a:r>
          </a:p>
          <a:p>
            <a:r>
              <a:rPr lang="en-US" altLang="zh-CN" dirty="0"/>
              <a:t>“</a:t>
            </a:r>
            <a:r>
              <a:rPr lang="zh-CN" altLang="zh-CN" dirty="0"/>
              <a:t>一个系统展示高级的智能理解和行为，主要是因为拥有应用领域特有的知识：</a:t>
            </a:r>
            <a:r>
              <a:rPr lang="zh-CN" altLang="zh-CN" dirty="0">
                <a:solidFill>
                  <a:srgbClr val="FF0000"/>
                </a:solidFill>
              </a:rPr>
              <a:t>概念、事实、表示、方法、模型、隐喻和启发式。</a:t>
            </a:r>
            <a:r>
              <a:rPr lang="en-US" altLang="zh-CN" dirty="0">
                <a:solidFill>
                  <a:srgbClr val="FF0000"/>
                </a:solidFill>
              </a:rPr>
              <a:t>”</a:t>
            </a:r>
            <a:endParaRPr lang="zh-CN" altLang="zh-CN" dirty="0">
              <a:solidFill>
                <a:srgbClr val="FF0000"/>
              </a:solidFill>
            </a:endParaRPr>
          </a:p>
          <a:p>
            <a:r>
              <a:rPr lang="zh-CN" altLang="zh-CN" dirty="0" smtClean="0"/>
              <a:t>系统拥有的知识量与系统的</a:t>
            </a:r>
            <a:endParaRPr lang="en-US" altLang="zh-CN" dirty="0" smtClean="0"/>
          </a:p>
          <a:p>
            <a:pPr marL="0" indent="0">
              <a:buNone/>
            </a:pPr>
            <a:r>
              <a:rPr lang="zh-CN" altLang="zh-CN" dirty="0" smtClean="0"/>
              <a:t>性能有十分紧密的联系。</a:t>
            </a:r>
            <a:endParaRPr lang="en-US" altLang="zh-CN" dirty="0" smtClean="0"/>
          </a:p>
          <a:p>
            <a:pPr marL="0" indent="0">
              <a:buNone/>
            </a:pPr>
            <a:r>
              <a:rPr lang="zh-CN" altLang="zh-CN" dirty="0" smtClean="0"/>
              <a:t>系统所拥有的知识和其性能</a:t>
            </a:r>
            <a:endParaRPr lang="en-US" altLang="zh-CN" dirty="0" smtClean="0"/>
          </a:p>
          <a:p>
            <a:pPr marL="0" indent="0">
              <a:buNone/>
            </a:pPr>
            <a:r>
              <a:rPr lang="zh-CN" altLang="zh-CN" dirty="0" smtClean="0"/>
              <a:t>之间可以表示为二维曲线。</a:t>
            </a:r>
            <a:endParaRPr lang="en-US" altLang="zh-CN" dirty="0" smtClean="0"/>
          </a:p>
          <a:p>
            <a:pPr marL="0" indent="0">
              <a:buNone/>
            </a:pPr>
            <a:r>
              <a:rPr lang="zh-CN" altLang="zh-CN" dirty="0" smtClean="0"/>
              <a:t>其中</a:t>
            </a:r>
            <a:r>
              <a:rPr lang="en-US" altLang="zh-CN" dirty="0" smtClean="0"/>
              <a:t> </a:t>
            </a:r>
            <a:r>
              <a:rPr lang="zh-CN" altLang="zh-CN" dirty="0" smtClean="0"/>
              <a:t>称为知识的</a:t>
            </a:r>
            <a:r>
              <a:rPr lang="zh-CN" altLang="zh-CN" b="1" dirty="0" smtClean="0">
                <a:solidFill>
                  <a:srgbClr val="FF0000"/>
                </a:solidFill>
              </a:rPr>
              <a:t>使能门槛</a:t>
            </a:r>
            <a:r>
              <a:rPr lang="zh-CN" altLang="zh-CN" dirty="0" smtClean="0"/>
              <a:t>；</a:t>
            </a:r>
            <a:endParaRPr lang="en-US" altLang="zh-CN" dirty="0" smtClean="0"/>
          </a:p>
          <a:p>
            <a:pPr marL="0" indent="0">
              <a:buNone/>
            </a:pPr>
            <a:r>
              <a:rPr lang="en-US" altLang="zh-CN" dirty="0" smtClean="0"/>
              <a:t> </a:t>
            </a:r>
            <a:r>
              <a:rPr lang="zh-CN" altLang="zh-CN" dirty="0" smtClean="0"/>
              <a:t>称为知识的</a:t>
            </a:r>
            <a:r>
              <a:rPr lang="zh-CN" altLang="zh-CN" b="1" dirty="0" smtClean="0">
                <a:solidFill>
                  <a:srgbClr val="FF0000"/>
                </a:solidFill>
              </a:rPr>
              <a:t>胜任门槛</a:t>
            </a:r>
            <a:r>
              <a:rPr lang="zh-CN" altLang="zh-CN" dirty="0" smtClean="0"/>
              <a:t>；</a:t>
            </a:r>
            <a:r>
              <a:rPr lang="en-US" altLang="zh-CN" dirty="0" smtClean="0"/>
              <a:t> </a:t>
            </a:r>
          </a:p>
          <a:p>
            <a:pPr marL="0" indent="0">
              <a:buNone/>
            </a:pPr>
            <a:r>
              <a:rPr lang="zh-CN" altLang="zh-CN" dirty="0" smtClean="0"/>
              <a:t>称为知识的</a:t>
            </a:r>
            <a:r>
              <a:rPr lang="zh-CN" altLang="zh-CN" b="1" dirty="0" smtClean="0">
                <a:solidFill>
                  <a:srgbClr val="FF0000"/>
                </a:solidFill>
              </a:rPr>
              <a:t>全能门槛</a:t>
            </a:r>
            <a:r>
              <a:rPr lang="zh-CN" altLang="zh-CN" dirty="0" smtClean="0"/>
              <a:t>。 </a:t>
            </a:r>
            <a:endParaRPr lang="zh-CN" altLang="en-US" dirty="0"/>
          </a:p>
        </p:txBody>
      </p:sp>
      <p:pic>
        <p:nvPicPr>
          <p:cNvPr id="2085"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164" y="3060036"/>
            <a:ext cx="3527346" cy="2704146"/>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31750" cap="flat"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0C913308-F349-4B6D-A68A-DD1791B4A57B}" type="slidenum">
              <a:rPr lang="zh-CN" altLang="en-US" smtClean="0">
                <a:latin typeface="Times New Roman" panose="02020603050405020304" pitchFamily="18" charset="0"/>
                <a:cs typeface="Times New Roman" panose="02020603050405020304" pitchFamily="18" charset="0"/>
              </a:rPr>
              <a:t>10</a:t>
            </a:fld>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59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85"/>
                                        </p:tgtEl>
                                        <p:attrNameLst>
                                          <p:attrName>style.visibility</p:attrName>
                                        </p:attrNameLst>
                                      </p:cBhvr>
                                      <p:to>
                                        <p:strVal val="visible"/>
                                      </p:to>
                                    </p:set>
                                    <p:anim calcmode="lin" valueType="num">
                                      <p:cBhvr additive="base">
                                        <p:cTn id="12" dur="500" fill="hold"/>
                                        <p:tgtEl>
                                          <p:spTgt spid="2085"/>
                                        </p:tgtEl>
                                        <p:attrNameLst>
                                          <p:attrName>ppt_x</p:attrName>
                                        </p:attrNameLst>
                                      </p:cBhvr>
                                      <p:tavLst>
                                        <p:tav tm="0">
                                          <p:val>
                                            <p:strVal val="#ppt_x"/>
                                          </p:val>
                                        </p:tav>
                                        <p:tav tm="100000">
                                          <p:val>
                                            <p:strVal val="#ppt_x"/>
                                          </p:val>
                                        </p:tav>
                                      </p:tavLst>
                                    </p:anim>
                                    <p:anim calcmode="lin" valueType="num">
                                      <p:cBhvr additive="base">
                                        <p:cTn id="13" dur="500" fill="hold"/>
                                        <p:tgtEl>
                                          <p:spTgt spid="208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arn(inVertical)">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116463" y="260648"/>
            <a:ext cx="9294237" cy="6063952"/>
          </a:xfrm>
        </p:spPr>
        <p:txBody>
          <a:bodyPr/>
          <a:lstStyle/>
          <a:p>
            <a:pPr marL="393192" lvl="1" indent="0">
              <a:lnSpc>
                <a:spcPct val="120000"/>
              </a:lnSpc>
              <a:spcAft>
                <a:spcPct val="20000"/>
              </a:spcAft>
              <a:buClr>
                <a:schemeClr val="hlink"/>
              </a:buClr>
              <a:buNone/>
            </a:pPr>
            <a:r>
              <a:rPr lang="zh-CN" altLang="en-US" sz="2000" b="1" dirty="0">
                <a:solidFill>
                  <a:schemeClr val="tx2"/>
                </a:solidFill>
                <a:latin typeface="Times New Roman" pitchFamily="18" charset="0"/>
                <a:ea typeface="幼圆" pitchFamily="49" charset="-122"/>
              </a:rPr>
              <a:t>框架结构</a:t>
            </a:r>
            <a:r>
              <a:rPr lang="zh-CN" altLang="en-US" sz="2000" b="1" dirty="0" smtClean="0">
                <a:solidFill>
                  <a:schemeClr val="tx2"/>
                </a:solidFill>
                <a:latin typeface="Times New Roman" pitchFamily="18" charset="0"/>
                <a:ea typeface="幼圆" pitchFamily="49" charset="-122"/>
              </a:rPr>
              <a:t>：</a:t>
            </a:r>
            <a:endParaRPr lang="en-US" altLang="zh-CN" sz="2000" b="1" dirty="0" smtClean="0">
              <a:solidFill>
                <a:schemeClr val="tx2"/>
              </a:solidFill>
              <a:latin typeface="Times New Roman" pitchFamily="18" charset="0"/>
              <a:ea typeface="幼圆" pitchFamily="49" charset="-122"/>
            </a:endParaRPr>
          </a:p>
          <a:p>
            <a:pPr lvl="1">
              <a:lnSpc>
                <a:spcPct val="120000"/>
              </a:lnSpc>
              <a:spcAft>
                <a:spcPct val="20000"/>
              </a:spcAft>
              <a:buClr>
                <a:schemeClr val="hlink"/>
              </a:buClr>
              <a:buFont typeface="Wingdings" pitchFamily="2" charset="2"/>
              <a:buChar char="ü"/>
            </a:pPr>
            <a:r>
              <a:rPr lang="zh-CN" altLang="en-US" sz="2000" b="1" dirty="0" smtClean="0">
                <a:ea typeface="宋体" pitchFamily="2" charset="-122"/>
              </a:rPr>
              <a:t>每个</a:t>
            </a:r>
            <a:r>
              <a:rPr lang="zh-CN" altLang="en-US" sz="2000" b="1" dirty="0">
                <a:ea typeface="宋体" pitchFamily="2" charset="-122"/>
              </a:rPr>
              <a:t>框架都有框架名，代表某一类对象</a:t>
            </a:r>
          </a:p>
          <a:p>
            <a:pPr lvl="1">
              <a:lnSpc>
                <a:spcPct val="120000"/>
              </a:lnSpc>
              <a:spcAft>
                <a:spcPct val="20000"/>
              </a:spcAft>
              <a:buClr>
                <a:schemeClr val="hlink"/>
              </a:buClr>
              <a:buFont typeface="Wingdings" pitchFamily="2" charset="2"/>
              <a:buChar char="ü"/>
            </a:pPr>
            <a:r>
              <a:rPr lang="zh-CN" altLang="en-US" sz="2000" b="1" dirty="0">
                <a:ea typeface="宋体" pitchFamily="2" charset="-122"/>
              </a:rPr>
              <a:t>一个框架由若干个槽（项目）组成，用于表示对象的某个方面的属性</a:t>
            </a:r>
          </a:p>
          <a:p>
            <a:pPr lvl="1">
              <a:lnSpc>
                <a:spcPct val="120000"/>
              </a:lnSpc>
              <a:spcAft>
                <a:spcPct val="20000"/>
              </a:spcAft>
              <a:buClr>
                <a:schemeClr val="hlink"/>
              </a:buClr>
              <a:buFont typeface="Wingdings" pitchFamily="2" charset="2"/>
              <a:buChar char="ü"/>
            </a:pPr>
            <a:r>
              <a:rPr lang="zh-CN" altLang="en-US" sz="2000" b="1" dirty="0">
                <a:ea typeface="宋体" pitchFamily="2" charset="-122"/>
              </a:rPr>
              <a:t>有时一个槽（属性）还要从不同的侧面来描述，每个侧面可具有一个或多个值。</a:t>
            </a:r>
          </a:p>
          <a:p>
            <a:endParaRPr lang="en-US" altLang="zh-CN" sz="2800" b="1" dirty="0" smtClean="0">
              <a:solidFill>
                <a:schemeClr val="tx2"/>
              </a:solidFill>
              <a:latin typeface="Times New Roman" pitchFamily="18" charset="0"/>
              <a:ea typeface="幼圆" pitchFamily="49" charset="-122"/>
            </a:endParaRPr>
          </a:p>
          <a:p>
            <a:endParaRPr lang="zh-CN" altLang="en-US" sz="2000" b="1" dirty="0">
              <a:solidFill>
                <a:schemeClr val="tx2"/>
              </a:solidFill>
              <a:latin typeface="Times New Roman" pitchFamily="18" charset="0"/>
              <a:ea typeface="幼圆" pitchFamily="49" charset="-122"/>
            </a:endParaRPr>
          </a:p>
        </p:txBody>
      </p:sp>
      <p:graphicFrame>
        <p:nvGraphicFramePr>
          <p:cNvPr id="480284" name="Group 28"/>
          <p:cNvGraphicFramePr>
            <a:graphicFrameLocks noGrp="1"/>
          </p:cNvGraphicFramePr>
          <p:nvPr>
            <p:extLst>
              <p:ext uri="{D42A27DB-BD31-4B8C-83A1-F6EECF244321}">
                <p14:modId xmlns:p14="http://schemas.microsoft.com/office/powerpoint/2010/main" val="4280724349"/>
              </p:ext>
            </p:extLst>
          </p:nvPr>
        </p:nvGraphicFramePr>
        <p:xfrm>
          <a:off x="1341383" y="2636912"/>
          <a:ext cx="7512050" cy="3886200"/>
        </p:xfrm>
        <a:graphic>
          <a:graphicData uri="http://schemas.openxmlformats.org/drawingml/2006/table">
            <a:tbl>
              <a:tblPr/>
              <a:tblGrid>
                <a:gridCol w="7512050"/>
              </a:tblGrid>
              <a:tr h="3886200">
                <a:tc>
                  <a:txBody>
                    <a:bodyPr/>
                    <a:lstStyle>
                      <a:lvl1pPr>
                        <a:spcBef>
                          <a:spcPct val="20000"/>
                        </a:spcBef>
                        <a:buClr>
                          <a:schemeClr val="tx2"/>
                        </a:buClr>
                        <a:buFont typeface="Wingdings" pitchFamily="2" charset="2"/>
                        <a:defRPr sz="2000">
                          <a:solidFill>
                            <a:schemeClr val="tx1"/>
                          </a:solidFill>
                          <a:latin typeface="Arial" pitchFamily="34" charset="0"/>
                        </a:defRPr>
                      </a:lvl1pPr>
                      <a:lvl2pPr>
                        <a:spcBef>
                          <a:spcPct val="20000"/>
                        </a:spcBef>
                        <a:buClr>
                          <a:schemeClr val="accent1"/>
                        </a:buClr>
                        <a:buFont typeface="Wingdings" pitchFamily="2" charset="2"/>
                        <a:defRPr sz="2000">
                          <a:solidFill>
                            <a:schemeClr val="tx1"/>
                          </a:solidFill>
                          <a:latin typeface="Arial" pitchFamily="34" charset="0"/>
                        </a:defRPr>
                      </a:lvl2pPr>
                      <a:lvl3pPr>
                        <a:spcBef>
                          <a:spcPct val="20000"/>
                        </a:spcBef>
                        <a:buClr>
                          <a:schemeClr val="accent2"/>
                        </a:buClr>
                        <a:defRPr sz="1600">
                          <a:solidFill>
                            <a:schemeClr val="tx1"/>
                          </a:solidFill>
                          <a:latin typeface="Arial" pitchFamily="34" charset="0"/>
                        </a:defRPr>
                      </a:lvl3pPr>
                      <a:lvl4pPr>
                        <a:spcBef>
                          <a:spcPct val="20000"/>
                        </a:spcBef>
                        <a:defRPr sz="1400">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pitchFamily="2" charset="2"/>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rPr>
                        <a:t>&lt;</a:t>
                      </a:r>
                      <a:r>
                        <a:rPr kumimoji="0" lang="zh-CN" altLang="en-US" sz="2400" b="1" i="0" u="none" strike="noStrike" cap="none" normalizeH="0" baseline="0" dirty="0" smtClean="0">
                          <a:ln>
                            <a:noFill/>
                          </a:ln>
                          <a:solidFill>
                            <a:srgbClr val="FF0000"/>
                          </a:solidFill>
                          <a:effectLst/>
                          <a:latin typeface="Times New Roman" pitchFamily="18" charset="0"/>
                          <a:ea typeface="宋体" pitchFamily="2" charset="-122"/>
                        </a:rPr>
                        <a:t>框架名</a:t>
                      </a: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rPr>
                        <a:t>&gt;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槽名</a:t>
                      </a:r>
                      <a:r>
                        <a:rPr kumimoji="0" lang="en-US" altLang="zh-CN" sz="2000" b="1" i="0" u="none" strike="noStrike" cap="none" normalizeH="0" baseline="0" dirty="0" smtClean="0">
                          <a:ln>
                            <a:noFill/>
                          </a:ln>
                          <a:solidFill>
                            <a:srgbClr val="006600"/>
                          </a:solidFill>
                          <a:effectLst/>
                          <a:latin typeface="Times New Roman" pitchFamily="18" charset="0"/>
                          <a:ea typeface="宋体" pitchFamily="2" charset="-122"/>
                        </a:rPr>
                        <a:t>1</a:t>
                      </a: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1</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2</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1</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槽名</a:t>
                      </a:r>
                      <a:r>
                        <a:rPr kumimoji="0" lang="en-US" altLang="zh-CN" sz="2000" b="1" i="0" u="none" strike="noStrike" cap="none" normalizeH="0" baseline="0" dirty="0" smtClean="0">
                          <a:ln>
                            <a:noFill/>
                          </a:ln>
                          <a:solidFill>
                            <a:srgbClr val="006600"/>
                          </a:solidFill>
                          <a:effectLst/>
                          <a:latin typeface="Times New Roman" pitchFamily="18" charset="0"/>
                          <a:ea typeface="宋体" pitchFamily="2" charset="-122"/>
                        </a:rPr>
                        <a:t>2</a:t>
                      </a: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1</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2</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2</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槽名</a:t>
                      </a:r>
                      <a:r>
                        <a:rPr kumimoji="0" lang="en-US" altLang="zh-CN" sz="2000" b="1" i="0" u="none" strike="noStrike" cap="none" normalizeH="0" baseline="0" dirty="0" smtClean="0">
                          <a:ln>
                            <a:noFill/>
                          </a:ln>
                          <a:solidFill>
                            <a:srgbClr val="006600"/>
                          </a:solidFill>
                          <a:effectLst/>
                          <a:latin typeface="Times New Roman" pitchFamily="18" charset="0"/>
                          <a:ea typeface="宋体" pitchFamily="2" charset="-122"/>
                        </a:rPr>
                        <a:t>n</a:t>
                      </a:r>
                      <a:r>
                        <a:rPr kumimoji="0" lang="zh-CN" altLang="en-US" sz="2000" b="1" i="0" u="none" strike="noStrike" cap="none" normalizeH="0" baseline="0" dirty="0" smtClean="0">
                          <a:ln>
                            <a:noFill/>
                          </a:ln>
                          <a:solidFill>
                            <a:srgbClr val="006600"/>
                          </a:solidFill>
                          <a:effectLst/>
                          <a:latin typeface="Times New Roman" pitchFamily="18" charset="0"/>
                          <a:ea typeface="宋体" pitchFamily="2" charset="-122"/>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1</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12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 </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004BE2"/>
                          </a:solidFill>
                          <a:effectLst/>
                          <a:latin typeface="Times New Roman" pitchFamily="18" charset="0"/>
                          <a:ea typeface="宋体" pitchFamily="2" charset="-122"/>
                        </a:rPr>
                        <a:t>侧面名</a:t>
                      </a:r>
                      <a:r>
                        <a:rPr kumimoji="0" lang="en-US" altLang="zh-CN" sz="2000" b="1" i="0" u="none" strike="noStrike" cap="none" normalizeH="0" baseline="0" dirty="0" smtClean="0">
                          <a:ln>
                            <a:noFill/>
                          </a:ln>
                          <a:solidFill>
                            <a:srgbClr val="004BE2"/>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004BE2"/>
                          </a:solidFill>
                          <a:effectLst/>
                          <a:latin typeface="Times New Roman" pitchFamily="18" charset="0"/>
                          <a:ea typeface="宋体" pitchFamily="2" charset="-122"/>
                        </a:rPr>
                        <a:t>2</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21</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，值</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n</a:t>
                      </a:r>
                      <a:r>
                        <a:rPr kumimoji="0" lang="en-US" altLang="zh-CN" sz="2000" b="1" i="0" u="none" strike="noStrike" cap="none" normalizeH="0" baseline="-25000" dirty="0" smtClean="0">
                          <a:ln>
                            <a:noFill/>
                          </a:ln>
                          <a:solidFill>
                            <a:srgbClr val="3E1D81"/>
                          </a:solidFill>
                          <a:effectLst/>
                          <a:latin typeface="Times New Roman" pitchFamily="18" charset="0"/>
                          <a:ea typeface="宋体" pitchFamily="2" charset="-122"/>
                        </a:rPr>
                        <a:t>22</a:t>
                      </a:r>
                      <a:r>
                        <a:rPr kumimoji="0" lang="zh-CN" altLang="en-US" sz="2000" b="1" i="0" u="none" strike="noStrike" cap="none" normalizeH="0" baseline="0" dirty="0" smtClean="0">
                          <a:ln>
                            <a:noFill/>
                          </a:ln>
                          <a:solidFill>
                            <a:srgbClr val="3E1D81"/>
                          </a:solidFill>
                          <a:effectLst/>
                          <a:latin typeface="Times New Roman" pitchFamily="18" charset="0"/>
                          <a:ea typeface="宋体" pitchFamily="2" charset="-122"/>
                        </a:rPr>
                        <a:t>，</a:t>
                      </a:r>
                      <a:r>
                        <a:rPr kumimoji="0" lang="en-US" altLang="zh-CN" sz="2000" b="1" i="0" u="none" strike="noStrike" cap="none" normalizeH="0" baseline="0" dirty="0" smtClean="0">
                          <a:ln>
                            <a:noFill/>
                          </a:ln>
                          <a:solidFill>
                            <a:srgbClr val="3E1D81"/>
                          </a:solidFill>
                          <a:effectLst/>
                          <a:latin typeface="Times New Roman" pitchFamily="18" charset="0"/>
                          <a:ea typeface="宋体" pitchFamily="2" charset="-122"/>
                        </a:rPr>
                        <a:t>……</a:t>
                      </a:r>
                    </a:p>
                    <a:p>
                      <a:pPr marL="457200" marR="0" lvl="1" indent="0" algn="l" defTabSz="914400" rtl="0" eaLnBrk="1" fontAlgn="base" latinLnBrk="0" hangingPunct="1">
                        <a:lnSpc>
                          <a:spcPct val="100000"/>
                        </a:lnSpc>
                        <a:spcBef>
                          <a:spcPct val="1000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L="99060" marR="9906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t>100</a:t>
            </a:fld>
            <a:endParaRPr lang="zh-CN" altLang="en-US"/>
          </a:p>
        </p:txBody>
      </p:sp>
    </p:spTree>
    <p:extLst>
      <p:ext uri="{BB962C8B-B14F-4D97-AF65-F5344CB8AC3E}">
        <p14:creationId xmlns:p14="http://schemas.microsoft.com/office/powerpoint/2010/main" val="39926127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3" name="Rectangle 3"/>
          <p:cNvSpPr>
            <a:spLocks noGrp="1" noChangeArrowheads="1"/>
          </p:cNvSpPr>
          <p:nvPr>
            <p:ph type="body" idx="1"/>
          </p:nvPr>
        </p:nvSpPr>
        <p:spPr>
          <a:xfrm>
            <a:off x="495300" y="620688"/>
            <a:ext cx="8915400" cy="5703912"/>
          </a:xfrm>
        </p:spPr>
        <p:txBody>
          <a:bodyPr/>
          <a:lstStyle/>
          <a:p>
            <a:r>
              <a:rPr lang="zh-CN" altLang="en-US" sz="2800" b="1" dirty="0">
                <a:solidFill>
                  <a:schemeClr val="tx2"/>
                </a:solidFill>
                <a:latin typeface="Times New Roman" pitchFamily="18" charset="0"/>
                <a:ea typeface="幼圆" pitchFamily="49" charset="-122"/>
              </a:rPr>
              <a:t>框架表示法的例子：</a:t>
            </a:r>
            <a:r>
              <a:rPr lang="zh-CN" altLang="en-US" sz="2800" b="1" dirty="0">
                <a:latin typeface="Times New Roman" pitchFamily="18" charset="0"/>
                <a:ea typeface="宋体" pitchFamily="2" charset="-122"/>
              </a:rPr>
              <a:t>一个描述教师的框架</a:t>
            </a:r>
          </a:p>
          <a:p>
            <a:endParaRPr lang="zh-CN" altLang="en-US" sz="2800" dirty="0">
              <a:ea typeface="宋体" pitchFamily="2" charset="-122"/>
            </a:endParaRPr>
          </a:p>
        </p:txBody>
      </p:sp>
      <p:graphicFrame>
        <p:nvGraphicFramePr>
          <p:cNvPr id="481330" name="Group 50"/>
          <p:cNvGraphicFramePr>
            <a:graphicFrameLocks noGrp="1"/>
          </p:cNvGraphicFramePr>
          <p:nvPr>
            <p:extLst>
              <p:ext uri="{D42A27DB-BD31-4B8C-83A1-F6EECF244321}">
                <p14:modId xmlns:p14="http://schemas.microsoft.com/office/powerpoint/2010/main" val="2077549042"/>
              </p:ext>
            </p:extLst>
          </p:nvPr>
        </p:nvGraphicFramePr>
        <p:xfrm>
          <a:off x="1568450" y="1628800"/>
          <a:ext cx="6934200" cy="4419600"/>
        </p:xfrm>
        <a:graphic>
          <a:graphicData uri="http://schemas.openxmlformats.org/drawingml/2006/table">
            <a:tbl>
              <a:tblPr/>
              <a:tblGrid>
                <a:gridCol w="6934200"/>
              </a:tblGrid>
              <a:tr h="4419600">
                <a:tc>
                  <a:txBody>
                    <a:bodyPr/>
                    <a:lstStyle>
                      <a:lvl1pPr>
                        <a:spcBef>
                          <a:spcPct val="20000"/>
                        </a:spcBef>
                        <a:buClr>
                          <a:schemeClr val="tx2"/>
                        </a:buClr>
                        <a:buFont typeface="Wingdings" pitchFamily="2" charset="2"/>
                        <a:defRPr sz="2000">
                          <a:solidFill>
                            <a:schemeClr val="tx1"/>
                          </a:solidFill>
                          <a:latin typeface="Arial" pitchFamily="34" charset="0"/>
                        </a:defRPr>
                      </a:lvl1pPr>
                      <a:lvl2pPr>
                        <a:spcBef>
                          <a:spcPct val="20000"/>
                        </a:spcBef>
                        <a:buClr>
                          <a:schemeClr val="accent1"/>
                        </a:buClr>
                        <a:buFont typeface="Wingdings" pitchFamily="2" charset="2"/>
                        <a:defRPr sz="2000">
                          <a:solidFill>
                            <a:schemeClr val="tx1"/>
                          </a:solidFill>
                          <a:latin typeface="Arial" pitchFamily="34" charset="0"/>
                        </a:defRPr>
                      </a:lvl2pPr>
                      <a:lvl3pPr>
                        <a:spcBef>
                          <a:spcPct val="20000"/>
                        </a:spcBef>
                        <a:buClr>
                          <a:schemeClr val="accent2"/>
                        </a:buClr>
                        <a:defRPr sz="1600">
                          <a:solidFill>
                            <a:schemeClr val="tx1"/>
                          </a:solidFill>
                          <a:latin typeface="Arial" pitchFamily="34" charset="0"/>
                        </a:defRPr>
                      </a:lvl3pPr>
                      <a:lvl4pPr>
                        <a:spcBef>
                          <a:spcPct val="20000"/>
                        </a:spcBef>
                        <a:defRPr sz="1400">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FF0000"/>
                          </a:solidFill>
                          <a:effectLst/>
                          <a:latin typeface="Times New Roman" pitchFamily="18" charset="0"/>
                          <a:ea typeface="宋体" pitchFamily="2" charset="-122"/>
                        </a:rPr>
                        <a:t>框架名 ：</a:t>
                      </a: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&lt;</a:t>
                      </a:r>
                      <a:r>
                        <a:rPr kumimoji="0" lang="zh-CN" altLang="en-US" sz="2000" b="1" i="0" u="none" strike="noStrike" cap="none" normalizeH="0" baseline="0" smtClean="0">
                          <a:ln>
                            <a:noFill/>
                          </a:ln>
                          <a:solidFill>
                            <a:srgbClr val="FF0000"/>
                          </a:solidFill>
                          <a:effectLst/>
                          <a:latin typeface="Times New Roman" pitchFamily="18" charset="0"/>
                          <a:ea typeface="宋体" pitchFamily="2" charset="-122"/>
                        </a:rPr>
                        <a:t>教师</a:t>
                      </a: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&gt;</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00CC"/>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姓名：</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单位（姓、名）</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00CC"/>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年龄：</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单位（岁）</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00CC"/>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性别：</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范围（男、女）</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缺省：男</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职称：</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范围（教授、副教授、讲师、助教）</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缺省：讲师</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    部门：</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单位（院、系、教研室）</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00CC"/>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住址：</a:t>
                      </a:r>
                      <a:r>
                        <a:rPr kumimoji="0" lang="en-US" altLang="zh-CN" sz="2000" b="1" i="0" u="none" strike="noStrike" cap="none" normalizeH="0" baseline="0" smtClean="0">
                          <a:ln>
                            <a:noFill/>
                          </a:ln>
                          <a:solidFill>
                            <a:srgbClr val="3E1D81"/>
                          </a:solidFill>
                          <a:effectLst/>
                          <a:latin typeface="Times New Roman" pitchFamily="18" charset="0"/>
                          <a:ea typeface="宋体" pitchFamily="2" charset="-122"/>
                        </a:rPr>
                        <a:t>&lt;</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住址框架</a:t>
                      </a:r>
                      <a:r>
                        <a:rPr kumimoji="0" lang="en-US" altLang="zh-CN" sz="2000" b="1" i="0" u="none" strike="noStrike" cap="none" normalizeH="0" baseline="0" smtClean="0">
                          <a:ln>
                            <a:noFill/>
                          </a:ln>
                          <a:solidFill>
                            <a:srgbClr val="3E1D81"/>
                          </a:solidFill>
                          <a:effectLst/>
                          <a:latin typeface="Times New Roman" pitchFamily="18" charset="0"/>
                          <a:ea typeface="宋体" pitchFamily="2" charset="-122"/>
                        </a:rPr>
                        <a:t>&gt;</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00CC"/>
                          </a:solidFill>
                          <a:effectLst/>
                          <a:latin typeface="Times New Roman" pitchFamily="18" charset="0"/>
                          <a:ea typeface="宋体" pitchFamily="2" charset="-122"/>
                        </a:rPr>
                        <a:t>    </a:t>
                      </a:r>
                      <a:r>
                        <a:rPr kumimoji="0" lang="zh-CN" altLang="en-US" sz="2000" b="1" i="0" u="none" strike="noStrike" cap="none" normalizeH="0" baseline="0" smtClean="0">
                          <a:ln>
                            <a:noFill/>
                          </a:ln>
                          <a:solidFill>
                            <a:srgbClr val="006600"/>
                          </a:solidFill>
                          <a:effectLst/>
                          <a:latin typeface="Times New Roman" pitchFamily="18" charset="0"/>
                          <a:ea typeface="宋体" pitchFamily="2" charset="-122"/>
                        </a:rPr>
                        <a:t>电话：</a:t>
                      </a:r>
                      <a:r>
                        <a:rPr kumimoji="0" lang="zh-CN" altLang="en-US" sz="2000" b="1" i="0" u="none" strike="noStrike" cap="none" normalizeH="0" baseline="0" smtClean="0">
                          <a:ln>
                            <a:noFill/>
                          </a:ln>
                          <a:solidFill>
                            <a:srgbClr val="004BE2"/>
                          </a:solidFill>
                          <a:effectLst/>
                          <a:latin typeface="Times New Roman" pitchFamily="18" charset="0"/>
                          <a:ea typeface="宋体" pitchFamily="2" charset="-122"/>
                        </a:rPr>
                        <a:t>办公电话：</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单位（ 电话号码）</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smtClean="0">
                          <a:ln>
                            <a:noFill/>
                          </a:ln>
                          <a:solidFill>
                            <a:srgbClr val="004BE2"/>
                          </a:solidFill>
                          <a:effectLst/>
                          <a:latin typeface="Times New Roman" pitchFamily="18" charset="0"/>
                          <a:ea typeface="宋体" pitchFamily="2" charset="-122"/>
                        </a:rPr>
                        <a:t>                家庭电话：</a:t>
                      </a:r>
                      <a:r>
                        <a:rPr kumimoji="0" lang="zh-CN" altLang="en-US" sz="2000" b="1" i="0" u="none" strike="noStrike" cap="none" normalizeH="0" baseline="0" smtClean="0">
                          <a:ln>
                            <a:noFill/>
                          </a:ln>
                          <a:solidFill>
                            <a:srgbClr val="3E1D81"/>
                          </a:solidFill>
                          <a:effectLst/>
                          <a:latin typeface="Times New Roman" pitchFamily="18" charset="0"/>
                          <a:ea typeface="宋体" pitchFamily="2" charset="-122"/>
                        </a:rPr>
                        <a:t>单位（ 电话号码）</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6600"/>
                          </a:solidFill>
                          <a:effectLst/>
                          <a:latin typeface="Times New Roman" pitchFamily="18" charset="0"/>
                          <a:ea typeface="宋体" pitchFamily="2" charset="-122"/>
                        </a:rPr>
                        <a:t>   ……</a:t>
                      </a:r>
                    </a:p>
                  </a:txBody>
                  <a:tcPr marL="99060" marR="99060" horzOverflow="overflow">
                    <a:lnL cap="flat">
                      <a:noFill/>
                    </a:lnL>
                    <a:lnR cap="flat">
                      <a:noFill/>
                    </a:lnR>
                    <a:lnT cap="flat">
                      <a:noFill/>
                    </a:lnT>
                    <a:lnB cap="flat">
                      <a:noFill/>
                    </a:lnB>
                    <a:lnTlToBr>
                      <a:noFill/>
                    </a:lnTlToBr>
                    <a:lnBlToTr>
                      <a:noFill/>
                    </a:lnBlToTr>
                    <a:noFill/>
                  </a:tcPr>
                </a:tc>
              </a:tr>
            </a:tbl>
          </a:graphicData>
        </a:graphic>
      </p:graphicFrame>
      <p:grpSp>
        <p:nvGrpSpPr>
          <p:cNvPr id="481314" name="Group 34"/>
          <p:cNvGrpSpPr>
            <a:grpSpLocks/>
          </p:cNvGrpSpPr>
          <p:nvPr/>
        </p:nvGrpSpPr>
        <p:grpSpPr bwMode="auto">
          <a:xfrm>
            <a:off x="247650" y="2009800"/>
            <a:ext cx="2476500" cy="3352800"/>
            <a:chOff x="144" y="1680"/>
            <a:chExt cx="1440" cy="2112"/>
          </a:xfrm>
        </p:grpSpPr>
        <p:sp>
          <p:nvSpPr>
            <p:cNvPr id="481310" name="Rectangle 30"/>
            <p:cNvSpPr>
              <a:spLocks noChangeArrowheads="1"/>
            </p:cNvSpPr>
            <p:nvPr/>
          </p:nvSpPr>
          <p:spPr bwMode="auto">
            <a:xfrm>
              <a:off x="1056" y="1680"/>
              <a:ext cx="528" cy="211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1" name="AutoShape 31"/>
            <p:cNvSpPr>
              <a:spLocks/>
            </p:cNvSpPr>
            <p:nvPr/>
          </p:nvSpPr>
          <p:spPr bwMode="auto">
            <a:xfrm>
              <a:off x="144" y="2664"/>
              <a:ext cx="672" cy="360"/>
            </a:xfrm>
            <a:prstGeom prst="accentCallout1">
              <a:avLst>
                <a:gd name="adj1" fmla="val 20000"/>
                <a:gd name="adj2" fmla="val 107144"/>
                <a:gd name="adj3" fmla="val 20000"/>
                <a:gd name="adj4" fmla="val 135713"/>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6600"/>
                  </a:solidFill>
                  <a:ea typeface="隶书" pitchFamily="49" charset="-122"/>
                </a:rPr>
                <a:t>槽名</a:t>
              </a:r>
            </a:p>
          </p:txBody>
        </p:sp>
      </p:grpSp>
      <p:grpSp>
        <p:nvGrpSpPr>
          <p:cNvPr id="481315" name="Group 35"/>
          <p:cNvGrpSpPr>
            <a:grpSpLocks/>
          </p:cNvGrpSpPr>
          <p:nvPr/>
        </p:nvGrpSpPr>
        <p:grpSpPr bwMode="auto">
          <a:xfrm>
            <a:off x="-82550" y="4945832"/>
            <a:ext cx="4210050" cy="838200"/>
            <a:chOff x="-48" y="3552"/>
            <a:chExt cx="2448" cy="528"/>
          </a:xfrm>
        </p:grpSpPr>
        <p:sp>
          <p:nvSpPr>
            <p:cNvPr id="481312" name="Rectangle 32"/>
            <p:cNvSpPr>
              <a:spLocks noChangeArrowheads="1"/>
            </p:cNvSpPr>
            <p:nvPr/>
          </p:nvSpPr>
          <p:spPr bwMode="auto">
            <a:xfrm>
              <a:off x="1536" y="3552"/>
              <a:ext cx="864" cy="43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3" name="AutoShape 33"/>
            <p:cNvSpPr>
              <a:spLocks/>
            </p:cNvSpPr>
            <p:nvPr/>
          </p:nvSpPr>
          <p:spPr bwMode="auto">
            <a:xfrm>
              <a:off x="-48" y="3720"/>
              <a:ext cx="864" cy="360"/>
            </a:xfrm>
            <a:prstGeom prst="accentCallout1">
              <a:avLst>
                <a:gd name="adj1" fmla="val 20000"/>
                <a:gd name="adj2" fmla="val 105556"/>
                <a:gd name="adj3" fmla="val 17778"/>
                <a:gd name="adj4" fmla="val 184954"/>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4BE2"/>
                  </a:solidFill>
                  <a:ea typeface="隶书" pitchFamily="49" charset="-122"/>
                </a:rPr>
                <a:t>侧面名</a:t>
              </a:r>
            </a:p>
          </p:txBody>
        </p:sp>
      </p:grpSp>
      <p:grpSp>
        <p:nvGrpSpPr>
          <p:cNvPr id="481318" name="Group 38"/>
          <p:cNvGrpSpPr>
            <a:grpSpLocks/>
          </p:cNvGrpSpPr>
          <p:nvPr/>
        </p:nvGrpSpPr>
        <p:grpSpPr bwMode="auto">
          <a:xfrm>
            <a:off x="2641600" y="1971700"/>
            <a:ext cx="6604000" cy="800100"/>
            <a:chOff x="1536" y="1656"/>
            <a:chExt cx="3840" cy="504"/>
          </a:xfrm>
        </p:grpSpPr>
        <p:sp>
          <p:nvSpPr>
            <p:cNvPr id="481316" name="Rectangle 36"/>
            <p:cNvSpPr>
              <a:spLocks noChangeArrowheads="1"/>
            </p:cNvSpPr>
            <p:nvPr/>
          </p:nvSpPr>
          <p:spPr bwMode="auto">
            <a:xfrm>
              <a:off x="1536" y="1680"/>
              <a:ext cx="1248" cy="19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7" name="AutoShape 37"/>
            <p:cNvSpPr>
              <a:spLocks/>
            </p:cNvSpPr>
            <p:nvPr/>
          </p:nvSpPr>
          <p:spPr bwMode="auto">
            <a:xfrm>
              <a:off x="3360" y="1656"/>
              <a:ext cx="2016" cy="504"/>
            </a:xfrm>
            <a:prstGeom prst="accentCallout1">
              <a:avLst>
                <a:gd name="adj1" fmla="val 14287"/>
                <a:gd name="adj2" fmla="val -2380"/>
                <a:gd name="adj3" fmla="val 14287"/>
                <a:gd name="adj4" fmla="val -28569"/>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spcAft>
                  <a:spcPct val="20000"/>
                </a:spcAft>
              </a:pPr>
              <a:r>
                <a:rPr lang="zh-CN" altLang="en-US" sz="2400" b="1">
                  <a:solidFill>
                    <a:schemeClr val="tx2"/>
                  </a:solidFill>
                  <a:ea typeface="宋体" pitchFamily="2" charset="-122"/>
                </a:rPr>
                <a:t>“单位”指出填写槽值时的标准限值</a:t>
              </a:r>
            </a:p>
          </p:txBody>
        </p:sp>
      </p:grpSp>
      <p:grpSp>
        <p:nvGrpSpPr>
          <p:cNvPr id="481322" name="Group 42"/>
          <p:cNvGrpSpPr>
            <a:grpSpLocks/>
          </p:cNvGrpSpPr>
          <p:nvPr/>
        </p:nvGrpSpPr>
        <p:grpSpPr bwMode="auto">
          <a:xfrm>
            <a:off x="2641600" y="2467000"/>
            <a:ext cx="6851650" cy="800100"/>
            <a:chOff x="1536" y="1968"/>
            <a:chExt cx="3984" cy="504"/>
          </a:xfrm>
        </p:grpSpPr>
        <p:sp>
          <p:nvSpPr>
            <p:cNvPr id="481320" name="Rectangle 40"/>
            <p:cNvSpPr>
              <a:spLocks noChangeArrowheads="1"/>
            </p:cNvSpPr>
            <p:nvPr/>
          </p:nvSpPr>
          <p:spPr bwMode="auto">
            <a:xfrm>
              <a:off x="1536" y="2160"/>
              <a:ext cx="1248" cy="19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1" name="AutoShape 41"/>
            <p:cNvSpPr>
              <a:spLocks/>
            </p:cNvSpPr>
            <p:nvPr/>
          </p:nvSpPr>
          <p:spPr bwMode="auto">
            <a:xfrm>
              <a:off x="3360" y="1968"/>
              <a:ext cx="2160" cy="504"/>
            </a:xfrm>
            <a:prstGeom prst="accentCallout1">
              <a:avLst>
                <a:gd name="adj1" fmla="val 14287"/>
                <a:gd name="adj2" fmla="val -2222"/>
                <a:gd name="adj3" fmla="val 47819"/>
                <a:gd name="adj4" fmla="val -26204"/>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spcAft>
                  <a:spcPct val="20000"/>
                </a:spcAft>
              </a:pPr>
              <a:r>
                <a:rPr lang="zh-CN" altLang="en-US" sz="2400" b="1">
                  <a:solidFill>
                    <a:schemeClr val="tx2"/>
                  </a:solidFill>
                  <a:ea typeface="宋体" pitchFamily="2" charset="-122"/>
                </a:rPr>
                <a:t>“范围”指出槽值时只能在指定的范围内挑选</a:t>
              </a:r>
            </a:p>
          </p:txBody>
        </p:sp>
      </p:grpSp>
      <p:grpSp>
        <p:nvGrpSpPr>
          <p:cNvPr id="481326" name="Group 46"/>
          <p:cNvGrpSpPr>
            <a:grpSpLocks/>
          </p:cNvGrpSpPr>
          <p:nvPr/>
        </p:nvGrpSpPr>
        <p:grpSpPr bwMode="auto">
          <a:xfrm>
            <a:off x="2641600" y="3876700"/>
            <a:ext cx="7264400" cy="838200"/>
            <a:chOff x="1536" y="2856"/>
            <a:chExt cx="4224" cy="528"/>
          </a:xfrm>
        </p:grpSpPr>
        <p:sp>
          <p:nvSpPr>
            <p:cNvPr id="481324" name="Rectangle 44"/>
            <p:cNvSpPr>
              <a:spLocks noChangeArrowheads="1"/>
            </p:cNvSpPr>
            <p:nvPr/>
          </p:nvSpPr>
          <p:spPr bwMode="auto">
            <a:xfrm>
              <a:off x="1536" y="2856"/>
              <a:ext cx="1248" cy="19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5" name="AutoShape 45"/>
            <p:cNvSpPr>
              <a:spLocks/>
            </p:cNvSpPr>
            <p:nvPr/>
          </p:nvSpPr>
          <p:spPr bwMode="auto">
            <a:xfrm>
              <a:off x="3600" y="2880"/>
              <a:ext cx="2160" cy="504"/>
            </a:xfrm>
            <a:prstGeom prst="accentCallout1">
              <a:avLst>
                <a:gd name="adj1" fmla="val 14287"/>
                <a:gd name="adj2" fmla="val -2222"/>
                <a:gd name="adj3" fmla="val 14486"/>
                <a:gd name="adj4" fmla="val -38148"/>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spcAft>
                  <a:spcPct val="20000"/>
                </a:spcAft>
              </a:pPr>
              <a:r>
                <a:rPr lang="zh-CN" altLang="en-US" sz="2400" b="1">
                  <a:solidFill>
                    <a:schemeClr val="tx2"/>
                  </a:solidFill>
                  <a:ea typeface="宋体" pitchFamily="2" charset="-122"/>
                </a:rPr>
                <a:t>“缺省”表示当相应槽值不填写时的默认值</a:t>
              </a:r>
            </a:p>
          </p:txBody>
        </p:sp>
      </p:grpSp>
      <p:grpSp>
        <p:nvGrpSpPr>
          <p:cNvPr id="481331" name="Group 51"/>
          <p:cNvGrpSpPr>
            <a:grpSpLocks/>
          </p:cNvGrpSpPr>
          <p:nvPr/>
        </p:nvGrpSpPr>
        <p:grpSpPr bwMode="auto">
          <a:xfrm>
            <a:off x="2641600" y="4143400"/>
            <a:ext cx="7264400" cy="800100"/>
            <a:chOff x="1536" y="3024"/>
            <a:chExt cx="4224" cy="504"/>
          </a:xfrm>
        </p:grpSpPr>
        <p:sp>
          <p:nvSpPr>
            <p:cNvPr id="481328" name="Rectangle 48"/>
            <p:cNvSpPr>
              <a:spLocks noChangeArrowheads="1"/>
            </p:cNvSpPr>
            <p:nvPr/>
          </p:nvSpPr>
          <p:spPr bwMode="auto">
            <a:xfrm>
              <a:off x="1536" y="3312"/>
              <a:ext cx="1248" cy="19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9" name="AutoShape 49"/>
            <p:cNvSpPr>
              <a:spLocks/>
            </p:cNvSpPr>
            <p:nvPr/>
          </p:nvSpPr>
          <p:spPr bwMode="auto">
            <a:xfrm>
              <a:off x="3600" y="3024"/>
              <a:ext cx="2160" cy="504"/>
            </a:xfrm>
            <a:prstGeom prst="accentCallout1">
              <a:avLst>
                <a:gd name="adj1" fmla="val 14287"/>
                <a:gd name="adj2" fmla="val -2222"/>
                <a:gd name="adj3" fmla="val 76787"/>
                <a:gd name="adj4" fmla="val -38148"/>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spcAft>
                  <a:spcPct val="20000"/>
                </a:spcAft>
              </a:pPr>
              <a:r>
                <a:rPr lang="zh-CN" altLang="en-US" sz="2400" b="1">
                  <a:solidFill>
                    <a:schemeClr val="tx2"/>
                  </a:solidFill>
                  <a:ea typeface="宋体" pitchFamily="2" charset="-122"/>
                </a:rPr>
                <a:t>槽值或侧面值可以是另外一个框架的实例框架</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101</a:t>
            </a:fld>
            <a:endParaRPr lang="zh-CN" altLang="en-US"/>
          </a:p>
        </p:txBody>
      </p:sp>
    </p:spTree>
    <p:extLst>
      <p:ext uri="{BB962C8B-B14F-4D97-AF65-F5344CB8AC3E}">
        <p14:creationId xmlns:p14="http://schemas.microsoft.com/office/powerpoint/2010/main" val="3714681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81314"/>
                                        </p:tgtEl>
                                        <p:attrNameLst>
                                          <p:attrName>style.visibility</p:attrName>
                                        </p:attrNameLst>
                                      </p:cBhvr>
                                      <p:to>
                                        <p:strVal val="visible"/>
                                      </p:to>
                                    </p:set>
                                    <p:anim calcmode="lin" valueType="num">
                                      <p:cBhvr>
                                        <p:cTn id="7" dur="1000" fill="hold"/>
                                        <p:tgtEl>
                                          <p:spTgt spid="481314"/>
                                        </p:tgtEl>
                                        <p:attrNameLst>
                                          <p:attrName>ppt_w</p:attrName>
                                        </p:attrNameLst>
                                      </p:cBhvr>
                                      <p:tavLst>
                                        <p:tav tm="0">
                                          <p:val>
                                            <p:strVal val="#ppt_w*0.70"/>
                                          </p:val>
                                        </p:tav>
                                        <p:tav tm="100000">
                                          <p:val>
                                            <p:strVal val="#ppt_w"/>
                                          </p:val>
                                        </p:tav>
                                      </p:tavLst>
                                    </p:anim>
                                    <p:anim calcmode="lin" valueType="num">
                                      <p:cBhvr>
                                        <p:cTn id="8" dur="1000" fill="hold"/>
                                        <p:tgtEl>
                                          <p:spTgt spid="481314"/>
                                        </p:tgtEl>
                                        <p:attrNameLst>
                                          <p:attrName>ppt_h</p:attrName>
                                        </p:attrNameLst>
                                      </p:cBhvr>
                                      <p:tavLst>
                                        <p:tav tm="0">
                                          <p:val>
                                            <p:strVal val="#ppt_h"/>
                                          </p:val>
                                        </p:tav>
                                        <p:tav tm="100000">
                                          <p:val>
                                            <p:strVal val="#ppt_h"/>
                                          </p:val>
                                        </p:tav>
                                      </p:tavLst>
                                    </p:anim>
                                    <p:animEffect transition="in" filter="fade">
                                      <p:cBhvr>
                                        <p:cTn id="9" dur="1000"/>
                                        <p:tgtEl>
                                          <p:spTgt spid="4813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481314"/>
                                        </p:tgtEl>
                                        <p:attrNameLst>
                                          <p:attrName>style.visibility</p:attrName>
                                        </p:attrNameLst>
                                      </p:cBhvr>
                                      <p:to>
                                        <p:strVal val="hidden"/>
                                      </p:to>
                                    </p:set>
                                  </p:childTnLst>
                                </p:cTn>
                              </p:par>
                            </p:childTnLst>
                          </p:cTn>
                        </p:par>
                        <p:par>
                          <p:cTn id="14" fill="hold" nodeType="afterGroup">
                            <p:stCondLst>
                              <p:cond delay="0"/>
                            </p:stCondLst>
                            <p:childTnLst>
                              <p:par>
                                <p:cTn id="15" presetID="55" presetClass="entr" presetSubtype="0" fill="hold" nodeType="afterEffect">
                                  <p:stCondLst>
                                    <p:cond delay="0"/>
                                  </p:stCondLst>
                                  <p:childTnLst>
                                    <p:set>
                                      <p:cBhvr>
                                        <p:cTn id="16" dur="1" fill="hold">
                                          <p:stCondLst>
                                            <p:cond delay="0"/>
                                          </p:stCondLst>
                                        </p:cTn>
                                        <p:tgtEl>
                                          <p:spTgt spid="481315"/>
                                        </p:tgtEl>
                                        <p:attrNameLst>
                                          <p:attrName>style.visibility</p:attrName>
                                        </p:attrNameLst>
                                      </p:cBhvr>
                                      <p:to>
                                        <p:strVal val="visible"/>
                                      </p:to>
                                    </p:set>
                                    <p:anim calcmode="lin" valueType="num">
                                      <p:cBhvr>
                                        <p:cTn id="17" dur="1000" fill="hold"/>
                                        <p:tgtEl>
                                          <p:spTgt spid="481315"/>
                                        </p:tgtEl>
                                        <p:attrNameLst>
                                          <p:attrName>ppt_w</p:attrName>
                                        </p:attrNameLst>
                                      </p:cBhvr>
                                      <p:tavLst>
                                        <p:tav tm="0">
                                          <p:val>
                                            <p:strVal val="#ppt_w*0.70"/>
                                          </p:val>
                                        </p:tav>
                                        <p:tav tm="100000">
                                          <p:val>
                                            <p:strVal val="#ppt_w"/>
                                          </p:val>
                                        </p:tav>
                                      </p:tavLst>
                                    </p:anim>
                                    <p:anim calcmode="lin" valueType="num">
                                      <p:cBhvr>
                                        <p:cTn id="18" dur="1000" fill="hold"/>
                                        <p:tgtEl>
                                          <p:spTgt spid="481315"/>
                                        </p:tgtEl>
                                        <p:attrNameLst>
                                          <p:attrName>ppt_h</p:attrName>
                                        </p:attrNameLst>
                                      </p:cBhvr>
                                      <p:tavLst>
                                        <p:tav tm="0">
                                          <p:val>
                                            <p:strVal val="#ppt_h"/>
                                          </p:val>
                                        </p:tav>
                                        <p:tav tm="100000">
                                          <p:val>
                                            <p:strVal val="#ppt_h"/>
                                          </p:val>
                                        </p:tav>
                                      </p:tavLst>
                                    </p:anim>
                                    <p:animEffect transition="in" filter="fade">
                                      <p:cBhvr>
                                        <p:cTn id="19" dur="1000"/>
                                        <p:tgtEl>
                                          <p:spTgt spid="48131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481315"/>
                                        </p:tgtEl>
                                        <p:attrNameLst>
                                          <p:attrName>style.visibility</p:attrName>
                                        </p:attrNameLst>
                                      </p:cBhvr>
                                      <p:to>
                                        <p:strVal val="hidden"/>
                                      </p:to>
                                    </p:set>
                                  </p:childTnLst>
                                </p:cTn>
                              </p:par>
                            </p:childTnLst>
                          </p:cTn>
                        </p:par>
                        <p:par>
                          <p:cTn id="24" fill="hold" nodeType="afterGroup">
                            <p:stCondLst>
                              <p:cond delay="0"/>
                            </p:stCondLst>
                            <p:childTnLst>
                              <p:par>
                                <p:cTn id="25" presetID="55" presetClass="entr" presetSubtype="0" fill="hold" nodeType="afterEffect">
                                  <p:stCondLst>
                                    <p:cond delay="0"/>
                                  </p:stCondLst>
                                  <p:childTnLst>
                                    <p:set>
                                      <p:cBhvr>
                                        <p:cTn id="26" dur="1" fill="hold">
                                          <p:stCondLst>
                                            <p:cond delay="0"/>
                                          </p:stCondLst>
                                        </p:cTn>
                                        <p:tgtEl>
                                          <p:spTgt spid="481318"/>
                                        </p:tgtEl>
                                        <p:attrNameLst>
                                          <p:attrName>style.visibility</p:attrName>
                                        </p:attrNameLst>
                                      </p:cBhvr>
                                      <p:to>
                                        <p:strVal val="visible"/>
                                      </p:to>
                                    </p:set>
                                    <p:anim calcmode="lin" valueType="num">
                                      <p:cBhvr>
                                        <p:cTn id="27" dur="1000" fill="hold"/>
                                        <p:tgtEl>
                                          <p:spTgt spid="481318"/>
                                        </p:tgtEl>
                                        <p:attrNameLst>
                                          <p:attrName>ppt_w</p:attrName>
                                        </p:attrNameLst>
                                      </p:cBhvr>
                                      <p:tavLst>
                                        <p:tav tm="0">
                                          <p:val>
                                            <p:strVal val="#ppt_w*0.70"/>
                                          </p:val>
                                        </p:tav>
                                        <p:tav tm="100000">
                                          <p:val>
                                            <p:strVal val="#ppt_w"/>
                                          </p:val>
                                        </p:tav>
                                      </p:tavLst>
                                    </p:anim>
                                    <p:anim calcmode="lin" valueType="num">
                                      <p:cBhvr>
                                        <p:cTn id="28" dur="1000" fill="hold"/>
                                        <p:tgtEl>
                                          <p:spTgt spid="481318"/>
                                        </p:tgtEl>
                                        <p:attrNameLst>
                                          <p:attrName>ppt_h</p:attrName>
                                        </p:attrNameLst>
                                      </p:cBhvr>
                                      <p:tavLst>
                                        <p:tav tm="0">
                                          <p:val>
                                            <p:strVal val="#ppt_h"/>
                                          </p:val>
                                        </p:tav>
                                        <p:tav tm="100000">
                                          <p:val>
                                            <p:strVal val="#ppt_h"/>
                                          </p:val>
                                        </p:tav>
                                      </p:tavLst>
                                    </p:anim>
                                    <p:animEffect transition="in" filter="fade">
                                      <p:cBhvr>
                                        <p:cTn id="29" dur="1000"/>
                                        <p:tgtEl>
                                          <p:spTgt spid="4813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481318"/>
                                        </p:tgtEl>
                                        <p:attrNameLst>
                                          <p:attrName>style.visibility</p:attrName>
                                        </p:attrNameLst>
                                      </p:cBhvr>
                                      <p:to>
                                        <p:strVal val="hidden"/>
                                      </p:to>
                                    </p:set>
                                  </p:childTnLst>
                                </p:cTn>
                              </p:par>
                            </p:childTnLst>
                          </p:cTn>
                        </p:par>
                        <p:par>
                          <p:cTn id="34" fill="hold" nodeType="afterGroup">
                            <p:stCondLst>
                              <p:cond delay="0"/>
                            </p:stCondLst>
                            <p:childTnLst>
                              <p:par>
                                <p:cTn id="35" presetID="55" presetClass="entr" presetSubtype="0" fill="hold" nodeType="afterEffect">
                                  <p:stCondLst>
                                    <p:cond delay="0"/>
                                  </p:stCondLst>
                                  <p:childTnLst>
                                    <p:set>
                                      <p:cBhvr>
                                        <p:cTn id="36" dur="1" fill="hold">
                                          <p:stCondLst>
                                            <p:cond delay="0"/>
                                          </p:stCondLst>
                                        </p:cTn>
                                        <p:tgtEl>
                                          <p:spTgt spid="481322"/>
                                        </p:tgtEl>
                                        <p:attrNameLst>
                                          <p:attrName>style.visibility</p:attrName>
                                        </p:attrNameLst>
                                      </p:cBhvr>
                                      <p:to>
                                        <p:strVal val="visible"/>
                                      </p:to>
                                    </p:set>
                                    <p:anim calcmode="lin" valueType="num">
                                      <p:cBhvr>
                                        <p:cTn id="37" dur="1000" fill="hold"/>
                                        <p:tgtEl>
                                          <p:spTgt spid="481322"/>
                                        </p:tgtEl>
                                        <p:attrNameLst>
                                          <p:attrName>ppt_w</p:attrName>
                                        </p:attrNameLst>
                                      </p:cBhvr>
                                      <p:tavLst>
                                        <p:tav tm="0">
                                          <p:val>
                                            <p:strVal val="#ppt_w*0.70"/>
                                          </p:val>
                                        </p:tav>
                                        <p:tav tm="100000">
                                          <p:val>
                                            <p:strVal val="#ppt_w"/>
                                          </p:val>
                                        </p:tav>
                                      </p:tavLst>
                                    </p:anim>
                                    <p:anim calcmode="lin" valueType="num">
                                      <p:cBhvr>
                                        <p:cTn id="38" dur="1000" fill="hold"/>
                                        <p:tgtEl>
                                          <p:spTgt spid="481322"/>
                                        </p:tgtEl>
                                        <p:attrNameLst>
                                          <p:attrName>ppt_h</p:attrName>
                                        </p:attrNameLst>
                                      </p:cBhvr>
                                      <p:tavLst>
                                        <p:tav tm="0">
                                          <p:val>
                                            <p:strVal val="#ppt_h"/>
                                          </p:val>
                                        </p:tav>
                                        <p:tav tm="100000">
                                          <p:val>
                                            <p:strVal val="#ppt_h"/>
                                          </p:val>
                                        </p:tav>
                                      </p:tavLst>
                                    </p:anim>
                                    <p:animEffect transition="in" filter="fade">
                                      <p:cBhvr>
                                        <p:cTn id="39" dur="1000"/>
                                        <p:tgtEl>
                                          <p:spTgt spid="48132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nodeType="clickEffect">
                                  <p:stCondLst>
                                    <p:cond delay="0"/>
                                  </p:stCondLst>
                                  <p:childTnLst>
                                    <p:set>
                                      <p:cBhvr>
                                        <p:cTn id="43" dur="1" fill="hold">
                                          <p:stCondLst>
                                            <p:cond delay="0"/>
                                          </p:stCondLst>
                                        </p:cTn>
                                        <p:tgtEl>
                                          <p:spTgt spid="481322"/>
                                        </p:tgtEl>
                                        <p:attrNameLst>
                                          <p:attrName>style.visibility</p:attrName>
                                        </p:attrNameLst>
                                      </p:cBhvr>
                                      <p:to>
                                        <p:strVal val="hidden"/>
                                      </p:to>
                                    </p:set>
                                  </p:childTnLst>
                                </p:cTn>
                              </p:par>
                            </p:childTnLst>
                          </p:cTn>
                        </p:par>
                        <p:par>
                          <p:cTn id="44" fill="hold" nodeType="afterGroup">
                            <p:stCondLst>
                              <p:cond delay="0"/>
                            </p:stCondLst>
                            <p:childTnLst>
                              <p:par>
                                <p:cTn id="45" presetID="55" presetClass="entr" presetSubtype="0" fill="hold" nodeType="afterEffect">
                                  <p:stCondLst>
                                    <p:cond delay="0"/>
                                  </p:stCondLst>
                                  <p:childTnLst>
                                    <p:set>
                                      <p:cBhvr>
                                        <p:cTn id="46" dur="1" fill="hold">
                                          <p:stCondLst>
                                            <p:cond delay="0"/>
                                          </p:stCondLst>
                                        </p:cTn>
                                        <p:tgtEl>
                                          <p:spTgt spid="481326"/>
                                        </p:tgtEl>
                                        <p:attrNameLst>
                                          <p:attrName>style.visibility</p:attrName>
                                        </p:attrNameLst>
                                      </p:cBhvr>
                                      <p:to>
                                        <p:strVal val="visible"/>
                                      </p:to>
                                    </p:set>
                                    <p:anim calcmode="lin" valueType="num">
                                      <p:cBhvr>
                                        <p:cTn id="47" dur="1000" fill="hold"/>
                                        <p:tgtEl>
                                          <p:spTgt spid="481326"/>
                                        </p:tgtEl>
                                        <p:attrNameLst>
                                          <p:attrName>ppt_w</p:attrName>
                                        </p:attrNameLst>
                                      </p:cBhvr>
                                      <p:tavLst>
                                        <p:tav tm="0">
                                          <p:val>
                                            <p:strVal val="#ppt_w*0.70"/>
                                          </p:val>
                                        </p:tav>
                                        <p:tav tm="100000">
                                          <p:val>
                                            <p:strVal val="#ppt_w"/>
                                          </p:val>
                                        </p:tav>
                                      </p:tavLst>
                                    </p:anim>
                                    <p:anim calcmode="lin" valueType="num">
                                      <p:cBhvr>
                                        <p:cTn id="48" dur="1000" fill="hold"/>
                                        <p:tgtEl>
                                          <p:spTgt spid="481326"/>
                                        </p:tgtEl>
                                        <p:attrNameLst>
                                          <p:attrName>ppt_h</p:attrName>
                                        </p:attrNameLst>
                                      </p:cBhvr>
                                      <p:tavLst>
                                        <p:tav tm="0">
                                          <p:val>
                                            <p:strVal val="#ppt_h"/>
                                          </p:val>
                                        </p:tav>
                                        <p:tav tm="100000">
                                          <p:val>
                                            <p:strVal val="#ppt_h"/>
                                          </p:val>
                                        </p:tav>
                                      </p:tavLst>
                                    </p:anim>
                                    <p:animEffect transition="in" filter="fade">
                                      <p:cBhvr>
                                        <p:cTn id="49" dur="1000"/>
                                        <p:tgtEl>
                                          <p:spTgt spid="48132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481326"/>
                                        </p:tgtEl>
                                        <p:attrNameLst>
                                          <p:attrName>style.visibility</p:attrName>
                                        </p:attrNameLst>
                                      </p:cBhvr>
                                      <p:to>
                                        <p:strVal val="hidden"/>
                                      </p:to>
                                    </p:set>
                                  </p:childTnLst>
                                </p:cTn>
                              </p:par>
                            </p:childTnLst>
                          </p:cTn>
                        </p:par>
                        <p:par>
                          <p:cTn id="54" fill="hold" nodeType="afterGroup">
                            <p:stCondLst>
                              <p:cond delay="0"/>
                            </p:stCondLst>
                            <p:childTnLst>
                              <p:par>
                                <p:cTn id="55" presetID="55" presetClass="entr" presetSubtype="0" fill="hold" nodeType="afterEffect">
                                  <p:stCondLst>
                                    <p:cond delay="0"/>
                                  </p:stCondLst>
                                  <p:childTnLst>
                                    <p:set>
                                      <p:cBhvr>
                                        <p:cTn id="56" dur="1" fill="hold">
                                          <p:stCondLst>
                                            <p:cond delay="0"/>
                                          </p:stCondLst>
                                        </p:cTn>
                                        <p:tgtEl>
                                          <p:spTgt spid="481331"/>
                                        </p:tgtEl>
                                        <p:attrNameLst>
                                          <p:attrName>style.visibility</p:attrName>
                                        </p:attrNameLst>
                                      </p:cBhvr>
                                      <p:to>
                                        <p:strVal val="visible"/>
                                      </p:to>
                                    </p:set>
                                    <p:anim calcmode="lin" valueType="num">
                                      <p:cBhvr>
                                        <p:cTn id="57" dur="1000" fill="hold"/>
                                        <p:tgtEl>
                                          <p:spTgt spid="481331"/>
                                        </p:tgtEl>
                                        <p:attrNameLst>
                                          <p:attrName>ppt_w</p:attrName>
                                        </p:attrNameLst>
                                      </p:cBhvr>
                                      <p:tavLst>
                                        <p:tav tm="0">
                                          <p:val>
                                            <p:strVal val="#ppt_w*0.70"/>
                                          </p:val>
                                        </p:tav>
                                        <p:tav tm="100000">
                                          <p:val>
                                            <p:strVal val="#ppt_w"/>
                                          </p:val>
                                        </p:tav>
                                      </p:tavLst>
                                    </p:anim>
                                    <p:anim calcmode="lin" valueType="num">
                                      <p:cBhvr>
                                        <p:cTn id="58" dur="1000" fill="hold"/>
                                        <p:tgtEl>
                                          <p:spTgt spid="481331"/>
                                        </p:tgtEl>
                                        <p:attrNameLst>
                                          <p:attrName>ppt_h</p:attrName>
                                        </p:attrNameLst>
                                      </p:cBhvr>
                                      <p:tavLst>
                                        <p:tav tm="0">
                                          <p:val>
                                            <p:strVal val="#ppt_h"/>
                                          </p:val>
                                        </p:tav>
                                        <p:tav tm="100000">
                                          <p:val>
                                            <p:strVal val="#ppt_h"/>
                                          </p:val>
                                        </p:tav>
                                      </p:tavLst>
                                    </p:anim>
                                    <p:animEffect transition="in" filter="fade">
                                      <p:cBhvr>
                                        <p:cTn id="59" dur="1000"/>
                                        <p:tgtEl>
                                          <p:spTgt spid="481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9" name="Rectangle 3"/>
          <p:cNvSpPr>
            <a:spLocks noGrp="1" noChangeArrowheads="1"/>
          </p:cNvSpPr>
          <p:nvPr>
            <p:ph type="body" idx="1"/>
          </p:nvPr>
        </p:nvSpPr>
        <p:spPr>
          <a:xfrm>
            <a:off x="495300" y="836712"/>
            <a:ext cx="8915400" cy="5487888"/>
          </a:xfrm>
        </p:spPr>
        <p:txBody>
          <a:bodyPr>
            <a:normAutofit/>
          </a:bodyPr>
          <a:lstStyle/>
          <a:p>
            <a:pPr>
              <a:spcAft>
                <a:spcPct val="20000"/>
              </a:spcAft>
            </a:pPr>
            <a:r>
              <a:rPr lang="zh-CN" altLang="en-US" sz="3200" b="1" dirty="0">
                <a:solidFill>
                  <a:schemeClr val="tx2"/>
                </a:solidFill>
                <a:latin typeface="Times New Roman" pitchFamily="18" charset="0"/>
                <a:ea typeface="幼圆" pitchFamily="49" charset="-122"/>
              </a:rPr>
              <a:t>框架网络：</a:t>
            </a:r>
          </a:p>
          <a:p>
            <a:pPr lvl="1">
              <a:spcAft>
                <a:spcPct val="20000"/>
              </a:spcAft>
              <a:buClr>
                <a:schemeClr val="hlink"/>
              </a:buClr>
              <a:buFont typeface="Wingdings" pitchFamily="2" charset="2"/>
              <a:buChar char="ü"/>
            </a:pPr>
            <a:r>
              <a:rPr lang="zh-CN" altLang="en-US" sz="2800" b="1" dirty="0">
                <a:latin typeface="Times New Roman" pitchFamily="18" charset="0"/>
                <a:ea typeface="宋体" pitchFamily="2" charset="-122"/>
              </a:rPr>
              <a:t>当知识比较复杂时，往往需要通过多个框架之间的横向或纵向联系形成一种框架网络。</a:t>
            </a:r>
          </a:p>
          <a:p>
            <a:pPr>
              <a:spcAft>
                <a:spcPct val="20000"/>
              </a:spcAft>
            </a:pPr>
            <a:r>
              <a:rPr lang="zh-CN" altLang="en-US" sz="3200" b="1" dirty="0">
                <a:solidFill>
                  <a:schemeClr val="tx2"/>
                </a:solidFill>
                <a:latin typeface="Times New Roman" pitchFamily="18" charset="0"/>
                <a:ea typeface="幼圆" pitchFamily="49" charset="-122"/>
              </a:rPr>
              <a:t>框架之间的纵向联系：</a:t>
            </a:r>
          </a:p>
          <a:p>
            <a:pPr lvl="1">
              <a:spcAft>
                <a:spcPct val="20000"/>
              </a:spcAft>
              <a:buClr>
                <a:schemeClr val="hlink"/>
              </a:buClr>
              <a:buFont typeface="Wingdings" pitchFamily="2" charset="2"/>
              <a:buChar char="ü"/>
            </a:pPr>
            <a:r>
              <a:rPr lang="zh-CN" altLang="en-US" sz="2800" b="1" dirty="0">
                <a:latin typeface="Times New Roman" pitchFamily="18" charset="0"/>
                <a:ea typeface="宋体" pitchFamily="2" charset="-122"/>
              </a:rPr>
              <a:t>是指那种具有继承关系的上下层框架之间的联系。框架之间的纵向联系通过预定义槽名</a:t>
            </a:r>
            <a:r>
              <a:rPr lang="en-US" altLang="zh-CN" sz="2800" b="1" dirty="0">
                <a:solidFill>
                  <a:srgbClr val="FF0000"/>
                </a:solidFill>
                <a:latin typeface="Times New Roman" pitchFamily="18" charset="0"/>
                <a:ea typeface="宋体" pitchFamily="2" charset="-122"/>
              </a:rPr>
              <a:t>AKO</a:t>
            </a:r>
            <a:r>
              <a:rPr lang="zh-CN" altLang="en-US" sz="2800" b="1" dirty="0">
                <a:latin typeface="Times New Roman" pitchFamily="18" charset="0"/>
                <a:ea typeface="宋体" pitchFamily="2" charset="-122"/>
              </a:rPr>
              <a:t>或</a:t>
            </a:r>
            <a:r>
              <a:rPr lang="en-US" altLang="zh-CN" sz="2800" b="1" dirty="0">
                <a:solidFill>
                  <a:srgbClr val="FF0000"/>
                </a:solidFill>
                <a:latin typeface="Times New Roman" pitchFamily="18" charset="0"/>
                <a:ea typeface="宋体" pitchFamily="2" charset="-122"/>
              </a:rPr>
              <a:t>ISA</a:t>
            </a:r>
            <a:r>
              <a:rPr lang="zh-CN" altLang="en-US" sz="2800" b="1" dirty="0">
                <a:latin typeface="Times New Roman" pitchFamily="18" charset="0"/>
                <a:ea typeface="宋体" pitchFamily="2" charset="-122"/>
              </a:rPr>
              <a:t>等来实现。</a:t>
            </a:r>
          </a:p>
          <a:p>
            <a:pPr>
              <a:spcAft>
                <a:spcPct val="20000"/>
              </a:spcAft>
            </a:pPr>
            <a:r>
              <a:rPr lang="zh-CN" altLang="en-US" sz="3200" b="1" dirty="0">
                <a:solidFill>
                  <a:schemeClr val="tx2"/>
                </a:solidFill>
                <a:latin typeface="Times New Roman" pitchFamily="18" charset="0"/>
                <a:ea typeface="幼圆" pitchFamily="49" charset="-122"/>
              </a:rPr>
              <a:t>框架之间的横向联系</a:t>
            </a:r>
          </a:p>
          <a:p>
            <a:pPr lvl="1">
              <a:spcAft>
                <a:spcPct val="20000"/>
              </a:spcAft>
              <a:buClr>
                <a:schemeClr val="hlink"/>
              </a:buClr>
              <a:buFont typeface="Wingdings" pitchFamily="2" charset="2"/>
              <a:buChar char="ü"/>
            </a:pPr>
            <a:r>
              <a:rPr lang="zh-CN" altLang="en-US" sz="2800" b="1" dirty="0">
                <a:latin typeface="Times New Roman" pitchFamily="18" charset="0"/>
                <a:ea typeface="宋体" pitchFamily="2" charset="-122"/>
              </a:rPr>
              <a:t>是指那种以另外一个框架名作为一个槽的槽值或侧面值所建立起来的框架之间的联系。</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102</a:t>
            </a:fld>
            <a:endParaRPr lang="zh-CN" altLang="en-US"/>
          </a:p>
        </p:txBody>
      </p:sp>
    </p:spTree>
    <p:extLst>
      <p:ext uri="{BB962C8B-B14F-4D97-AF65-F5344CB8AC3E}">
        <p14:creationId xmlns:p14="http://schemas.microsoft.com/office/powerpoint/2010/main" val="22463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0499">
                                            <p:txEl>
                                              <p:pRg st="1" end="1"/>
                                            </p:txEl>
                                          </p:spTgt>
                                        </p:tgtEl>
                                        <p:attrNameLst>
                                          <p:attrName>style.visibility</p:attrName>
                                        </p:attrNameLst>
                                      </p:cBhvr>
                                      <p:to>
                                        <p:strVal val="visible"/>
                                      </p:to>
                                    </p:set>
                                    <p:animEffect transition="in" filter="barn(inVertical)">
                                      <p:cBhvr>
                                        <p:cTn id="7" dur="500"/>
                                        <p:tgtEl>
                                          <p:spTgt spid="490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0499">
                                            <p:txEl>
                                              <p:pRg st="3" end="3"/>
                                            </p:txEl>
                                          </p:spTgt>
                                        </p:tgtEl>
                                        <p:attrNameLst>
                                          <p:attrName>style.visibility</p:attrName>
                                        </p:attrNameLst>
                                      </p:cBhvr>
                                      <p:to>
                                        <p:strVal val="visible"/>
                                      </p:to>
                                    </p:set>
                                    <p:animEffect transition="in" filter="barn(inVertical)">
                                      <p:cBhvr>
                                        <p:cTn id="12" dur="500"/>
                                        <p:tgtEl>
                                          <p:spTgt spid="4904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90499">
                                            <p:txEl>
                                              <p:pRg st="5" end="5"/>
                                            </p:txEl>
                                          </p:spTgt>
                                        </p:tgtEl>
                                        <p:attrNameLst>
                                          <p:attrName>style.visibility</p:attrName>
                                        </p:attrNameLst>
                                      </p:cBhvr>
                                      <p:to>
                                        <p:strVal val="visible"/>
                                      </p:to>
                                    </p:set>
                                    <p:animEffect transition="in" filter="barn(inVertical)">
                                      <p:cBhvr>
                                        <p:cTn id="17" dur="500"/>
                                        <p:tgtEl>
                                          <p:spTgt spid="4904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9" name="Rectangle 3"/>
          <p:cNvSpPr>
            <a:spLocks noGrp="1" noChangeArrowheads="1"/>
          </p:cNvSpPr>
          <p:nvPr>
            <p:ph type="body" idx="1"/>
          </p:nvPr>
        </p:nvSpPr>
        <p:spPr/>
        <p:txBody>
          <a:bodyPr/>
          <a:lstStyle/>
          <a:p>
            <a:r>
              <a:rPr lang="zh-CN" altLang="en-US" sz="2800" b="1">
                <a:solidFill>
                  <a:schemeClr val="tx2"/>
                </a:solidFill>
                <a:latin typeface="Times New Roman" pitchFamily="18" charset="0"/>
                <a:ea typeface="幼圆" pitchFamily="49" charset="-122"/>
              </a:rPr>
              <a:t>框架网络：</a:t>
            </a:r>
          </a:p>
        </p:txBody>
      </p:sp>
      <p:graphicFrame>
        <p:nvGraphicFramePr>
          <p:cNvPr id="485380" name="Object 4"/>
          <p:cNvGraphicFramePr>
            <a:graphicFrameLocks noChangeAspect="1"/>
          </p:cNvGraphicFramePr>
          <p:nvPr/>
        </p:nvGraphicFramePr>
        <p:xfrm>
          <a:off x="1073150" y="1447800"/>
          <a:ext cx="7759700" cy="4711700"/>
        </p:xfrm>
        <a:graphic>
          <a:graphicData uri="http://schemas.openxmlformats.org/presentationml/2006/ole">
            <mc:AlternateContent xmlns:mc="http://schemas.openxmlformats.org/markup-compatibility/2006">
              <mc:Choice xmlns:v="urn:schemas-microsoft-com:vml" Requires="v">
                <p:oleObj spid="_x0000_s47122" name="Visio" r:id="rId3" imgW="6834226" imgH="4444594" progId="Visio.Drawing.11">
                  <p:embed/>
                </p:oleObj>
              </mc:Choice>
              <mc:Fallback>
                <p:oleObj name="Visio" r:id="rId3" imgW="6834226" imgH="44445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1447800"/>
                        <a:ext cx="77597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1" name="AutoShape 5"/>
          <p:cNvSpPr>
            <a:spLocks/>
          </p:cNvSpPr>
          <p:nvPr/>
        </p:nvSpPr>
        <p:spPr bwMode="auto">
          <a:xfrm>
            <a:off x="330200" y="2971800"/>
            <a:ext cx="1651000" cy="609600"/>
          </a:xfrm>
          <a:prstGeom prst="accentCallout1">
            <a:avLst>
              <a:gd name="adj1" fmla="val 18750"/>
              <a:gd name="adj2" fmla="val 105000"/>
              <a:gd name="adj3" fmla="val 86458"/>
              <a:gd name="adj4" fmla="val 148023"/>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ea typeface="宋体" pitchFamily="2" charset="-122"/>
              </a:rPr>
              <a:t>纵向联系</a:t>
            </a:r>
          </a:p>
        </p:txBody>
      </p:sp>
      <p:sp>
        <p:nvSpPr>
          <p:cNvPr id="485382" name="AutoShape 6"/>
          <p:cNvSpPr>
            <a:spLocks/>
          </p:cNvSpPr>
          <p:nvPr/>
        </p:nvSpPr>
        <p:spPr bwMode="auto">
          <a:xfrm>
            <a:off x="7759700" y="2362200"/>
            <a:ext cx="1651000" cy="609600"/>
          </a:xfrm>
          <a:prstGeom prst="accentCallout1">
            <a:avLst>
              <a:gd name="adj1" fmla="val 18750"/>
              <a:gd name="adj2" fmla="val -5000"/>
              <a:gd name="adj3" fmla="val -94273"/>
              <a:gd name="adj4" fmla="val -79375"/>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ea typeface="宋体" pitchFamily="2" charset="-122"/>
              </a:rPr>
              <a:t>横向联系</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103</a:t>
            </a:fld>
            <a:endParaRPr lang="zh-CN" altLang="en-US"/>
          </a:p>
        </p:txBody>
      </p:sp>
    </p:spTree>
    <p:extLst>
      <p:ext uri="{BB962C8B-B14F-4D97-AF65-F5344CB8AC3E}">
        <p14:creationId xmlns:p14="http://schemas.microsoft.com/office/powerpoint/2010/main" val="1990138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85381"/>
                                        </p:tgtEl>
                                        <p:attrNameLst>
                                          <p:attrName>style.visibility</p:attrName>
                                        </p:attrNameLst>
                                      </p:cBhvr>
                                      <p:to>
                                        <p:strVal val="visible"/>
                                      </p:to>
                                    </p:set>
                                    <p:anim calcmode="lin" valueType="num">
                                      <p:cBhvr>
                                        <p:cTn id="7" dur="1000" fill="hold"/>
                                        <p:tgtEl>
                                          <p:spTgt spid="485381"/>
                                        </p:tgtEl>
                                        <p:attrNameLst>
                                          <p:attrName>ppt_w</p:attrName>
                                        </p:attrNameLst>
                                      </p:cBhvr>
                                      <p:tavLst>
                                        <p:tav tm="0">
                                          <p:val>
                                            <p:strVal val="#ppt_w*0.70"/>
                                          </p:val>
                                        </p:tav>
                                        <p:tav tm="100000">
                                          <p:val>
                                            <p:strVal val="#ppt_w"/>
                                          </p:val>
                                        </p:tav>
                                      </p:tavLst>
                                    </p:anim>
                                    <p:anim calcmode="lin" valueType="num">
                                      <p:cBhvr>
                                        <p:cTn id="8" dur="1000" fill="hold"/>
                                        <p:tgtEl>
                                          <p:spTgt spid="485381"/>
                                        </p:tgtEl>
                                        <p:attrNameLst>
                                          <p:attrName>ppt_h</p:attrName>
                                        </p:attrNameLst>
                                      </p:cBhvr>
                                      <p:tavLst>
                                        <p:tav tm="0">
                                          <p:val>
                                            <p:strVal val="#ppt_h"/>
                                          </p:val>
                                        </p:tav>
                                        <p:tav tm="100000">
                                          <p:val>
                                            <p:strVal val="#ppt_h"/>
                                          </p:val>
                                        </p:tav>
                                      </p:tavLst>
                                    </p:anim>
                                    <p:animEffect transition="in" filter="fade">
                                      <p:cBhvr>
                                        <p:cTn id="9" dur="1000"/>
                                        <p:tgtEl>
                                          <p:spTgt spid="48538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485381"/>
                                        </p:tgtEl>
                                        <p:attrNameLst>
                                          <p:attrName>style.visibility</p:attrName>
                                        </p:attrNameLst>
                                      </p:cBhvr>
                                      <p:to>
                                        <p:strVal val="hidden"/>
                                      </p:to>
                                    </p:set>
                                  </p:childTnLst>
                                </p:cTn>
                              </p:par>
                            </p:childTnLst>
                          </p:cTn>
                        </p:par>
                        <p:par>
                          <p:cTn id="14" fill="hold" nodeType="afterGroup">
                            <p:stCondLst>
                              <p:cond delay="0"/>
                            </p:stCondLst>
                            <p:childTnLst>
                              <p:par>
                                <p:cTn id="15" presetID="55" presetClass="entr" presetSubtype="0" fill="hold" grpId="0" nodeType="afterEffect">
                                  <p:stCondLst>
                                    <p:cond delay="0"/>
                                  </p:stCondLst>
                                  <p:childTnLst>
                                    <p:set>
                                      <p:cBhvr>
                                        <p:cTn id="16" dur="1" fill="hold">
                                          <p:stCondLst>
                                            <p:cond delay="0"/>
                                          </p:stCondLst>
                                        </p:cTn>
                                        <p:tgtEl>
                                          <p:spTgt spid="485382"/>
                                        </p:tgtEl>
                                        <p:attrNameLst>
                                          <p:attrName>style.visibility</p:attrName>
                                        </p:attrNameLst>
                                      </p:cBhvr>
                                      <p:to>
                                        <p:strVal val="visible"/>
                                      </p:to>
                                    </p:set>
                                    <p:anim calcmode="lin" valueType="num">
                                      <p:cBhvr>
                                        <p:cTn id="17" dur="1000" fill="hold"/>
                                        <p:tgtEl>
                                          <p:spTgt spid="485382"/>
                                        </p:tgtEl>
                                        <p:attrNameLst>
                                          <p:attrName>ppt_w</p:attrName>
                                        </p:attrNameLst>
                                      </p:cBhvr>
                                      <p:tavLst>
                                        <p:tav tm="0">
                                          <p:val>
                                            <p:strVal val="#ppt_w*0.70"/>
                                          </p:val>
                                        </p:tav>
                                        <p:tav tm="100000">
                                          <p:val>
                                            <p:strVal val="#ppt_w"/>
                                          </p:val>
                                        </p:tav>
                                      </p:tavLst>
                                    </p:anim>
                                    <p:anim calcmode="lin" valueType="num">
                                      <p:cBhvr>
                                        <p:cTn id="18" dur="1000" fill="hold"/>
                                        <p:tgtEl>
                                          <p:spTgt spid="485382"/>
                                        </p:tgtEl>
                                        <p:attrNameLst>
                                          <p:attrName>ppt_h</p:attrName>
                                        </p:attrNameLst>
                                      </p:cBhvr>
                                      <p:tavLst>
                                        <p:tav tm="0">
                                          <p:val>
                                            <p:strVal val="#ppt_h"/>
                                          </p:val>
                                        </p:tav>
                                        <p:tav tm="100000">
                                          <p:val>
                                            <p:strVal val="#ppt_h"/>
                                          </p:val>
                                        </p:tav>
                                      </p:tavLst>
                                    </p:anim>
                                    <p:animEffect transition="in" filter="fade">
                                      <p:cBhvr>
                                        <p:cTn id="19" dur="1000"/>
                                        <p:tgtEl>
                                          <p:spTgt spid="485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1" grpId="0" animBg="1"/>
      <p:bldP spid="485381" grpId="1" animBg="1"/>
      <p:bldP spid="48538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495300" y="764704"/>
            <a:ext cx="8997950" cy="5559896"/>
          </a:xfrm>
        </p:spPr>
        <p:txBody>
          <a:bodyPr>
            <a:normAutofit/>
          </a:bodyPr>
          <a:lstStyle/>
          <a:p>
            <a:r>
              <a:rPr lang="zh-CN" altLang="en-US" sz="3200" b="1" dirty="0">
                <a:solidFill>
                  <a:schemeClr val="tx2"/>
                </a:solidFill>
                <a:ea typeface="幼圆" pitchFamily="49" charset="-122"/>
              </a:rPr>
              <a:t>框架网络的例子：</a:t>
            </a:r>
            <a:r>
              <a:rPr lang="zh-CN" altLang="en-US" sz="2400" b="1" dirty="0">
                <a:latin typeface="Times New Roman" pitchFamily="18" charset="0"/>
                <a:ea typeface="宋体" pitchFamily="2" charset="-122"/>
              </a:rPr>
              <a:t>一般来讲，教师的工作态度是认真，行为举止大方得体，计算机系教师一般来讲性格内向，喜欢操作计算机。方园是计算机系教师，他性格内向，但工作不刻苦。</a:t>
            </a:r>
            <a:r>
              <a:rPr lang="zh-CN" altLang="en-US" sz="2400" b="1" dirty="0">
                <a:solidFill>
                  <a:srgbClr val="FF0000"/>
                </a:solidFill>
                <a:latin typeface="Times New Roman" pitchFamily="18" charset="0"/>
                <a:ea typeface="宋体" pitchFamily="2" charset="-122"/>
              </a:rPr>
              <a:t>问他的兴趣和举止如何？</a:t>
            </a:r>
          </a:p>
          <a:p>
            <a:r>
              <a:rPr lang="zh-CN" altLang="en-US" sz="3200" b="1" dirty="0">
                <a:solidFill>
                  <a:schemeClr val="tx2"/>
                </a:solidFill>
                <a:ea typeface="幼圆" pitchFamily="49" charset="-122"/>
              </a:rPr>
              <a:t>框架表示为：</a:t>
            </a:r>
          </a:p>
        </p:txBody>
      </p:sp>
      <p:sp>
        <p:nvSpPr>
          <p:cNvPr id="486404" name="Text Box 4"/>
          <p:cNvSpPr txBox="1">
            <a:spLocks noChangeArrowheads="1"/>
          </p:cNvSpPr>
          <p:nvPr/>
        </p:nvSpPr>
        <p:spPr bwMode="auto">
          <a:xfrm>
            <a:off x="974558" y="3156744"/>
            <a:ext cx="2476500" cy="1306513"/>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spcAft>
                <a:spcPct val="20000"/>
              </a:spcAft>
            </a:pPr>
            <a:r>
              <a:rPr lang="zh-CN" altLang="en-US" sz="2000" b="1">
                <a:solidFill>
                  <a:srgbClr val="FF0000"/>
                </a:solidFill>
                <a:ea typeface="宋体" pitchFamily="2" charset="-122"/>
              </a:rPr>
              <a:t>框架名：</a:t>
            </a:r>
            <a:r>
              <a:rPr lang="en-US" altLang="zh-CN" sz="2000" b="1">
                <a:solidFill>
                  <a:srgbClr val="FF0000"/>
                </a:solidFill>
                <a:ea typeface="宋体" pitchFamily="2" charset="-122"/>
              </a:rPr>
              <a:t>&lt;</a:t>
            </a:r>
            <a:r>
              <a:rPr lang="zh-CN" altLang="en-US" sz="2000" b="1">
                <a:solidFill>
                  <a:srgbClr val="FF0000"/>
                </a:solidFill>
                <a:ea typeface="宋体" pitchFamily="2" charset="-122"/>
              </a:rPr>
              <a:t>教师</a:t>
            </a:r>
            <a:r>
              <a:rPr lang="en-US" altLang="zh-CN" sz="2000" b="1">
                <a:solidFill>
                  <a:srgbClr val="FF0000"/>
                </a:solidFill>
                <a:ea typeface="宋体" pitchFamily="2" charset="-122"/>
              </a:rPr>
              <a:t>&gt;</a:t>
            </a:r>
          </a:p>
          <a:p>
            <a:pPr lvl="1"/>
            <a:r>
              <a:rPr lang="zh-CN" altLang="en-US" b="1">
                <a:ea typeface="宋体" pitchFamily="2" charset="-122"/>
              </a:rPr>
              <a:t>类属：</a:t>
            </a:r>
            <a:r>
              <a:rPr lang="en-US" altLang="zh-CN" b="1">
                <a:ea typeface="宋体" pitchFamily="2" charset="-122"/>
              </a:rPr>
              <a:t>&lt;</a:t>
            </a:r>
            <a:r>
              <a:rPr lang="zh-CN" altLang="en-US" b="1">
                <a:ea typeface="宋体" pitchFamily="2" charset="-122"/>
              </a:rPr>
              <a:t>职业</a:t>
            </a:r>
            <a:r>
              <a:rPr lang="en-US" altLang="zh-CN" b="1">
                <a:ea typeface="宋体" pitchFamily="2" charset="-122"/>
              </a:rPr>
              <a:t>&gt;</a:t>
            </a:r>
          </a:p>
          <a:p>
            <a:pPr lvl="1"/>
            <a:r>
              <a:rPr lang="zh-CN" altLang="en-US" b="1">
                <a:ea typeface="宋体" pitchFamily="2" charset="-122"/>
              </a:rPr>
              <a:t>态度：认真</a:t>
            </a:r>
          </a:p>
          <a:p>
            <a:pPr lvl="1"/>
            <a:r>
              <a:rPr lang="zh-CN" altLang="en-US" b="1">
                <a:ea typeface="宋体" pitchFamily="2" charset="-122"/>
              </a:rPr>
              <a:t>举止：大方得体</a:t>
            </a:r>
          </a:p>
        </p:txBody>
      </p:sp>
      <p:sp>
        <p:nvSpPr>
          <p:cNvPr id="486405" name="Text Box 5"/>
          <p:cNvSpPr txBox="1">
            <a:spLocks noChangeArrowheads="1"/>
          </p:cNvSpPr>
          <p:nvPr/>
        </p:nvSpPr>
        <p:spPr bwMode="auto">
          <a:xfrm>
            <a:off x="974558" y="4865688"/>
            <a:ext cx="3549650" cy="13065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spcAft>
                <a:spcPct val="20000"/>
              </a:spcAft>
            </a:pPr>
            <a:r>
              <a:rPr lang="zh-CN" altLang="en-US" sz="2000" b="1">
                <a:solidFill>
                  <a:srgbClr val="FF0000"/>
                </a:solidFill>
                <a:ea typeface="宋体" pitchFamily="2" charset="-122"/>
              </a:rPr>
              <a:t>框架名：</a:t>
            </a:r>
            <a:r>
              <a:rPr lang="en-US" altLang="zh-CN" sz="2000" b="1">
                <a:solidFill>
                  <a:srgbClr val="FF0000"/>
                </a:solidFill>
                <a:ea typeface="宋体" pitchFamily="2" charset="-122"/>
              </a:rPr>
              <a:t>&lt;</a:t>
            </a:r>
            <a:r>
              <a:rPr lang="zh-CN" altLang="en-US" sz="2000" b="1">
                <a:solidFill>
                  <a:srgbClr val="FF0000"/>
                </a:solidFill>
                <a:ea typeface="宋体" pitchFamily="2" charset="-122"/>
              </a:rPr>
              <a:t>计算机系教师</a:t>
            </a:r>
            <a:r>
              <a:rPr lang="en-US" altLang="zh-CN" sz="2000" b="1">
                <a:solidFill>
                  <a:srgbClr val="FF0000"/>
                </a:solidFill>
                <a:ea typeface="宋体" pitchFamily="2" charset="-122"/>
              </a:rPr>
              <a:t>&gt;</a:t>
            </a:r>
          </a:p>
          <a:p>
            <a:r>
              <a:rPr lang="en-US" altLang="zh-CN" b="1">
                <a:ea typeface="宋体" pitchFamily="2" charset="-122"/>
              </a:rPr>
              <a:t>         </a:t>
            </a:r>
            <a:r>
              <a:rPr lang="zh-CN" altLang="en-US" b="1">
                <a:ea typeface="宋体" pitchFamily="2" charset="-122"/>
              </a:rPr>
              <a:t>类属：</a:t>
            </a:r>
            <a:r>
              <a:rPr lang="en-US" altLang="zh-CN" b="1">
                <a:ea typeface="宋体" pitchFamily="2" charset="-122"/>
              </a:rPr>
              <a:t>&lt;</a:t>
            </a:r>
            <a:r>
              <a:rPr lang="zh-CN" altLang="en-US" b="1">
                <a:ea typeface="宋体" pitchFamily="2" charset="-122"/>
              </a:rPr>
              <a:t>教师</a:t>
            </a:r>
            <a:r>
              <a:rPr lang="en-US" altLang="zh-CN" b="1">
                <a:ea typeface="宋体" pitchFamily="2" charset="-122"/>
              </a:rPr>
              <a:t>&gt;</a:t>
            </a:r>
          </a:p>
          <a:p>
            <a:r>
              <a:rPr lang="en-US" altLang="zh-CN" b="1">
                <a:ea typeface="宋体" pitchFamily="2" charset="-122"/>
              </a:rPr>
              <a:t>         </a:t>
            </a:r>
            <a:r>
              <a:rPr lang="zh-CN" altLang="en-US" b="1">
                <a:ea typeface="宋体" pitchFamily="2" charset="-122"/>
              </a:rPr>
              <a:t>性格：内向</a:t>
            </a:r>
          </a:p>
          <a:p>
            <a:r>
              <a:rPr lang="zh-CN" altLang="en-US" b="1">
                <a:ea typeface="宋体" pitchFamily="2" charset="-122"/>
              </a:rPr>
              <a:t>         兴趣：操作计算机</a:t>
            </a:r>
          </a:p>
        </p:txBody>
      </p:sp>
      <p:sp>
        <p:nvSpPr>
          <p:cNvPr id="486406" name="Text Box 6"/>
          <p:cNvSpPr txBox="1">
            <a:spLocks noChangeArrowheads="1"/>
          </p:cNvSpPr>
          <p:nvPr/>
        </p:nvSpPr>
        <p:spPr bwMode="auto">
          <a:xfrm>
            <a:off x="5613400" y="3140969"/>
            <a:ext cx="3797300" cy="22955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F0000"/>
                </a:solidFill>
                <a:ea typeface="宋体" pitchFamily="2" charset="-122"/>
              </a:rPr>
              <a:t>框架名：</a:t>
            </a:r>
            <a:r>
              <a:rPr lang="en-US" altLang="zh-CN" sz="2000" b="1">
                <a:solidFill>
                  <a:srgbClr val="FF0000"/>
                </a:solidFill>
                <a:ea typeface="宋体" pitchFamily="2" charset="-122"/>
              </a:rPr>
              <a:t>&lt;</a:t>
            </a:r>
            <a:r>
              <a:rPr lang="zh-CN" altLang="en-US" sz="2000" b="1">
                <a:solidFill>
                  <a:srgbClr val="FF0000"/>
                </a:solidFill>
                <a:ea typeface="宋体" pitchFamily="2" charset="-122"/>
              </a:rPr>
              <a:t>方园</a:t>
            </a:r>
            <a:r>
              <a:rPr lang="en-US" altLang="zh-CN" sz="2000" b="1">
                <a:solidFill>
                  <a:srgbClr val="FF0000"/>
                </a:solidFill>
                <a:ea typeface="宋体" pitchFamily="2" charset="-122"/>
              </a:rPr>
              <a:t>&gt;</a:t>
            </a:r>
          </a:p>
          <a:p>
            <a:pPr lvl="1">
              <a:spcBef>
                <a:spcPct val="20000"/>
              </a:spcBef>
              <a:spcAft>
                <a:spcPct val="20000"/>
              </a:spcAft>
            </a:pPr>
            <a:r>
              <a:rPr lang="zh-CN" altLang="en-US" b="1">
                <a:ea typeface="宋体" pitchFamily="2" charset="-122"/>
              </a:rPr>
              <a:t>类属：</a:t>
            </a:r>
            <a:r>
              <a:rPr lang="en-US" altLang="zh-CN" b="1">
                <a:ea typeface="宋体" pitchFamily="2" charset="-122"/>
              </a:rPr>
              <a:t>&lt;</a:t>
            </a:r>
            <a:r>
              <a:rPr lang="zh-CN" altLang="en-US" b="1">
                <a:ea typeface="宋体" pitchFamily="2" charset="-122"/>
              </a:rPr>
              <a:t>计算机系教师</a:t>
            </a:r>
            <a:r>
              <a:rPr lang="en-US" altLang="zh-CN" b="1">
                <a:ea typeface="宋体" pitchFamily="2" charset="-122"/>
              </a:rPr>
              <a:t>&gt; </a:t>
            </a:r>
          </a:p>
          <a:p>
            <a:pPr lvl="1">
              <a:spcBef>
                <a:spcPct val="20000"/>
              </a:spcBef>
              <a:spcAft>
                <a:spcPct val="20000"/>
              </a:spcAft>
            </a:pPr>
            <a:r>
              <a:rPr lang="zh-CN" altLang="en-US" b="1">
                <a:ea typeface="宋体" pitchFamily="2" charset="-122"/>
              </a:rPr>
              <a:t>性格：内向</a:t>
            </a:r>
            <a:endParaRPr lang="en-US" altLang="zh-CN" b="1">
              <a:ea typeface="宋体" pitchFamily="2" charset="-122"/>
            </a:endParaRPr>
          </a:p>
          <a:p>
            <a:pPr lvl="1">
              <a:spcBef>
                <a:spcPct val="20000"/>
              </a:spcBef>
              <a:spcAft>
                <a:spcPct val="20000"/>
              </a:spcAft>
            </a:pPr>
            <a:r>
              <a:rPr lang="zh-CN" altLang="en-US" b="1">
                <a:ea typeface="宋体" pitchFamily="2" charset="-122"/>
              </a:rPr>
              <a:t>态度：不刻苦</a:t>
            </a:r>
          </a:p>
          <a:p>
            <a:pPr lvl="1">
              <a:spcBef>
                <a:spcPct val="20000"/>
              </a:spcBef>
              <a:spcAft>
                <a:spcPct val="20000"/>
              </a:spcAft>
            </a:pPr>
            <a:r>
              <a:rPr lang="zh-CN" altLang="en-US" b="1">
                <a:ea typeface="宋体" pitchFamily="2" charset="-122"/>
              </a:rPr>
              <a:t>兴趣：</a:t>
            </a:r>
            <a:r>
              <a:rPr lang="zh-CN" altLang="en-US" b="1">
                <a:solidFill>
                  <a:srgbClr val="FF0000"/>
                </a:solidFill>
                <a:ea typeface="宋体" pitchFamily="2" charset="-122"/>
              </a:rPr>
              <a:t>？</a:t>
            </a:r>
          </a:p>
          <a:p>
            <a:pPr lvl="1">
              <a:spcBef>
                <a:spcPct val="20000"/>
              </a:spcBef>
              <a:spcAft>
                <a:spcPct val="20000"/>
              </a:spcAft>
            </a:pPr>
            <a:r>
              <a:rPr lang="zh-CN" altLang="en-US" b="1">
                <a:ea typeface="宋体" pitchFamily="2" charset="-122"/>
              </a:rPr>
              <a:t>举止：</a:t>
            </a:r>
            <a:r>
              <a:rPr lang="zh-CN" altLang="en-US" b="1">
                <a:solidFill>
                  <a:srgbClr val="FF0000"/>
                </a:solidFill>
                <a:ea typeface="宋体" pitchFamily="2" charset="-122"/>
              </a:rPr>
              <a:t>？</a:t>
            </a:r>
          </a:p>
        </p:txBody>
      </p:sp>
      <p:grpSp>
        <p:nvGrpSpPr>
          <p:cNvPr id="486409" name="Group 9"/>
          <p:cNvGrpSpPr>
            <a:grpSpLocks/>
          </p:cNvGrpSpPr>
          <p:nvPr/>
        </p:nvGrpSpPr>
        <p:grpSpPr bwMode="auto">
          <a:xfrm>
            <a:off x="5861050" y="4623693"/>
            <a:ext cx="3384550" cy="914400"/>
            <a:chOff x="3360" y="3216"/>
            <a:chExt cx="1968" cy="576"/>
          </a:xfrm>
        </p:grpSpPr>
        <p:sp>
          <p:nvSpPr>
            <p:cNvPr id="486407" name="Rectangle 7"/>
            <p:cNvSpPr>
              <a:spLocks noChangeArrowheads="1"/>
            </p:cNvSpPr>
            <p:nvPr/>
          </p:nvSpPr>
          <p:spPr bwMode="auto">
            <a:xfrm>
              <a:off x="3360" y="3216"/>
              <a:ext cx="1008" cy="57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6408" name="AutoShape 8"/>
            <p:cNvSpPr>
              <a:spLocks/>
            </p:cNvSpPr>
            <p:nvPr/>
          </p:nvSpPr>
          <p:spPr bwMode="auto">
            <a:xfrm>
              <a:off x="4752" y="3336"/>
              <a:ext cx="576" cy="312"/>
            </a:xfrm>
            <a:prstGeom prst="accentCallout1">
              <a:avLst>
                <a:gd name="adj1" fmla="val 23079"/>
                <a:gd name="adj2" fmla="val -8333"/>
                <a:gd name="adj3" fmla="val 57051"/>
                <a:gd name="adj4" fmla="val -6719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latin typeface="隶书" pitchFamily="49" charset="-122"/>
                  <a:ea typeface="隶书" pitchFamily="49" charset="-122"/>
                </a:rPr>
                <a:t>推理</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104</a:t>
            </a:fld>
            <a:endParaRPr lang="zh-CN" altLang="en-US"/>
          </a:p>
        </p:txBody>
      </p:sp>
    </p:spTree>
    <p:extLst>
      <p:ext uri="{BB962C8B-B14F-4D97-AF65-F5344CB8AC3E}">
        <p14:creationId xmlns:p14="http://schemas.microsoft.com/office/powerpoint/2010/main" val="5432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animEffect transition="in" filter="barn(inVertical)">
                                      <p:cBhvr>
                                        <p:cTn id="7" dur="500"/>
                                        <p:tgtEl>
                                          <p:spTgt spid="486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86403">
                                            <p:txEl>
                                              <p:pRg st="1" end="1"/>
                                            </p:txEl>
                                          </p:spTgt>
                                        </p:tgtEl>
                                        <p:attrNameLst>
                                          <p:attrName>style.visibility</p:attrName>
                                        </p:attrNameLst>
                                      </p:cBhvr>
                                      <p:to>
                                        <p:strVal val="visible"/>
                                      </p:to>
                                    </p:set>
                                    <p:animEffect transition="in" filter="barn(inVertical)">
                                      <p:cBhvr>
                                        <p:cTn id="12" dur="500"/>
                                        <p:tgtEl>
                                          <p:spTgt spid="486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86404"/>
                                        </p:tgtEl>
                                        <p:attrNameLst>
                                          <p:attrName>style.visibility</p:attrName>
                                        </p:attrNameLst>
                                      </p:cBhvr>
                                      <p:to>
                                        <p:strVal val="visible"/>
                                      </p:to>
                                    </p:set>
                                    <p:anim calcmode="lin" valueType="num">
                                      <p:cBhvr additive="base">
                                        <p:cTn id="17" dur="500" fill="hold"/>
                                        <p:tgtEl>
                                          <p:spTgt spid="486404"/>
                                        </p:tgtEl>
                                        <p:attrNameLst>
                                          <p:attrName>ppt_x</p:attrName>
                                        </p:attrNameLst>
                                      </p:cBhvr>
                                      <p:tavLst>
                                        <p:tav tm="0">
                                          <p:val>
                                            <p:strVal val="#ppt_x"/>
                                          </p:val>
                                        </p:tav>
                                        <p:tav tm="100000">
                                          <p:val>
                                            <p:strVal val="#ppt_x"/>
                                          </p:val>
                                        </p:tav>
                                      </p:tavLst>
                                    </p:anim>
                                    <p:anim calcmode="lin" valueType="num">
                                      <p:cBhvr additive="base">
                                        <p:cTn id="18" dur="500" fill="hold"/>
                                        <p:tgtEl>
                                          <p:spTgt spid="48640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6405"/>
                                        </p:tgtEl>
                                        <p:attrNameLst>
                                          <p:attrName>style.visibility</p:attrName>
                                        </p:attrNameLst>
                                      </p:cBhvr>
                                      <p:to>
                                        <p:strVal val="visible"/>
                                      </p:to>
                                    </p:set>
                                    <p:anim calcmode="lin" valueType="num">
                                      <p:cBhvr additive="base">
                                        <p:cTn id="23" dur="500" fill="hold"/>
                                        <p:tgtEl>
                                          <p:spTgt spid="486405"/>
                                        </p:tgtEl>
                                        <p:attrNameLst>
                                          <p:attrName>ppt_x</p:attrName>
                                        </p:attrNameLst>
                                      </p:cBhvr>
                                      <p:tavLst>
                                        <p:tav tm="0">
                                          <p:val>
                                            <p:strVal val="#ppt_x"/>
                                          </p:val>
                                        </p:tav>
                                        <p:tav tm="100000">
                                          <p:val>
                                            <p:strVal val="#ppt_x"/>
                                          </p:val>
                                        </p:tav>
                                      </p:tavLst>
                                    </p:anim>
                                    <p:anim calcmode="lin" valueType="num">
                                      <p:cBhvr additive="base">
                                        <p:cTn id="24" dur="500" fill="hold"/>
                                        <p:tgtEl>
                                          <p:spTgt spid="48640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86406"/>
                                        </p:tgtEl>
                                        <p:attrNameLst>
                                          <p:attrName>style.visibility</p:attrName>
                                        </p:attrNameLst>
                                      </p:cBhvr>
                                      <p:to>
                                        <p:strVal val="visible"/>
                                      </p:to>
                                    </p:set>
                                    <p:anim calcmode="lin" valueType="num">
                                      <p:cBhvr additive="base">
                                        <p:cTn id="29" dur="500" fill="hold"/>
                                        <p:tgtEl>
                                          <p:spTgt spid="486406"/>
                                        </p:tgtEl>
                                        <p:attrNameLst>
                                          <p:attrName>ppt_x</p:attrName>
                                        </p:attrNameLst>
                                      </p:cBhvr>
                                      <p:tavLst>
                                        <p:tav tm="0">
                                          <p:val>
                                            <p:strVal val="#ppt_x"/>
                                          </p:val>
                                        </p:tav>
                                        <p:tav tm="100000">
                                          <p:val>
                                            <p:strVal val="#ppt_x"/>
                                          </p:val>
                                        </p:tav>
                                      </p:tavLst>
                                    </p:anim>
                                    <p:anim calcmode="lin" valueType="num">
                                      <p:cBhvr additive="base">
                                        <p:cTn id="30" dur="500" fill="hold"/>
                                        <p:tgtEl>
                                          <p:spTgt spid="48640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86409"/>
                                        </p:tgtEl>
                                        <p:attrNameLst>
                                          <p:attrName>style.visibility</p:attrName>
                                        </p:attrNameLst>
                                      </p:cBhvr>
                                      <p:to>
                                        <p:strVal val="visible"/>
                                      </p:to>
                                    </p:set>
                                    <p:anim calcmode="lin" valueType="num">
                                      <p:cBhvr>
                                        <p:cTn id="35" dur="1000" fill="hold"/>
                                        <p:tgtEl>
                                          <p:spTgt spid="486409"/>
                                        </p:tgtEl>
                                        <p:attrNameLst>
                                          <p:attrName>ppt_w</p:attrName>
                                        </p:attrNameLst>
                                      </p:cBhvr>
                                      <p:tavLst>
                                        <p:tav tm="0">
                                          <p:val>
                                            <p:strVal val="#ppt_w*0.70"/>
                                          </p:val>
                                        </p:tav>
                                        <p:tav tm="100000">
                                          <p:val>
                                            <p:strVal val="#ppt_w"/>
                                          </p:val>
                                        </p:tav>
                                      </p:tavLst>
                                    </p:anim>
                                    <p:anim calcmode="lin" valueType="num">
                                      <p:cBhvr>
                                        <p:cTn id="36" dur="1000" fill="hold"/>
                                        <p:tgtEl>
                                          <p:spTgt spid="486409"/>
                                        </p:tgtEl>
                                        <p:attrNameLst>
                                          <p:attrName>ppt_h</p:attrName>
                                        </p:attrNameLst>
                                      </p:cBhvr>
                                      <p:tavLst>
                                        <p:tav tm="0">
                                          <p:val>
                                            <p:strVal val="#ppt_h"/>
                                          </p:val>
                                        </p:tav>
                                        <p:tav tm="100000">
                                          <p:val>
                                            <p:strVal val="#ppt_h"/>
                                          </p:val>
                                        </p:tav>
                                      </p:tavLst>
                                    </p:anim>
                                    <p:animEffect transition="in" filter="fade">
                                      <p:cBhvr>
                                        <p:cTn id="37" dur="1000"/>
                                        <p:tgtEl>
                                          <p:spTgt spid="486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4" grpId="0" animBg="1"/>
      <p:bldP spid="486405" grpId="0" animBg="1"/>
      <p:bldP spid="48640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7" name="Rectangle 3"/>
          <p:cNvSpPr>
            <a:spLocks noGrp="1" noChangeArrowheads="1"/>
          </p:cNvSpPr>
          <p:nvPr>
            <p:ph type="body" idx="1"/>
          </p:nvPr>
        </p:nvSpPr>
        <p:spPr>
          <a:xfrm>
            <a:off x="495300" y="836712"/>
            <a:ext cx="8915400" cy="5487888"/>
          </a:xfrm>
        </p:spPr>
        <p:txBody>
          <a:bodyPr>
            <a:normAutofit/>
          </a:bodyPr>
          <a:lstStyle/>
          <a:p>
            <a:pPr>
              <a:spcAft>
                <a:spcPct val="20000"/>
              </a:spcAft>
            </a:pPr>
            <a:r>
              <a:rPr lang="zh-CN" altLang="en-US" sz="2800" b="1" dirty="0">
                <a:solidFill>
                  <a:schemeClr val="tx2"/>
                </a:solidFill>
                <a:ea typeface="幼圆" pitchFamily="49" charset="-122"/>
              </a:rPr>
              <a:t>框架的推理：</a:t>
            </a:r>
            <a:r>
              <a:rPr lang="zh-CN" altLang="en-US" b="1" dirty="0">
                <a:latin typeface="宋体" pitchFamily="2" charset="-122"/>
                <a:ea typeface="宋体" pitchFamily="2" charset="-122"/>
              </a:rPr>
              <a:t>在框架网络中，问题求解主要是通过对框架的</a:t>
            </a:r>
            <a:r>
              <a:rPr lang="zh-CN" altLang="en-US" b="1" dirty="0">
                <a:solidFill>
                  <a:srgbClr val="FF0000"/>
                </a:solidFill>
                <a:latin typeface="宋体" pitchFamily="2" charset="-122"/>
                <a:ea typeface="宋体" pitchFamily="2" charset="-122"/>
              </a:rPr>
              <a:t>继承</a:t>
            </a:r>
            <a:r>
              <a:rPr lang="zh-CN" altLang="en-US" b="1" dirty="0">
                <a:latin typeface="宋体" pitchFamily="2" charset="-122"/>
                <a:ea typeface="宋体" pitchFamily="2" charset="-122"/>
              </a:rPr>
              <a:t>与</a:t>
            </a:r>
            <a:r>
              <a:rPr lang="zh-CN" altLang="en-US" b="1" dirty="0">
                <a:solidFill>
                  <a:srgbClr val="FF0000"/>
                </a:solidFill>
                <a:latin typeface="宋体" pitchFamily="2" charset="-122"/>
                <a:ea typeface="宋体" pitchFamily="2" charset="-122"/>
              </a:rPr>
              <a:t>匹配</a:t>
            </a:r>
            <a:r>
              <a:rPr lang="zh-CN" altLang="en-US" b="1" dirty="0">
                <a:latin typeface="宋体" pitchFamily="2" charset="-122"/>
                <a:ea typeface="宋体" pitchFamily="2" charset="-122"/>
              </a:rPr>
              <a:t>来实现的。</a:t>
            </a:r>
          </a:p>
          <a:p>
            <a:pPr>
              <a:spcAft>
                <a:spcPct val="20000"/>
              </a:spcAft>
              <a:buFont typeface="Wingdings" panose="05000000000000000000" pitchFamily="2" charset="2"/>
              <a:buChar char="Ø"/>
            </a:pPr>
            <a:r>
              <a:rPr lang="zh-CN" altLang="en-US" sz="2800" b="1" dirty="0">
                <a:solidFill>
                  <a:schemeClr val="tx2"/>
                </a:solidFill>
                <a:ea typeface="幼圆" pitchFamily="49" charset="-122"/>
              </a:rPr>
              <a:t>继承</a:t>
            </a:r>
          </a:p>
          <a:p>
            <a:pPr lvl="1">
              <a:spcAft>
                <a:spcPct val="20000"/>
              </a:spcAft>
              <a:buClr>
                <a:schemeClr val="hlink"/>
              </a:buClr>
              <a:buFont typeface="Wingdings" pitchFamily="2" charset="2"/>
              <a:buChar char="ü"/>
            </a:pPr>
            <a:r>
              <a:rPr lang="zh-CN" altLang="en-US" sz="2400" b="1" dirty="0">
                <a:latin typeface="宋体" pitchFamily="2" charset="-122"/>
                <a:ea typeface="宋体" pitchFamily="2" charset="-122"/>
                <a:sym typeface="Symbol" pitchFamily="18" charset="2"/>
              </a:rPr>
              <a:t>下层框架从上层框架继承相关属性、属性值、条件</a:t>
            </a:r>
            <a:endParaRPr lang="zh-CN" altLang="en-US" sz="2400" b="1" dirty="0">
              <a:latin typeface="宋体" pitchFamily="2" charset="-122"/>
              <a:ea typeface="宋体" pitchFamily="2" charset="-122"/>
            </a:endParaRPr>
          </a:p>
          <a:p>
            <a:pPr>
              <a:spcAft>
                <a:spcPct val="20000"/>
              </a:spcAft>
              <a:buFont typeface="Wingdings" panose="05000000000000000000" pitchFamily="2" charset="2"/>
              <a:buChar char="Ø"/>
            </a:pPr>
            <a:r>
              <a:rPr lang="zh-CN" altLang="en-US" sz="2800" b="1" dirty="0">
                <a:solidFill>
                  <a:schemeClr val="tx2"/>
                </a:solidFill>
                <a:ea typeface="幼圆" pitchFamily="49" charset="-122"/>
              </a:rPr>
              <a:t>匹配</a:t>
            </a:r>
          </a:p>
          <a:p>
            <a:pPr lvl="1">
              <a:spcAft>
                <a:spcPct val="20000"/>
              </a:spcAft>
              <a:buClr>
                <a:schemeClr val="hlink"/>
              </a:buClr>
              <a:buFont typeface="Wingdings" pitchFamily="2" charset="2"/>
              <a:buChar char="ü"/>
            </a:pPr>
            <a:r>
              <a:rPr lang="zh-CN" altLang="en-US" sz="2400" b="1" dirty="0">
                <a:latin typeface="宋体" pitchFamily="2" charset="-122"/>
                <a:ea typeface="宋体" pitchFamily="2" charset="-122"/>
                <a:sym typeface="Symbol" pitchFamily="18" charset="2"/>
              </a:rPr>
              <a:t>框架通常只能与现实做到部分匹配，完全匹配是一个特殊情况。因为框架是对一类事物的完整或典型的描述，待匹配的具体个体不可能做到完全一致。</a:t>
            </a:r>
          </a:p>
          <a:p>
            <a:pPr lvl="1">
              <a:spcAft>
                <a:spcPct val="20000"/>
              </a:spcAft>
              <a:buClr>
                <a:schemeClr val="hlink"/>
              </a:buClr>
              <a:buFont typeface="Wingdings" pitchFamily="2" charset="2"/>
              <a:buChar char="ü"/>
            </a:pPr>
            <a:r>
              <a:rPr lang="zh-CN" altLang="en-US" sz="2400" b="1" dirty="0">
                <a:latin typeface="宋体" pitchFamily="2" charset="-122"/>
                <a:ea typeface="宋体" pitchFamily="2" charset="-122"/>
                <a:sym typeface="Symbol" pitchFamily="18" charset="2"/>
              </a:rPr>
              <a:t>不匹配的情况：某个属性不存在，或与规定的属性值不符，或属性类型不符</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105</a:t>
            </a:fld>
            <a:endParaRPr lang="zh-CN" altLang="en-US"/>
          </a:p>
        </p:txBody>
      </p:sp>
    </p:spTree>
    <p:extLst>
      <p:ext uri="{BB962C8B-B14F-4D97-AF65-F5344CB8AC3E}">
        <p14:creationId xmlns:p14="http://schemas.microsoft.com/office/powerpoint/2010/main" val="29291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7427">
                                            <p:txEl>
                                              <p:pRg st="0" end="0"/>
                                            </p:txEl>
                                          </p:spTgt>
                                        </p:tgtEl>
                                        <p:attrNameLst>
                                          <p:attrName>style.visibility</p:attrName>
                                        </p:attrNameLst>
                                      </p:cBhvr>
                                      <p:to>
                                        <p:strVal val="visible"/>
                                      </p:to>
                                    </p:set>
                                    <p:animEffect transition="in" filter="wipe(down)">
                                      <p:cBhvr>
                                        <p:cTn id="7" dur="500"/>
                                        <p:tgtEl>
                                          <p:spTgt spid="487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87427">
                                            <p:txEl>
                                              <p:pRg st="1" end="1"/>
                                            </p:txEl>
                                          </p:spTgt>
                                        </p:tgtEl>
                                        <p:attrNameLst>
                                          <p:attrName>style.visibility</p:attrName>
                                        </p:attrNameLst>
                                      </p:cBhvr>
                                      <p:to>
                                        <p:strVal val="visible"/>
                                      </p:to>
                                    </p:set>
                                    <p:animEffect transition="in" filter="barn(inVertical)">
                                      <p:cBhvr>
                                        <p:cTn id="12" dur="500"/>
                                        <p:tgtEl>
                                          <p:spTgt spid="487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87427">
                                            <p:txEl>
                                              <p:pRg st="2" end="2"/>
                                            </p:txEl>
                                          </p:spTgt>
                                        </p:tgtEl>
                                        <p:attrNameLst>
                                          <p:attrName>style.visibility</p:attrName>
                                        </p:attrNameLst>
                                      </p:cBhvr>
                                      <p:to>
                                        <p:strVal val="visible"/>
                                      </p:to>
                                    </p:set>
                                    <p:animEffect transition="in" filter="barn(inVertical)">
                                      <p:cBhvr>
                                        <p:cTn id="17" dur="500"/>
                                        <p:tgtEl>
                                          <p:spTgt spid="4874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87427">
                                            <p:txEl>
                                              <p:pRg st="3" end="3"/>
                                            </p:txEl>
                                          </p:spTgt>
                                        </p:tgtEl>
                                        <p:attrNameLst>
                                          <p:attrName>style.visibility</p:attrName>
                                        </p:attrNameLst>
                                      </p:cBhvr>
                                      <p:to>
                                        <p:strVal val="visible"/>
                                      </p:to>
                                    </p:set>
                                    <p:animEffect transition="in" filter="barn(inVertical)">
                                      <p:cBhvr>
                                        <p:cTn id="22" dur="500"/>
                                        <p:tgtEl>
                                          <p:spTgt spid="4874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87427">
                                            <p:txEl>
                                              <p:pRg st="4" end="4"/>
                                            </p:txEl>
                                          </p:spTgt>
                                        </p:tgtEl>
                                        <p:attrNameLst>
                                          <p:attrName>style.visibility</p:attrName>
                                        </p:attrNameLst>
                                      </p:cBhvr>
                                      <p:to>
                                        <p:strVal val="visible"/>
                                      </p:to>
                                    </p:set>
                                    <p:animEffect transition="in" filter="barn(inVertical)">
                                      <p:cBhvr>
                                        <p:cTn id="27" dur="500"/>
                                        <p:tgtEl>
                                          <p:spTgt spid="4874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87427">
                                            <p:txEl>
                                              <p:pRg st="5" end="5"/>
                                            </p:txEl>
                                          </p:spTgt>
                                        </p:tgtEl>
                                        <p:attrNameLst>
                                          <p:attrName>style.visibility</p:attrName>
                                        </p:attrNameLst>
                                      </p:cBhvr>
                                      <p:to>
                                        <p:strVal val="visible"/>
                                      </p:to>
                                    </p:set>
                                    <p:animEffect transition="in" filter="barn(inVertical)">
                                      <p:cBhvr>
                                        <p:cTn id="32" dur="500"/>
                                        <p:tgtEl>
                                          <p:spTgt spid="487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p:cNvSpPr>
            <a:spLocks noGrp="1" noChangeArrowheads="1"/>
          </p:cNvSpPr>
          <p:nvPr>
            <p:ph type="body" idx="1"/>
          </p:nvPr>
        </p:nvSpPr>
        <p:spPr>
          <a:xfrm>
            <a:off x="495300" y="764704"/>
            <a:ext cx="8915400" cy="5559896"/>
          </a:xfrm>
        </p:spPr>
        <p:txBody>
          <a:bodyPr>
            <a:normAutofit/>
          </a:bodyPr>
          <a:lstStyle/>
          <a:p>
            <a:pPr>
              <a:spcAft>
                <a:spcPct val="20000"/>
              </a:spcAft>
            </a:pPr>
            <a:r>
              <a:rPr lang="zh-CN" altLang="en-US" sz="2800" b="1" dirty="0">
                <a:solidFill>
                  <a:schemeClr val="tx2"/>
                </a:solidFill>
                <a:ea typeface="幼圆" pitchFamily="49" charset="-122"/>
              </a:rPr>
              <a:t>框架表示法的优点：</a:t>
            </a:r>
          </a:p>
          <a:p>
            <a:pPr lvl="1">
              <a:spcAft>
                <a:spcPct val="20000"/>
              </a:spcAft>
              <a:buClr>
                <a:schemeClr val="hlink"/>
              </a:buClr>
              <a:buFont typeface="Wingdings" pitchFamily="2" charset="2"/>
              <a:buChar char="ü"/>
            </a:pPr>
            <a:r>
              <a:rPr lang="zh-CN" altLang="en-US" b="1" dirty="0">
                <a:solidFill>
                  <a:srgbClr val="006600"/>
                </a:solidFill>
                <a:latin typeface="Times New Roman" pitchFamily="18" charset="0"/>
                <a:ea typeface="宋体" pitchFamily="2" charset="-122"/>
              </a:rPr>
              <a:t>结构性：</a:t>
            </a:r>
            <a:r>
              <a:rPr lang="zh-CN" altLang="en-US" b="1" dirty="0">
                <a:latin typeface="Times New Roman" pitchFamily="18" charset="0"/>
                <a:ea typeface="宋体" pitchFamily="2" charset="-122"/>
              </a:rPr>
              <a:t>最突出特点是善于表示结构性知识，它能够把知识的内部结构关系以及知识间的特殊联系表示出来。</a:t>
            </a:r>
          </a:p>
          <a:p>
            <a:pPr lvl="1">
              <a:spcAft>
                <a:spcPct val="20000"/>
              </a:spcAft>
              <a:buClr>
                <a:schemeClr val="hlink"/>
              </a:buClr>
              <a:buFont typeface="Wingdings" pitchFamily="2" charset="2"/>
              <a:buChar char="ü"/>
            </a:pPr>
            <a:r>
              <a:rPr lang="zh-CN" altLang="en-US" b="1" dirty="0">
                <a:solidFill>
                  <a:srgbClr val="006600"/>
                </a:solidFill>
                <a:latin typeface="Times New Roman" pitchFamily="18" charset="0"/>
                <a:ea typeface="宋体" pitchFamily="2" charset="-122"/>
              </a:rPr>
              <a:t>深层性：</a:t>
            </a:r>
            <a:r>
              <a:rPr lang="zh-CN" altLang="en-US" b="1" dirty="0">
                <a:solidFill>
                  <a:srgbClr val="0000CC"/>
                </a:solidFill>
                <a:latin typeface="Times New Roman" pitchFamily="18" charset="0"/>
                <a:ea typeface="宋体" pitchFamily="2" charset="-122"/>
              </a:rPr>
              <a:t> </a:t>
            </a:r>
            <a:r>
              <a:rPr lang="zh-CN" altLang="en-US" b="1" dirty="0">
                <a:latin typeface="Times New Roman" pitchFamily="18" charset="0"/>
                <a:ea typeface="宋体" pitchFamily="2" charset="-122"/>
              </a:rPr>
              <a:t>框架表示法不仅可以从多个方面、多重属性表示知识，而且还可以通过</a:t>
            </a:r>
            <a:r>
              <a:rPr lang="en-US" altLang="zh-CN" b="1" dirty="0">
                <a:latin typeface="Times New Roman" pitchFamily="18" charset="0"/>
                <a:ea typeface="宋体" pitchFamily="2" charset="-122"/>
              </a:rPr>
              <a:t>ISA</a:t>
            </a:r>
            <a:r>
              <a:rPr lang="zh-CN" altLang="en-US" b="1" dirty="0">
                <a:latin typeface="Times New Roman" pitchFamily="18" charset="0"/>
                <a:ea typeface="宋体" pitchFamily="2" charset="-122"/>
              </a:rPr>
              <a:t>、</a:t>
            </a:r>
            <a:r>
              <a:rPr lang="en-US" altLang="zh-CN" b="1" dirty="0">
                <a:latin typeface="Times New Roman" pitchFamily="18" charset="0"/>
                <a:ea typeface="宋体" pitchFamily="2" charset="-122"/>
              </a:rPr>
              <a:t>AKO</a:t>
            </a:r>
            <a:r>
              <a:rPr lang="zh-CN" altLang="en-US" b="1" dirty="0">
                <a:latin typeface="Times New Roman" pitchFamily="18" charset="0"/>
                <a:ea typeface="宋体" pitchFamily="2" charset="-122"/>
              </a:rPr>
              <a:t>等槽以嵌套结构分层地对知识进行表示，因此能用来表达事物间复杂的深层联系。</a:t>
            </a:r>
          </a:p>
          <a:p>
            <a:pPr lvl="1">
              <a:spcAft>
                <a:spcPct val="20000"/>
              </a:spcAft>
              <a:buClr>
                <a:schemeClr val="hlink"/>
              </a:buClr>
              <a:buFont typeface="Wingdings" pitchFamily="2" charset="2"/>
              <a:buChar char="ü"/>
            </a:pPr>
            <a:r>
              <a:rPr lang="zh-CN" altLang="en-US" b="1" dirty="0">
                <a:solidFill>
                  <a:srgbClr val="006600"/>
                </a:solidFill>
                <a:latin typeface="Times New Roman" pitchFamily="18" charset="0"/>
                <a:ea typeface="宋体" pitchFamily="2" charset="-122"/>
              </a:rPr>
              <a:t>继承性：</a:t>
            </a:r>
            <a:r>
              <a:rPr lang="zh-CN" altLang="en-US" b="1" dirty="0">
                <a:latin typeface="Times New Roman" pitchFamily="18" charset="0"/>
                <a:ea typeface="宋体" pitchFamily="2" charset="-122"/>
              </a:rPr>
              <a:t>在框架网络中，下层框架可以继承上层框架的槽值，也可以进行补充和修改，这样既减少知识冗余，又较好地保证了知识的一致性。</a:t>
            </a:r>
          </a:p>
          <a:p>
            <a:pPr lvl="1">
              <a:spcAft>
                <a:spcPct val="20000"/>
              </a:spcAft>
              <a:buClr>
                <a:schemeClr val="hlink"/>
              </a:buClr>
              <a:buFont typeface="Wingdings" pitchFamily="2" charset="2"/>
              <a:buChar char="ü"/>
            </a:pPr>
            <a:r>
              <a:rPr lang="zh-CN" altLang="en-US" b="1" dirty="0">
                <a:solidFill>
                  <a:srgbClr val="006600"/>
                </a:solidFill>
                <a:latin typeface="Times New Roman" pitchFamily="18" charset="0"/>
                <a:ea typeface="宋体" pitchFamily="2" charset="-122"/>
              </a:rPr>
              <a:t>自然性：</a:t>
            </a:r>
            <a:r>
              <a:rPr lang="zh-CN" altLang="en-US" b="1" dirty="0">
                <a:latin typeface="Times New Roman" pitchFamily="18" charset="0"/>
                <a:ea typeface="宋体" pitchFamily="2" charset="-122"/>
              </a:rPr>
              <a:t>框架能把与某个实体或实体集相关特性都集中在一起，从而高度模拟了人脑对实体多方面、多层次的存储结构，直观自然，易于理解。</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106</a:t>
            </a:fld>
            <a:endParaRPr lang="zh-CN" altLang="en-US"/>
          </a:p>
        </p:txBody>
      </p:sp>
    </p:spTree>
    <p:extLst>
      <p:ext uri="{BB962C8B-B14F-4D97-AF65-F5344CB8AC3E}">
        <p14:creationId xmlns:p14="http://schemas.microsoft.com/office/powerpoint/2010/main" val="340584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1523">
                                            <p:txEl>
                                              <p:pRg st="1" end="1"/>
                                            </p:txEl>
                                          </p:spTgt>
                                        </p:tgtEl>
                                        <p:attrNameLst>
                                          <p:attrName>style.visibility</p:attrName>
                                        </p:attrNameLst>
                                      </p:cBhvr>
                                      <p:to>
                                        <p:strVal val="visible"/>
                                      </p:to>
                                    </p:set>
                                    <p:animEffect transition="in" filter="barn(inVertical)">
                                      <p:cBhvr>
                                        <p:cTn id="7" dur="500"/>
                                        <p:tgtEl>
                                          <p:spTgt spid="4915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1523">
                                            <p:txEl>
                                              <p:pRg st="2" end="2"/>
                                            </p:txEl>
                                          </p:spTgt>
                                        </p:tgtEl>
                                        <p:attrNameLst>
                                          <p:attrName>style.visibility</p:attrName>
                                        </p:attrNameLst>
                                      </p:cBhvr>
                                      <p:to>
                                        <p:strVal val="visible"/>
                                      </p:to>
                                    </p:set>
                                    <p:animEffect transition="in" filter="barn(inVertical)">
                                      <p:cBhvr>
                                        <p:cTn id="12" dur="500"/>
                                        <p:tgtEl>
                                          <p:spTgt spid="4915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91523">
                                            <p:txEl>
                                              <p:pRg st="3" end="3"/>
                                            </p:txEl>
                                          </p:spTgt>
                                        </p:tgtEl>
                                        <p:attrNameLst>
                                          <p:attrName>style.visibility</p:attrName>
                                        </p:attrNameLst>
                                      </p:cBhvr>
                                      <p:to>
                                        <p:strVal val="visible"/>
                                      </p:to>
                                    </p:set>
                                    <p:animEffect transition="in" filter="barn(inVertical)">
                                      <p:cBhvr>
                                        <p:cTn id="17" dur="500"/>
                                        <p:tgtEl>
                                          <p:spTgt spid="4915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91523">
                                            <p:txEl>
                                              <p:pRg st="4" end="4"/>
                                            </p:txEl>
                                          </p:spTgt>
                                        </p:tgtEl>
                                        <p:attrNameLst>
                                          <p:attrName>style.visibility</p:attrName>
                                        </p:attrNameLst>
                                      </p:cBhvr>
                                      <p:to>
                                        <p:strVal val="visible"/>
                                      </p:to>
                                    </p:set>
                                    <p:animEffect transition="in" filter="barn(inVertical)">
                                      <p:cBhvr>
                                        <p:cTn id="22" dur="500"/>
                                        <p:tgtEl>
                                          <p:spTgt spid="491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rrowheads="1"/>
          </p:cNvSpPr>
          <p:nvPr>
            <p:ph type="body" idx="1"/>
          </p:nvPr>
        </p:nvSpPr>
        <p:spPr>
          <a:xfrm>
            <a:off x="495300" y="980728"/>
            <a:ext cx="8915400" cy="5343872"/>
          </a:xfrm>
        </p:spPr>
        <p:txBody>
          <a:bodyPr/>
          <a:lstStyle/>
          <a:p>
            <a:pPr>
              <a:spcAft>
                <a:spcPct val="20000"/>
              </a:spcAft>
            </a:pPr>
            <a:r>
              <a:rPr lang="zh-CN" altLang="en-US" sz="2800" b="1" dirty="0">
                <a:solidFill>
                  <a:schemeClr val="tx2"/>
                </a:solidFill>
                <a:ea typeface="幼圆" pitchFamily="49" charset="-122"/>
              </a:rPr>
              <a:t>框架表示法的不足：</a:t>
            </a:r>
          </a:p>
          <a:p>
            <a:pPr lvl="1">
              <a:spcAft>
                <a:spcPct val="20000"/>
              </a:spcAft>
              <a:buClr>
                <a:schemeClr val="hlink"/>
              </a:buClr>
              <a:buFont typeface="Wingdings" pitchFamily="2" charset="2"/>
              <a:buChar char="ü"/>
            </a:pPr>
            <a:r>
              <a:rPr lang="zh-CN" altLang="en-US" sz="2400" b="1" dirty="0">
                <a:solidFill>
                  <a:srgbClr val="006600"/>
                </a:solidFill>
                <a:latin typeface="Times New Roman" pitchFamily="18" charset="0"/>
                <a:ea typeface="宋体" pitchFamily="2" charset="-122"/>
              </a:rPr>
              <a:t>缺乏框架的形式理论：</a:t>
            </a:r>
            <a:r>
              <a:rPr lang="zh-CN" altLang="en-US" sz="2400" b="1" dirty="0">
                <a:latin typeface="Times New Roman" pitchFamily="18" charset="0"/>
                <a:ea typeface="宋体" pitchFamily="2" charset="-122"/>
              </a:rPr>
              <a:t>至今，还没有建立框架的形式理论，其推理和一致性检查机制并非基于良好定义的语义。</a:t>
            </a:r>
          </a:p>
          <a:p>
            <a:pPr lvl="1">
              <a:spcAft>
                <a:spcPct val="20000"/>
              </a:spcAft>
              <a:buClr>
                <a:schemeClr val="hlink"/>
              </a:buClr>
              <a:buFont typeface="Wingdings" pitchFamily="2" charset="2"/>
              <a:buChar char="ü"/>
            </a:pPr>
            <a:r>
              <a:rPr lang="zh-CN" altLang="en-US" sz="2400" b="1" dirty="0">
                <a:solidFill>
                  <a:srgbClr val="006600"/>
                </a:solidFill>
                <a:latin typeface="Times New Roman" pitchFamily="18" charset="0"/>
                <a:ea typeface="宋体" pitchFamily="2" charset="-122"/>
              </a:rPr>
              <a:t>缺乏过程性知识表示：</a:t>
            </a:r>
            <a:r>
              <a:rPr lang="zh-CN" altLang="en-US" sz="2400" b="1" dirty="0">
                <a:latin typeface="Times New Roman" pitchFamily="18" charset="0"/>
                <a:ea typeface="宋体" pitchFamily="2" charset="-122"/>
              </a:rPr>
              <a:t>框架网络不便于表示过程性知识，缺乏如何使用框架中知识的描述能力。框架推理过程需要用到一些与领域无关的推理规则，而这些规则在框架网络中又很难表达。</a:t>
            </a:r>
          </a:p>
          <a:p>
            <a:pPr lvl="1">
              <a:spcAft>
                <a:spcPct val="20000"/>
              </a:spcAft>
              <a:buClr>
                <a:schemeClr val="hlink"/>
              </a:buClr>
              <a:buFont typeface="Wingdings" pitchFamily="2" charset="2"/>
              <a:buChar char="ü"/>
            </a:pPr>
            <a:r>
              <a:rPr lang="zh-CN" altLang="en-US" sz="2400" b="1" dirty="0">
                <a:solidFill>
                  <a:srgbClr val="006600"/>
                </a:solidFill>
                <a:latin typeface="Times New Roman" pitchFamily="18" charset="0"/>
                <a:ea typeface="宋体" pitchFamily="2" charset="-122"/>
              </a:rPr>
              <a:t>清晰性难以保证：</a:t>
            </a:r>
            <a:r>
              <a:rPr lang="zh-CN" altLang="en-US" sz="2400" b="1" dirty="0">
                <a:latin typeface="Times New Roman" pitchFamily="18" charset="0"/>
                <a:ea typeface="宋体" pitchFamily="2" charset="-122"/>
              </a:rPr>
              <a:t>由于各框架本身的数据结构不一定相同，从而框架网络的清晰性很难保证。</a:t>
            </a:r>
            <a:r>
              <a:rPr lang="zh-CN" altLang="en-US" sz="2400" dirty="0">
                <a:solidFill>
                  <a:srgbClr val="0000CC"/>
                </a:solidFill>
                <a:ea typeface="宋体" pitchFamily="2" charset="-122"/>
              </a:rPr>
              <a:t> </a:t>
            </a:r>
          </a:p>
          <a:p>
            <a:endParaRPr lang="zh-CN" altLang="en-US" dirty="0">
              <a:ea typeface="宋体"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107</a:t>
            </a:fld>
            <a:endParaRPr lang="zh-CN" altLang="en-US"/>
          </a:p>
        </p:txBody>
      </p:sp>
    </p:spTree>
    <p:extLst>
      <p:ext uri="{BB962C8B-B14F-4D97-AF65-F5344CB8AC3E}">
        <p14:creationId xmlns:p14="http://schemas.microsoft.com/office/powerpoint/2010/main" val="38054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2547">
                                            <p:txEl>
                                              <p:pRg st="1" end="1"/>
                                            </p:txEl>
                                          </p:spTgt>
                                        </p:tgtEl>
                                        <p:attrNameLst>
                                          <p:attrName>style.visibility</p:attrName>
                                        </p:attrNameLst>
                                      </p:cBhvr>
                                      <p:to>
                                        <p:strVal val="visible"/>
                                      </p:to>
                                    </p:set>
                                    <p:animEffect transition="in" filter="barn(inVertical)">
                                      <p:cBhvr>
                                        <p:cTn id="7" dur="500"/>
                                        <p:tgtEl>
                                          <p:spTgt spid="4925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2547">
                                            <p:txEl>
                                              <p:pRg st="2" end="2"/>
                                            </p:txEl>
                                          </p:spTgt>
                                        </p:tgtEl>
                                        <p:attrNameLst>
                                          <p:attrName>style.visibility</p:attrName>
                                        </p:attrNameLst>
                                      </p:cBhvr>
                                      <p:to>
                                        <p:strVal val="visible"/>
                                      </p:to>
                                    </p:set>
                                    <p:animEffect transition="in" filter="barn(inVertical)">
                                      <p:cBhvr>
                                        <p:cTn id="12" dur="500"/>
                                        <p:tgtEl>
                                          <p:spTgt spid="4925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92547">
                                            <p:txEl>
                                              <p:pRg st="3" end="3"/>
                                            </p:txEl>
                                          </p:spTgt>
                                        </p:tgtEl>
                                        <p:attrNameLst>
                                          <p:attrName>style.visibility</p:attrName>
                                        </p:attrNameLst>
                                      </p:cBhvr>
                                      <p:to>
                                        <p:strVal val="visible"/>
                                      </p:to>
                                    </p:set>
                                    <p:animEffect transition="in" filter="barn(inVertical)">
                                      <p:cBhvr>
                                        <p:cTn id="17" dur="500"/>
                                        <p:tgtEl>
                                          <p:spTgt spid="4925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6506" y="260648"/>
            <a:ext cx="8915400" cy="1143000"/>
          </a:xfrm>
        </p:spPr>
        <p:txBody>
          <a:bodyPr>
            <a:normAutofit/>
          </a:bodyPr>
          <a:lstStyle/>
          <a:p>
            <a:r>
              <a:rPr lang="en-US" altLang="zh-CN" b="1" dirty="0"/>
              <a:t>2.4.3 </a:t>
            </a:r>
            <a:r>
              <a:rPr lang="zh-CN" altLang="zh-CN" b="1" dirty="0"/>
              <a:t>剧本表示</a:t>
            </a:r>
            <a:r>
              <a:rPr lang="zh-CN" altLang="zh-CN" b="1" dirty="0" smtClean="0"/>
              <a:t>法</a:t>
            </a:r>
            <a:endParaRPr lang="zh-CN" altLang="en-US" dirty="0"/>
          </a:p>
        </p:txBody>
      </p:sp>
      <p:sp>
        <p:nvSpPr>
          <p:cNvPr id="3" name="内容占位符 2"/>
          <p:cNvSpPr>
            <a:spLocks noGrp="1"/>
          </p:cNvSpPr>
          <p:nvPr>
            <p:ph idx="1"/>
          </p:nvPr>
        </p:nvSpPr>
        <p:spPr>
          <a:xfrm>
            <a:off x="495300" y="1484784"/>
            <a:ext cx="8915400" cy="4839816"/>
          </a:xfrm>
        </p:spPr>
        <p:txBody>
          <a:bodyPr>
            <a:normAutofit fontScale="92500"/>
          </a:bodyPr>
          <a:lstStyle/>
          <a:p>
            <a:r>
              <a:rPr lang="zh-CN" altLang="zh-CN" b="1" dirty="0">
                <a:solidFill>
                  <a:srgbClr val="FF0000"/>
                </a:solidFill>
              </a:rPr>
              <a:t>剧本</a:t>
            </a:r>
            <a:r>
              <a:rPr lang="zh-CN" altLang="zh-CN" dirty="0"/>
              <a:t>是框架的一种特殊形式，它用一组槽来描述某些事件的发生序列，就像剧本中的事件序列一样，故称为</a:t>
            </a:r>
            <a:r>
              <a:rPr lang="en-US" altLang="zh-CN" dirty="0"/>
              <a:t>“</a:t>
            </a:r>
            <a:r>
              <a:rPr lang="zh-CN" altLang="zh-CN" dirty="0"/>
              <a:t>剧本</a:t>
            </a:r>
            <a:r>
              <a:rPr lang="en-US" altLang="zh-CN" dirty="0"/>
              <a:t>”</a:t>
            </a:r>
            <a:r>
              <a:rPr lang="zh-CN" altLang="zh-CN" dirty="0"/>
              <a:t>或</a:t>
            </a:r>
            <a:r>
              <a:rPr lang="en-US" altLang="zh-CN" dirty="0"/>
              <a:t>“</a:t>
            </a:r>
            <a:r>
              <a:rPr lang="zh-CN" altLang="zh-CN" dirty="0"/>
              <a:t>脚本</a:t>
            </a:r>
            <a:r>
              <a:rPr lang="en-US" altLang="zh-CN" dirty="0"/>
              <a:t>”</a:t>
            </a:r>
            <a:r>
              <a:rPr lang="zh-CN" altLang="zh-CN" dirty="0"/>
              <a:t>。</a:t>
            </a:r>
          </a:p>
          <a:p>
            <a:r>
              <a:rPr lang="zh-CN" altLang="zh-CN" dirty="0"/>
              <a:t>一个剧本一般由以下各部分组成：</a:t>
            </a:r>
          </a:p>
          <a:p>
            <a:pPr>
              <a:buFont typeface="Wingdings" panose="05000000000000000000" pitchFamily="2" charset="2"/>
              <a:buChar char="Ø"/>
            </a:pPr>
            <a:r>
              <a:rPr lang="en-US" altLang="zh-CN" dirty="0"/>
              <a:t>⑴ </a:t>
            </a:r>
            <a:r>
              <a:rPr lang="zh-CN" altLang="zh-CN" dirty="0">
                <a:solidFill>
                  <a:srgbClr val="FF0000"/>
                </a:solidFill>
              </a:rPr>
              <a:t>开场条件</a:t>
            </a:r>
            <a:r>
              <a:rPr lang="en-US" altLang="zh-CN" dirty="0">
                <a:solidFill>
                  <a:srgbClr val="FF0000"/>
                </a:solidFill>
              </a:rPr>
              <a:t> </a:t>
            </a:r>
            <a:r>
              <a:rPr lang="zh-CN" altLang="zh-CN" dirty="0"/>
              <a:t>给出在剧本中描述的事件发生的前提条件。</a:t>
            </a:r>
          </a:p>
          <a:p>
            <a:pPr>
              <a:buFont typeface="Wingdings" panose="05000000000000000000" pitchFamily="2" charset="2"/>
              <a:buChar char="Ø"/>
            </a:pPr>
            <a:r>
              <a:rPr lang="en-US" altLang="zh-CN" dirty="0"/>
              <a:t>⑵ </a:t>
            </a:r>
            <a:r>
              <a:rPr lang="zh-CN" altLang="zh-CN" dirty="0">
                <a:solidFill>
                  <a:srgbClr val="FF0000"/>
                </a:solidFill>
              </a:rPr>
              <a:t>角色</a:t>
            </a:r>
            <a:r>
              <a:rPr lang="en-US" altLang="zh-CN" dirty="0"/>
              <a:t> </a:t>
            </a:r>
            <a:r>
              <a:rPr lang="zh-CN" altLang="zh-CN" dirty="0"/>
              <a:t>用来表示在剧本所描述的事件中可能出现的有关人物的一些槽。</a:t>
            </a:r>
          </a:p>
          <a:p>
            <a:pPr>
              <a:buFont typeface="Wingdings" panose="05000000000000000000" pitchFamily="2" charset="2"/>
              <a:buChar char="Ø"/>
            </a:pPr>
            <a:r>
              <a:rPr lang="en-US" altLang="zh-CN" dirty="0"/>
              <a:t>⑶ </a:t>
            </a:r>
            <a:r>
              <a:rPr lang="zh-CN" altLang="zh-CN" dirty="0">
                <a:solidFill>
                  <a:srgbClr val="FF0000"/>
                </a:solidFill>
              </a:rPr>
              <a:t>道具</a:t>
            </a:r>
            <a:r>
              <a:rPr lang="en-US" altLang="zh-CN" dirty="0"/>
              <a:t> </a:t>
            </a:r>
            <a:r>
              <a:rPr lang="zh-CN" altLang="zh-CN" dirty="0"/>
              <a:t>用来表示在剧本所描述的事件中可能出现的有关物体的一些槽。</a:t>
            </a:r>
          </a:p>
          <a:p>
            <a:pPr>
              <a:buFont typeface="Wingdings" panose="05000000000000000000" pitchFamily="2" charset="2"/>
              <a:buChar char="Ø"/>
            </a:pPr>
            <a:r>
              <a:rPr lang="en-US" altLang="zh-CN" dirty="0"/>
              <a:t>⑷ </a:t>
            </a:r>
            <a:r>
              <a:rPr lang="zh-CN" altLang="zh-CN" dirty="0">
                <a:solidFill>
                  <a:srgbClr val="FF0000"/>
                </a:solidFill>
              </a:rPr>
              <a:t>场景</a:t>
            </a:r>
            <a:r>
              <a:rPr lang="en-US" altLang="zh-CN" dirty="0">
                <a:solidFill>
                  <a:srgbClr val="FF0000"/>
                </a:solidFill>
              </a:rPr>
              <a:t> </a:t>
            </a:r>
            <a:r>
              <a:rPr lang="zh-CN" altLang="zh-CN" dirty="0"/>
              <a:t>描述事件发生的真实顺序，可以由多个场景组成，每个场景又可以是其它的剧本。</a:t>
            </a:r>
          </a:p>
          <a:p>
            <a:pPr>
              <a:buFont typeface="Wingdings" panose="05000000000000000000" pitchFamily="2" charset="2"/>
              <a:buChar char="Ø"/>
            </a:pPr>
            <a:r>
              <a:rPr lang="en-US" altLang="zh-CN" dirty="0"/>
              <a:t>⑸ </a:t>
            </a:r>
            <a:r>
              <a:rPr lang="zh-CN" altLang="zh-CN" dirty="0">
                <a:solidFill>
                  <a:srgbClr val="FF0000"/>
                </a:solidFill>
              </a:rPr>
              <a:t>结果</a:t>
            </a:r>
            <a:r>
              <a:rPr lang="en-US" altLang="zh-CN" dirty="0"/>
              <a:t> </a:t>
            </a:r>
            <a:r>
              <a:rPr lang="zh-CN" altLang="zh-CN" dirty="0"/>
              <a:t>给出在剧本所描述的事件发生以后通常所产生的结果。</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108</a:t>
            </a:fld>
            <a:endParaRPr lang="zh-CN" altLang="en-US"/>
          </a:p>
        </p:txBody>
      </p:sp>
    </p:spTree>
    <p:extLst>
      <p:ext uri="{BB962C8B-B14F-4D97-AF65-F5344CB8AC3E}">
        <p14:creationId xmlns:p14="http://schemas.microsoft.com/office/powerpoint/2010/main" val="23311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20688"/>
            <a:ext cx="8915400" cy="5703912"/>
          </a:xfrm>
        </p:spPr>
        <p:txBody>
          <a:bodyPr>
            <a:normAutofit/>
          </a:bodyPr>
          <a:lstStyle/>
          <a:p>
            <a:r>
              <a:rPr lang="zh-CN" altLang="zh-CN" dirty="0"/>
              <a:t>根据剧本的重要性，可以有两种准备剧本的方法。</a:t>
            </a:r>
          </a:p>
          <a:p>
            <a:pPr>
              <a:buFont typeface="Wingdings" panose="05000000000000000000" pitchFamily="2" charset="2"/>
              <a:buChar char="Ø"/>
            </a:pPr>
            <a:r>
              <a:rPr lang="en-US" altLang="zh-CN" dirty="0"/>
              <a:t>⑴ </a:t>
            </a:r>
            <a:r>
              <a:rPr lang="zh-CN" altLang="zh-CN" dirty="0"/>
              <a:t>对于</a:t>
            </a:r>
            <a:r>
              <a:rPr lang="zh-CN" altLang="zh-CN" dirty="0">
                <a:solidFill>
                  <a:srgbClr val="FF0000"/>
                </a:solidFill>
              </a:rPr>
              <a:t>不属于事件核心部分</a:t>
            </a:r>
            <a:r>
              <a:rPr lang="zh-CN" altLang="zh-CN" dirty="0"/>
              <a:t>的剧本，只需设置指向该剧本的指针即可，以便当它成为核心时启用。</a:t>
            </a:r>
          </a:p>
          <a:p>
            <a:pPr>
              <a:buFont typeface="Wingdings" panose="05000000000000000000" pitchFamily="2" charset="2"/>
              <a:buChar char="Ø"/>
            </a:pPr>
            <a:r>
              <a:rPr lang="en-US" altLang="zh-CN" dirty="0"/>
              <a:t>(2) </a:t>
            </a:r>
            <a:r>
              <a:rPr lang="zh-CN" altLang="zh-CN" dirty="0"/>
              <a:t>对于</a:t>
            </a:r>
            <a:r>
              <a:rPr lang="zh-CN" altLang="zh-CN" dirty="0">
                <a:solidFill>
                  <a:srgbClr val="FF0000"/>
                </a:solidFill>
              </a:rPr>
              <a:t>符合事件核心部分的剧本</a:t>
            </a:r>
            <a:r>
              <a:rPr lang="zh-CN" altLang="zh-CN" dirty="0"/>
              <a:t>，则应使用在当前事件中涉及到的具体对象和人物去填写剧本的槽。剧本的前提、道具、角色和事件等常能起到启用剧本的指示器的作用。</a:t>
            </a:r>
          </a:p>
          <a:p>
            <a:r>
              <a:rPr lang="zh-CN" altLang="zh-CN" dirty="0"/>
              <a:t>一旦剧本被启用，则可以应用它来进行</a:t>
            </a:r>
            <a:r>
              <a:rPr lang="zh-CN" altLang="zh-CN" dirty="0">
                <a:solidFill>
                  <a:srgbClr val="FF0000"/>
                </a:solidFill>
              </a:rPr>
              <a:t>推理</a:t>
            </a:r>
            <a:r>
              <a:rPr lang="zh-CN" altLang="zh-CN" dirty="0"/>
              <a:t>。其中最重要的是运用剧本可以</a:t>
            </a:r>
            <a:r>
              <a:rPr lang="zh-CN" altLang="zh-CN" dirty="0">
                <a:solidFill>
                  <a:srgbClr val="FF0000"/>
                </a:solidFill>
              </a:rPr>
              <a:t>预测没有明显提及的事件的发生</a:t>
            </a:r>
            <a:r>
              <a:rPr lang="zh-CN" altLang="zh-CN" dirty="0"/>
              <a:t>。</a:t>
            </a:r>
          </a:p>
          <a:p>
            <a:r>
              <a:rPr lang="zh-CN" altLang="zh-CN" dirty="0"/>
              <a:t>剧本结构，比起框架这样的一些通用结构来，要</a:t>
            </a:r>
            <a:r>
              <a:rPr lang="zh-CN" altLang="zh-CN" dirty="0">
                <a:solidFill>
                  <a:srgbClr val="FF0000"/>
                </a:solidFill>
              </a:rPr>
              <a:t>呆板得多，知识表达的范围也很窄</a:t>
            </a:r>
            <a:r>
              <a:rPr lang="zh-CN" altLang="zh-CN" dirty="0"/>
              <a:t>，因此不适用于表达各种知识，但对于表达预先构思好的特定知识，如理解故事情节等，是非常有效的。</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109</a:t>
            </a:fld>
            <a:endParaRPr lang="zh-CN" altLang="en-US"/>
          </a:p>
        </p:txBody>
      </p:sp>
    </p:spTree>
    <p:extLst>
      <p:ext uri="{BB962C8B-B14F-4D97-AF65-F5344CB8AC3E}">
        <p14:creationId xmlns:p14="http://schemas.microsoft.com/office/powerpoint/2010/main" val="1125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1.2.5 </a:t>
            </a:r>
            <a:r>
              <a:rPr lang="zh-CN" altLang="zh-CN" dirty="0"/>
              <a:t>对知识表示的</a:t>
            </a:r>
            <a:r>
              <a:rPr lang="zh-CN" altLang="zh-CN" dirty="0" smtClean="0"/>
              <a:t>要求</a:t>
            </a:r>
            <a:endParaRPr lang="zh-CN" altLang="en-US" dirty="0"/>
          </a:p>
        </p:txBody>
      </p:sp>
      <p:sp>
        <p:nvSpPr>
          <p:cNvPr id="3" name="内容占位符 2"/>
          <p:cNvSpPr>
            <a:spLocks noGrp="1"/>
          </p:cNvSpPr>
          <p:nvPr>
            <p:ph idx="1"/>
          </p:nvPr>
        </p:nvSpPr>
        <p:spPr/>
        <p:txBody>
          <a:bodyPr/>
          <a:lstStyle/>
          <a:p>
            <a:r>
              <a:rPr lang="zh-CN" altLang="zh-CN" b="1" dirty="0" smtClean="0">
                <a:solidFill>
                  <a:srgbClr val="FF0000"/>
                </a:solidFill>
              </a:rPr>
              <a:t>知识表示</a:t>
            </a:r>
            <a:r>
              <a:rPr lang="en-US" altLang="zh-CN" b="1" dirty="0" smtClean="0">
                <a:solidFill>
                  <a:srgbClr val="FF0000"/>
                </a:solidFill>
              </a:rPr>
              <a:t>:</a:t>
            </a:r>
            <a:r>
              <a:rPr lang="zh-CN" altLang="zh-CN" dirty="0" smtClean="0"/>
              <a:t>就是</a:t>
            </a:r>
            <a:r>
              <a:rPr lang="zh-CN" altLang="zh-CN" dirty="0"/>
              <a:t>研究将知识能够在机器中可行、有效进行表示的一般方法，从而将人类知识表示成机器能处理的数据结构</a:t>
            </a:r>
            <a:r>
              <a:rPr lang="zh-CN" altLang="zh-CN" dirty="0" smtClean="0"/>
              <a:t>。</a:t>
            </a:r>
            <a:endParaRPr lang="en-US" altLang="zh-CN" dirty="0" smtClean="0"/>
          </a:p>
          <a:p>
            <a:r>
              <a:rPr lang="zh-CN" altLang="zh-CN" dirty="0" smtClean="0"/>
              <a:t>对</a:t>
            </a:r>
            <a:r>
              <a:rPr lang="zh-CN" altLang="zh-CN" dirty="0"/>
              <a:t>知识进行表示的过程就是把知识编码成某种数据结构的过程</a:t>
            </a:r>
            <a:r>
              <a:rPr lang="zh-CN" altLang="zh-CN" dirty="0" smtClean="0"/>
              <a:t>。</a:t>
            </a:r>
            <a:endParaRPr lang="en-US" altLang="zh-CN" dirty="0" smtClean="0"/>
          </a:p>
          <a:p>
            <a:r>
              <a:rPr lang="zh-CN" altLang="zh-CN" dirty="0" smtClean="0"/>
              <a:t>知识表示</a:t>
            </a:r>
            <a:r>
              <a:rPr lang="en-US" altLang="zh-CN" dirty="0"/>
              <a:t>=</a:t>
            </a:r>
            <a:r>
              <a:rPr lang="zh-CN" altLang="zh-CN" dirty="0"/>
              <a:t>数据结构</a:t>
            </a:r>
            <a:r>
              <a:rPr lang="en-US" altLang="zh-CN" dirty="0"/>
              <a:t>+</a:t>
            </a:r>
            <a:r>
              <a:rPr lang="zh-CN" altLang="zh-CN" dirty="0"/>
              <a:t>处理机制。</a:t>
            </a:r>
          </a:p>
          <a:p>
            <a:r>
              <a:rPr lang="zh-CN" altLang="zh-CN" dirty="0"/>
              <a:t>知识表示包含以下两个方面的含义：</a:t>
            </a:r>
          </a:p>
          <a:p>
            <a:pPr>
              <a:buFont typeface="Wingdings" panose="05000000000000000000" pitchFamily="2" charset="2"/>
              <a:buChar char="Ø"/>
            </a:pPr>
            <a:r>
              <a:rPr lang="en-US" altLang="zh-CN" dirty="0"/>
              <a:t>⑴ </a:t>
            </a:r>
            <a:r>
              <a:rPr lang="zh-CN" altLang="zh-CN" dirty="0"/>
              <a:t>提供在机器中描述知识的符号结构；</a:t>
            </a:r>
          </a:p>
          <a:p>
            <a:pPr>
              <a:buFont typeface="Wingdings" panose="05000000000000000000" pitchFamily="2" charset="2"/>
              <a:buChar char="Ø"/>
            </a:pPr>
            <a:r>
              <a:rPr lang="en-US" altLang="zh-CN" dirty="0"/>
              <a:t>⑵ </a:t>
            </a:r>
            <a:r>
              <a:rPr lang="zh-CN" altLang="zh-CN" dirty="0"/>
              <a:t>提供对这种符号结构进行处理的方法或机制。</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39669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2.4.4 </a:t>
            </a:r>
            <a:r>
              <a:rPr lang="zh-CN" altLang="zh-CN" b="1" dirty="0"/>
              <a:t>过程的表示法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语义网络、框架和剧本等知识表示方法，均是对知识和事实的一种静止的表达方法，是知识的一种显式表达形式。而对于如何使用这些知识，则通过控制策略来决定。</a:t>
            </a:r>
          </a:p>
          <a:p>
            <a:r>
              <a:rPr lang="zh-CN" altLang="zh-CN" dirty="0"/>
              <a:t>和知识的陈述性表示相对应的是知识的</a:t>
            </a:r>
            <a:r>
              <a:rPr lang="zh-CN" altLang="zh-CN" b="1" dirty="0">
                <a:solidFill>
                  <a:srgbClr val="FF0000"/>
                </a:solidFill>
              </a:rPr>
              <a:t>过程性表示</a:t>
            </a:r>
            <a:r>
              <a:rPr lang="zh-CN" altLang="zh-CN" dirty="0" smtClean="0"/>
              <a:t>。</a:t>
            </a:r>
            <a:endParaRPr lang="en-US" altLang="zh-CN" dirty="0" smtClean="0"/>
          </a:p>
          <a:p>
            <a:r>
              <a:rPr lang="zh-CN" altLang="zh-CN" dirty="0" smtClean="0"/>
              <a:t>过程</a:t>
            </a:r>
            <a:r>
              <a:rPr lang="zh-CN" altLang="zh-CN" dirty="0"/>
              <a:t>性表示就是将有关某一问题领域的知识，连同如何使用这些知识的方法，均隐式地表达为一个求解问题的过程。它所给出的是事物的一些客观规律，表达的是如何求解问题</a:t>
            </a:r>
            <a:r>
              <a:rPr lang="zh-CN" altLang="zh-CN" dirty="0" smtClean="0"/>
              <a:t>。</a:t>
            </a:r>
            <a:endParaRPr lang="en-US" altLang="zh-CN" dirty="0" smtClean="0"/>
          </a:p>
          <a:p>
            <a:r>
              <a:rPr lang="zh-CN" altLang="zh-CN" dirty="0" smtClean="0">
                <a:solidFill>
                  <a:srgbClr val="FF0000"/>
                </a:solidFill>
              </a:rPr>
              <a:t>知识</a:t>
            </a:r>
            <a:r>
              <a:rPr lang="zh-CN" altLang="zh-CN" dirty="0">
                <a:solidFill>
                  <a:srgbClr val="FF0000"/>
                </a:solidFill>
              </a:rPr>
              <a:t>的描述形式就是程序，所有信息均隐含在程序之中</a:t>
            </a:r>
            <a:r>
              <a:rPr lang="zh-CN" altLang="zh-CN" dirty="0" smtClean="0"/>
              <a:t>。</a:t>
            </a:r>
            <a:endParaRPr lang="en-US" altLang="zh-CN" dirty="0" smtClean="0"/>
          </a:p>
          <a:p>
            <a:r>
              <a:rPr lang="zh-CN" altLang="zh-CN" dirty="0" smtClean="0"/>
              <a:t>从</a:t>
            </a:r>
            <a:r>
              <a:rPr lang="zh-CN" altLang="zh-CN" dirty="0"/>
              <a:t>程序求解问题的效率上来说，过程性表达要比陈述性表达高得多。但因其知识均隐含在程序中，因而难于添加新知识和扩充功能，适用范围较窄。</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110</a:t>
            </a:fld>
            <a:endParaRPr lang="zh-CN" altLang="en-US"/>
          </a:p>
        </p:txBody>
      </p:sp>
    </p:spTree>
    <p:extLst>
      <p:ext uri="{BB962C8B-B14F-4D97-AF65-F5344CB8AC3E}">
        <p14:creationId xmlns:p14="http://schemas.microsoft.com/office/powerpoint/2010/main" val="358543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第</a:t>
            </a:r>
            <a:r>
              <a:rPr lang="en-US" altLang="zh-CN" b="1" dirty="0"/>
              <a:t>2.5</a:t>
            </a:r>
            <a:r>
              <a:rPr lang="zh-CN" altLang="zh-CN" b="1" dirty="0"/>
              <a:t>节</a:t>
            </a:r>
            <a:r>
              <a:rPr lang="en-US" altLang="zh-CN" b="1" dirty="0"/>
              <a:t> </a:t>
            </a:r>
            <a:r>
              <a:rPr lang="zh-CN" altLang="zh-CN" b="1" dirty="0"/>
              <a:t>知识表示的实用化问题</a:t>
            </a:r>
            <a:endParaRPr lang="zh-CN" altLang="en-US" dirty="0"/>
          </a:p>
        </p:txBody>
      </p:sp>
      <p:sp>
        <p:nvSpPr>
          <p:cNvPr id="3" name="内容占位符 2"/>
          <p:cNvSpPr>
            <a:spLocks noGrp="1"/>
          </p:cNvSpPr>
          <p:nvPr>
            <p:ph idx="1"/>
          </p:nvPr>
        </p:nvSpPr>
        <p:spPr/>
        <p:txBody>
          <a:bodyPr/>
          <a:lstStyle/>
          <a:p>
            <a:r>
              <a:rPr lang="en-US" altLang="zh-CN" b="1" dirty="0"/>
              <a:t>2.5.1 </a:t>
            </a:r>
            <a:r>
              <a:rPr lang="zh-CN" altLang="zh-CN" dirty="0" smtClean="0"/>
              <a:t>陈述性知识和</a:t>
            </a:r>
            <a:r>
              <a:rPr lang="zh-CN" altLang="en-US" dirty="0"/>
              <a:t>过程</a:t>
            </a:r>
            <a:r>
              <a:rPr lang="zh-CN" altLang="zh-CN" dirty="0" smtClean="0"/>
              <a:t>性知识</a:t>
            </a:r>
            <a:endParaRPr lang="zh-CN" altLang="zh-CN" dirty="0"/>
          </a:p>
          <a:p>
            <a:r>
              <a:rPr lang="en-US" altLang="zh-CN" b="1" dirty="0" smtClean="0"/>
              <a:t>2.5.2 </a:t>
            </a:r>
            <a:r>
              <a:rPr lang="zh-CN" altLang="zh-CN" dirty="0"/>
              <a:t>表示能力与推理效率之间的制约关系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111</a:t>
            </a:fld>
            <a:endParaRPr lang="zh-CN" altLang="en-US"/>
          </a:p>
        </p:txBody>
      </p:sp>
    </p:spTree>
    <p:extLst>
      <p:ext uri="{BB962C8B-B14F-4D97-AF65-F5344CB8AC3E}">
        <p14:creationId xmlns:p14="http://schemas.microsoft.com/office/powerpoint/2010/main" val="29777202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2.5.1 </a:t>
            </a:r>
            <a:r>
              <a:rPr lang="zh-CN" altLang="zh-CN" dirty="0" smtClean="0"/>
              <a:t>陈述性知识和</a:t>
            </a:r>
            <a:r>
              <a:rPr lang="zh-CN" altLang="en-US" dirty="0" smtClean="0"/>
              <a:t>过程</a:t>
            </a:r>
            <a:r>
              <a:rPr lang="zh-CN" altLang="zh-CN" dirty="0" smtClean="0"/>
              <a:t>性知识</a:t>
            </a:r>
            <a:endParaRPr lang="zh-CN" altLang="en-US" dirty="0"/>
          </a:p>
        </p:txBody>
      </p:sp>
      <p:sp>
        <p:nvSpPr>
          <p:cNvPr id="3" name="内容占位符 2"/>
          <p:cNvSpPr>
            <a:spLocks noGrp="1"/>
          </p:cNvSpPr>
          <p:nvPr>
            <p:ph idx="1"/>
          </p:nvPr>
        </p:nvSpPr>
        <p:spPr/>
        <p:txBody>
          <a:bodyPr>
            <a:normAutofit/>
          </a:bodyPr>
          <a:lstStyle/>
          <a:p>
            <a:r>
              <a:rPr lang="zh-CN" altLang="zh-CN" dirty="0" smtClean="0"/>
              <a:t>智能</a:t>
            </a:r>
            <a:r>
              <a:rPr lang="zh-CN" altLang="zh-CN" dirty="0"/>
              <a:t>体拥有的知识按存储方式可以分成两大类</a:t>
            </a:r>
            <a:r>
              <a:rPr lang="en-US" altLang="zh-CN" dirty="0"/>
              <a:t>:</a:t>
            </a:r>
            <a:endParaRPr lang="zh-CN" altLang="zh-CN" dirty="0"/>
          </a:p>
          <a:p>
            <a:pPr>
              <a:buFont typeface="Wingdings" panose="05000000000000000000" pitchFamily="2" charset="2"/>
              <a:buChar char="Ø"/>
            </a:pPr>
            <a:r>
              <a:rPr lang="en-US" altLang="zh-CN" dirty="0"/>
              <a:t>⑴ </a:t>
            </a:r>
            <a:r>
              <a:rPr lang="zh-CN" altLang="zh-CN" b="1" dirty="0">
                <a:solidFill>
                  <a:srgbClr val="FF0000"/>
                </a:solidFill>
              </a:rPr>
              <a:t>陈述性知识</a:t>
            </a:r>
            <a:r>
              <a:rPr lang="zh-CN" altLang="zh-CN" dirty="0"/>
              <a:t>：独立于应用它的程序而清晰地存储。</a:t>
            </a:r>
          </a:p>
          <a:p>
            <a:pPr>
              <a:buFont typeface="Wingdings" panose="05000000000000000000" pitchFamily="2" charset="2"/>
              <a:buChar char="Ø"/>
            </a:pPr>
            <a:r>
              <a:rPr lang="en-US" altLang="zh-CN" dirty="0"/>
              <a:t>⑵ </a:t>
            </a:r>
            <a:r>
              <a:rPr lang="zh-CN" altLang="zh-CN" b="1" dirty="0">
                <a:solidFill>
                  <a:srgbClr val="FF0000"/>
                </a:solidFill>
              </a:rPr>
              <a:t>过程性知识</a:t>
            </a:r>
            <a:r>
              <a:rPr lang="zh-CN" altLang="zh-CN" dirty="0"/>
              <a:t>：隐含于使用它的计算机程序中。</a:t>
            </a:r>
          </a:p>
          <a:p>
            <a:r>
              <a:rPr lang="zh-CN" altLang="zh-CN" dirty="0"/>
              <a:t>陈述性知识在智能系统中处于突出而重要的地位，其主要原因是：</a:t>
            </a:r>
          </a:p>
          <a:p>
            <a:pPr>
              <a:buFont typeface="Wingdings" panose="05000000000000000000" pitchFamily="2" charset="2"/>
              <a:buChar char="Ø"/>
            </a:pPr>
            <a:r>
              <a:rPr lang="en-US" altLang="zh-CN" dirty="0"/>
              <a:t>⑴ </a:t>
            </a:r>
            <a:r>
              <a:rPr lang="zh-CN" altLang="zh-CN" dirty="0"/>
              <a:t>容易修改；</a:t>
            </a:r>
          </a:p>
          <a:p>
            <a:pPr>
              <a:buFont typeface="Wingdings" panose="05000000000000000000" pitchFamily="2" charset="2"/>
              <a:buChar char="Ø"/>
            </a:pPr>
            <a:r>
              <a:rPr lang="en-US" altLang="zh-CN" dirty="0"/>
              <a:t>⑵ </a:t>
            </a:r>
            <a:r>
              <a:rPr lang="zh-CN" altLang="zh-CN" dirty="0"/>
              <a:t>可用于多种应用目标；</a:t>
            </a:r>
          </a:p>
          <a:p>
            <a:pPr>
              <a:buFont typeface="Wingdings" panose="05000000000000000000" pitchFamily="2" charset="2"/>
              <a:buChar char="Ø"/>
            </a:pPr>
            <a:r>
              <a:rPr lang="en-US" altLang="zh-CN" dirty="0"/>
              <a:t>⑶ </a:t>
            </a:r>
            <a:r>
              <a:rPr lang="zh-CN" altLang="zh-CN" dirty="0"/>
              <a:t>易于扩展；</a:t>
            </a:r>
          </a:p>
          <a:p>
            <a:pPr>
              <a:buFont typeface="Wingdings" panose="05000000000000000000" pitchFamily="2" charset="2"/>
              <a:buChar char="Ø"/>
            </a:pPr>
            <a:r>
              <a:rPr lang="zh-CN" altLang="zh-CN" dirty="0"/>
              <a:t>⑷ 支持自我意识。</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112</a:t>
            </a:fld>
            <a:endParaRPr lang="zh-CN" altLang="en-US"/>
          </a:p>
        </p:txBody>
      </p:sp>
    </p:spTree>
    <p:extLst>
      <p:ext uri="{BB962C8B-B14F-4D97-AF65-F5344CB8AC3E}">
        <p14:creationId xmlns:p14="http://schemas.microsoft.com/office/powerpoint/2010/main" val="406011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additive="base">
                                        <p:cTn id="3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2.5.1</a:t>
            </a:r>
            <a:r>
              <a:rPr lang="zh-CN" altLang="zh-CN" dirty="0"/>
              <a:t>陈述性知识和</a:t>
            </a:r>
            <a:r>
              <a:rPr lang="zh-CN" altLang="en-US" dirty="0"/>
              <a:t>过程</a:t>
            </a:r>
            <a:r>
              <a:rPr lang="zh-CN" altLang="zh-CN" dirty="0"/>
              <a:t>性知识</a:t>
            </a:r>
            <a:endParaRPr lang="zh-CN" altLang="en-US" dirty="0"/>
          </a:p>
        </p:txBody>
      </p:sp>
      <p:sp>
        <p:nvSpPr>
          <p:cNvPr id="3" name="内容占位符 2"/>
          <p:cNvSpPr>
            <a:spLocks noGrp="1"/>
          </p:cNvSpPr>
          <p:nvPr>
            <p:ph idx="1"/>
          </p:nvPr>
        </p:nvSpPr>
        <p:spPr/>
        <p:txBody>
          <a:bodyPr/>
          <a:lstStyle/>
          <a:p>
            <a:r>
              <a:rPr lang="zh-CN" altLang="zh-CN" dirty="0"/>
              <a:t>对于这两种知识的应用，一般倾向下述观点：</a:t>
            </a:r>
          </a:p>
          <a:p>
            <a:pPr>
              <a:buFont typeface="Wingdings" panose="05000000000000000000" pitchFamily="2" charset="2"/>
              <a:buChar char="Ø"/>
            </a:pPr>
            <a:r>
              <a:rPr lang="en-US" altLang="zh-CN" dirty="0"/>
              <a:t>⑴ </a:t>
            </a:r>
            <a:r>
              <a:rPr lang="zh-CN" altLang="zh-CN" dirty="0"/>
              <a:t>由于智能行为似乎强烈依赖于陈述性知识，人工智能研究注重陈述性知识的开发。</a:t>
            </a:r>
          </a:p>
          <a:p>
            <a:pPr>
              <a:buFont typeface="Wingdings" panose="05000000000000000000" pitchFamily="2" charset="2"/>
              <a:buChar char="Ø"/>
            </a:pPr>
            <a:r>
              <a:rPr lang="en-US" altLang="zh-CN" dirty="0"/>
              <a:t>⑵ </a:t>
            </a:r>
            <a:r>
              <a:rPr lang="zh-CN" altLang="zh-CN" dirty="0"/>
              <a:t>将过程性知识进行陈述化表示，可以促进推理和控制的透明化，有利于智能系统的维护和进化。</a:t>
            </a:r>
          </a:p>
          <a:p>
            <a:pPr>
              <a:buFont typeface="Wingdings" panose="05000000000000000000" pitchFamily="2" charset="2"/>
              <a:buChar char="Ø"/>
            </a:pPr>
            <a:r>
              <a:rPr lang="en-US" altLang="zh-CN" dirty="0"/>
              <a:t>⑶ </a:t>
            </a:r>
            <a:r>
              <a:rPr lang="zh-CN" altLang="zh-CN" dirty="0"/>
              <a:t>综合应用陈述性知识和过程性知识，有助于提高人工智能系统的性能。</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113</a:t>
            </a:fld>
            <a:endParaRPr lang="zh-CN" altLang="en-US"/>
          </a:p>
        </p:txBody>
      </p:sp>
    </p:spTree>
    <p:extLst>
      <p:ext uri="{BB962C8B-B14F-4D97-AF65-F5344CB8AC3E}">
        <p14:creationId xmlns:p14="http://schemas.microsoft.com/office/powerpoint/2010/main" val="19496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2.5.2 </a:t>
            </a:r>
            <a:r>
              <a:rPr lang="zh-CN" altLang="zh-CN" dirty="0"/>
              <a:t>表示能力与推理效率之间的制约</a:t>
            </a:r>
            <a:r>
              <a:rPr lang="zh-CN" altLang="zh-CN" dirty="0" smtClean="0"/>
              <a:t>关系</a:t>
            </a:r>
            <a:endParaRPr lang="zh-CN" altLang="en-US" dirty="0"/>
          </a:p>
        </p:txBody>
      </p:sp>
      <p:sp>
        <p:nvSpPr>
          <p:cNvPr id="3" name="内容占位符 2"/>
          <p:cNvSpPr>
            <a:spLocks noGrp="1"/>
          </p:cNvSpPr>
          <p:nvPr>
            <p:ph idx="1"/>
          </p:nvPr>
        </p:nvSpPr>
        <p:spPr/>
        <p:txBody>
          <a:bodyPr>
            <a:normAutofit fontScale="92500"/>
          </a:bodyPr>
          <a:lstStyle/>
          <a:p>
            <a:r>
              <a:rPr lang="zh-CN" altLang="zh-CN" dirty="0"/>
              <a:t>根据人工智能符号主义学派的观点，智能系统遵循知识原则，即</a:t>
            </a:r>
            <a:r>
              <a:rPr lang="zh-CN" altLang="zh-CN" dirty="0">
                <a:solidFill>
                  <a:srgbClr val="FF0000"/>
                </a:solidFill>
              </a:rPr>
              <a:t>智能的本质在于有知识，知识越多智能系统进行问题求解的能力就越大</a:t>
            </a:r>
            <a:r>
              <a:rPr lang="zh-CN" altLang="zh-CN" dirty="0"/>
              <a:t>。</a:t>
            </a:r>
          </a:p>
          <a:p>
            <a:r>
              <a:rPr lang="zh-CN" altLang="zh-CN" dirty="0">
                <a:solidFill>
                  <a:srgbClr val="FF0000"/>
                </a:solidFill>
              </a:rPr>
              <a:t>知识的表示不仅要制定表示知识的符号结构，同时还要设计相应的处理机制对符号结构作解释执行</a:t>
            </a:r>
            <a:r>
              <a:rPr lang="zh-CN" altLang="zh-CN" dirty="0"/>
              <a:t>。二者缺一不可。</a:t>
            </a:r>
          </a:p>
          <a:p>
            <a:r>
              <a:rPr lang="zh-CN" altLang="zh-CN" dirty="0"/>
              <a:t>知识表示假设为人工智能系统提供了一种合理的工作假设，即制定符号结构的目的是人能用它们对导致机器智能行为的知识做陈述性描述；同时机器正是因为使用了这些符号结构，才显示其具有知识。机器并非是真正的智能体，而只是让观察者感觉到它有智能。即观察者只能从机器的问题求解能力感觉到它有知识，机器本身并不会意识到它自己有知识。</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114</a:t>
            </a:fld>
            <a:endParaRPr lang="zh-CN" altLang="en-US"/>
          </a:p>
        </p:txBody>
      </p:sp>
    </p:spTree>
    <p:extLst>
      <p:ext uri="{BB962C8B-B14F-4D97-AF65-F5344CB8AC3E}">
        <p14:creationId xmlns:p14="http://schemas.microsoft.com/office/powerpoint/2010/main" val="66688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908720"/>
            <a:ext cx="8915400" cy="5415880"/>
          </a:xfrm>
        </p:spPr>
        <p:txBody>
          <a:bodyPr/>
          <a:lstStyle/>
          <a:p>
            <a:r>
              <a:rPr lang="zh-CN" altLang="zh-CN" dirty="0"/>
              <a:t>知识表示方法很多，除了本章所介绍的方法以外，还有</a:t>
            </a:r>
            <a:r>
              <a:rPr lang="zh-CN" altLang="zh-CN" dirty="0">
                <a:solidFill>
                  <a:srgbClr val="FF0000"/>
                </a:solidFill>
              </a:rPr>
              <a:t>状态空间表示法、数据库表示法、面向对象表示法</a:t>
            </a:r>
            <a:r>
              <a:rPr lang="zh-CN" altLang="zh-CN" dirty="0"/>
              <a:t>等等。但最基本的方法可以归纳为一阶逻辑表示、产生式系统表示和结构化表示。</a:t>
            </a:r>
          </a:p>
          <a:p>
            <a:pPr>
              <a:buFont typeface="Wingdings" panose="05000000000000000000" pitchFamily="2" charset="2"/>
              <a:buChar char="Ø"/>
            </a:pPr>
            <a:r>
              <a:rPr lang="zh-CN" altLang="zh-CN" dirty="0"/>
              <a:t>一阶逻辑是知识表示的</a:t>
            </a:r>
            <a:r>
              <a:rPr lang="zh-CN" altLang="zh-CN" dirty="0" smtClean="0"/>
              <a:t>基础</a:t>
            </a:r>
            <a:r>
              <a:rPr lang="en-US" altLang="zh-CN" dirty="0" smtClean="0"/>
              <a:t>;</a:t>
            </a:r>
          </a:p>
          <a:p>
            <a:pPr>
              <a:buFont typeface="Wingdings" panose="05000000000000000000" pitchFamily="2" charset="2"/>
              <a:buChar char="Ø"/>
            </a:pPr>
            <a:r>
              <a:rPr lang="zh-CN" altLang="zh-CN" dirty="0" smtClean="0"/>
              <a:t>产生式系统</a:t>
            </a:r>
            <a:r>
              <a:rPr lang="zh-CN" altLang="zh-CN" dirty="0"/>
              <a:t>是目前应用最广泛的</a:t>
            </a:r>
            <a:r>
              <a:rPr lang="zh-CN" altLang="zh-CN" dirty="0" smtClean="0"/>
              <a:t>方法</a:t>
            </a:r>
            <a:r>
              <a:rPr lang="en-US" altLang="zh-CN" dirty="0" smtClean="0"/>
              <a:t>;</a:t>
            </a:r>
          </a:p>
          <a:p>
            <a:pPr>
              <a:buFont typeface="Wingdings" panose="05000000000000000000" pitchFamily="2" charset="2"/>
              <a:buChar char="Ø"/>
            </a:pPr>
            <a:r>
              <a:rPr lang="zh-CN" altLang="zh-CN" dirty="0" smtClean="0"/>
              <a:t>结构化</a:t>
            </a:r>
            <a:r>
              <a:rPr lang="zh-CN" altLang="zh-CN" dirty="0"/>
              <a:t>表示法，如语义网络、框架理论、面向对象方法使知识表示具有更加丰富的结构，以适应复杂事物和复杂世界的要求</a:t>
            </a:r>
            <a:r>
              <a:rPr lang="zh-CN" altLang="zh-CN" dirty="0" smtClean="0"/>
              <a:t>。</a:t>
            </a:r>
            <a:endParaRPr lang="en-US" altLang="zh-CN" dirty="0" smtClean="0"/>
          </a:p>
          <a:p>
            <a:r>
              <a:rPr lang="zh-CN" altLang="zh-CN" dirty="0" smtClean="0"/>
              <a:t>综合利用</a:t>
            </a:r>
            <a:r>
              <a:rPr lang="zh-CN" altLang="zh-CN" dirty="0"/>
              <a:t>各种不同的知识表示方法，可以相互补充优势，提高智能系统的性能和效率。</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115</a:t>
            </a:fld>
            <a:endParaRPr lang="zh-CN" altLang="en-US"/>
          </a:p>
        </p:txBody>
      </p:sp>
    </p:spTree>
    <p:extLst>
      <p:ext uri="{BB962C8B-B14F-4D97-AF65-F5344CB8AC3E}">
        <p14:creationId xmlns:p14="http://schemas.microsoft.com/office/powerpoint/2010/main" val="385091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836712"/>
            <a:ext cx="8915400" cy="5487888"/>
          </a:xfrm>
        </p:spPr>
        <p:txBody>
          <a:bodyPr/>
          <a:lstStyle/>
          <a:p>
            <a:r>
              <a:rPr lang="zh-CN" altLang="zh-CN" dirty="0"/>
              <a:t>从实用化的角度说，</a:t>
            </a:r>
            <a:r>
              <a:rPr lang="zh-CN" altLang="zh-CN" b="1" dirty="0">
                <a:solidFill>
                  <a:srgbClr val="FF0000"/>
                </a:solidFill>
              </a:rPr>
              <a:t>知识表示方法的表示能力与推理效率之间存在着制约关系</a:t>
            </a:r>
            <a:r>
              <a:rPr lang="zh-CN" altLang="zh-CN" dirty="0">
                <a:solidFill>
                  <a:srgbClr val="FF0000"/>
                </a:solidFill>
              </a:rPr>
              <a:t>。</a:t>
            </a:r>
            <a:r>
              <a:rPr lang="zh-CN" altLang="zh-CN" dirty="0"/>
              <a:t>任何知识表示系统的设计都是权衡这两个方面利弊的结果，以便提供具有足够表达能力的知识表示语言，并使得以这种语言表示的知识能有效地用于推理。</a:t>
            </a:r>
          </a:p>
          <a:p>
            <a:r>
              <a:rPr lang="zh-CN" altLang="zh-CN" dirty="0"/>
              <a:t>在已有的知识表示方法中，一阶逻辑具有下述特点：</a:t>
            </a:r>
          </a:p>
          <a:p>
            <a:r>
              <a:rPr lang="en-US" altLang="zh-CN" dirty="0"/>
              <a:t>⑴ </a:t>
            </a:r>
            <a:r>
              <a:rPr lang="zh-CN" altLang="zh-CN" dirty="0"/>
              <a:t>一阶逻辑在描述知识时总是刻画知道的东西而不去刻画不知道的东西，对知识的描述不是完全的，不作其它任何隐含的假设，在做重要区分和避免不必要区分方面非常优越，因而具有最好的表示充分性；</a:t>
            </a:r>
          </a:p>
          <a:p>
            <a:r>
              <a:rPr lang="en-US" altLang="zh-CN" dirty="0"/>
              <a:t>⑵ </a:t>
            </a:r>
            <a:r>
              <a:rPr lang="zh-CN" altLang="zh-CN" dirty="0"/>
              <a:t>一阶逻辑中的推理演算和知识的含义截然分开，抛弃了表达内容中所包含的语义信息，往往使推理的过程冗长、效率低且不易处理。</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116</a:t>
            </a:fld>
            <a:endParaRPr lang="zh-CN" altLang="en-US"/>
          </a:p>
        </p:txBody>
      </p:sp>
    </p:spTree>
    <p:extLst>
      <p:ext uri="{BB962C8B-B14F-4D97-AF65-F5344CB8AC3E}">
        <p14:creationId xmlns:p14="http://schemas.microsoft.com/office/powerpoint/2010/main" val="338500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463" y="332656"/>
            <a:ext cx="9829092" cy="6120680"/>
          </a:xfrm>
        </p:spPr>
        <p:txBody>
          <a:bodyPr>
            <a:noAutofit/>
          </a:bodyPr>
          <a:lstStyle/>
          <a:p>
            <a:r>
              <a:rPr lang="zh-CN" altLang="zh-CN" sz="2300" dirty="0"/>
              <a:t>其它的知识表示方法，都是</a:t>
            </a:r>
            <a:r>
              <a:rPr lang="zh-CN" altLang="zh-CN" sz="2300" b="1" dirty="0">
                <a:solidFill>
                  <a:srgbClr val="FF0000"/>
                </a:solidFill>
              </a:rPr>
              <a:t>通过降低表示的充分性来提高推理效率</a:t>
            </a:r>
            <a:r>
              <a:rPr lang="zh-CN" altLang="zh-CN" sz="2300" dirty="0"/>
              <a:t>的。</a:t>
            </a:r>
          </a:p>
          <a:p>
            <a:r>
              <a:rPr lang="en-US" altLang="zh-CN" sz="2300" dirty="0"/>
              <a:t>⑴ </a:t>
            </a:r>
            <a:r>
              <a:rPr lang="zh-CN" altLang="zh-CN" sz="2300" dirty="0">
                <a:solidFill>
                  <a:srgbClr val="FF0000"/>
                </a:solidFill>
              </a:rPr>
              <a:t>关系数据库</a:t>
            </a:r>
            <a:r>
              <a:rPr lang="zh-CN" altLang="zh-CN" sz="2300" dirty="0"/>
              <a:t>隐含地假定对知识的表示是完全的，不存在非显示表示的个体，因此在数据库中推理行为退化成演算，表示能力十分有限但是因为免除了推理，处理效率得到了大幅度的提高。</a:t>
            </a:r>
          </a:p>
          <a:p>
            <a:r>
              <a:rPr lang="en-US" altLang="zh-CN" sz="2300" dirty="0"/>
              <a:t>⑵ </a:t>
            </a:r>
            <a:r>
              <a:rPr lang="zh-CN" altLang="zh-CN" sz="2300" dirty="0"/>
              <a:t>在逻辑程序设计如</a:t>
            </a:r>
            <a:r>
              <a:rPr lang="en-US" altLang="zh-CN" sz="2300" dirty="0"/>
              <a:t>Prolog</a:t>
            </a:r>
            <a:r>
              <a:rPr lang="zh-CN" altLang="zh-CN" sz="2300" dirty="0"/>
              <a:t>中，</a:t>
            </a:r>
            <a:r>
              <a:rPr lang="zh-CN" altLang="zh-CN" sz="2300" dirty="0">
                <a:solidFill>
                  <a:srgbClr val="FF0000"/>
                </a:solidFill>
              </a:rPr>
              <a:t>语句为</a:t>
            </a:r>
            <a:r>
              <a:rPr lang="en-US" altLang="zh-CN" sz="2300" dirty="0">
                <a:solidFill>
                  <a:srgbClr val="FF0000"/>
                </a:solidFill>
              </a:rPr>
              <a:t>Horn</a:t>
            </a:r>
            <a:r>
              <a:rPr lang="zh-CN" altLang="zh-CN" sz="2300" dirty="0">
                <a:solidFill>
                  <a:srgbClr val="FF0000"/>
                </a:solidFill>
              </a:rPr>
              <a:t>子句</a:t>
            </a:r>
            <a:r>
              <a:rPr lang="zh-CN" altLang="zh-CN" sz="2300" dirty="0"/>
              <a:t>。</a:t>
            </a:r>
            <a:r>
              <a:rPr lang="en-US" altLang="zh-CN" sz="2300" dirty="0"/>
              <a:t>Horn</a:t>
            </a:r>
            <a:r>
              <a:rPr lang="zh-CN" altLang="zh-CN" sz="2300" dirty="0"/>
              <a:t>子句是一种特殊的子句演绎系统，其中的每个子句中至多包含一个正子句。在逻辑程序设计中，由于使用了</a:t>
            </a:r>
            <a:r>
              <a:rPr lang="en-US" altLang="zh-CN" sz="2300" dirty="0"/>
              <a:t>“</a:t>
            </a:r>
            <a:r>
              <a:rPr lang="zh-CN" altLang="zh-CN" sz="2300" dirty="0"/>
              <a:t>闭世界假设</a:t>
            </a:r>
            <a:r>
              <a:rPr lang="en-US" altLang="zh-CN" sz="2300" dirty="0"/>
              <a:t>”</a:t>
            </a:r>
            <a:r>
              <a:rPr lang="zh-CN" altLang="zh-CN" sz="2300" dirty="0"/>
              <a:t>，它实际上也隐含地假定对知识的表示是完全的。但由于允许推理，虽然在表示能力上比一阶逻辑低但比数据库的能力高，效率却高于一阶逻辑而低于数据库。</a:t>
            </a:r>
          </a:p>
          <a:p>
            <a:r>
              <a:rPr lang="en-US" altLang="zh-CN" sz="2300" dirty="0"/>
              <a:t>⑶ </a:t>
            </a:r>
            <a:r>
              <a:rPr lang="zh-CN" altLang="zh-CN" sz="2300" dirty="0">
                <a:solidFill>
                  <a:srgbClr val="FF0000"/>
                </a:solidFill>
              </a:rPr>
              <a:t>语义网络</a:t>
            </a:r>
            <a:r>
              <a:rPr lang="zh-CN" altLang="zh-CN" sz="2300" dirty="0"/>
              <a:t>隐含地使用了分类的概念，等价于在数据库的基础上加上了继承机制。分类可以在一阶逻辑中描述但继承机制是一种缺省推理</a:t>
            </a:r>
            <a:r>
              <a:rPr lang="zh-CN" altLang="zh-CN" sz="2300" dirty="0" smtClean="0"/>
              <a:t>技</a:t>
            </a:r>
            <a:r>
              <a:rPr lang="zh-CN" altLang="zh-CN" sz="2300" dirty="0"/>
              <a:t>术，因此，语义网络提供了集结信息的结构化描述手段，能处理特性继承这样在一阶逻辑难以处理的问题，在表示能力上高于数据库但在往往低于一阶逻辑，但推理效率低于数据库但高于一阶逻辑，它不便于开展演绎推理。</a:t>
            </a:r>
            <a:endParaRPr lang="zh-CN" altLang="en-US" sz="23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117</a:t>
            </a:fld>
            <a:endParaRPr lang="zh-CN" altLang="en-US"/>
          </a:p>
        </p:txBody>
      </p:sp>
    </p:spTree>
    <p:extLst>
      <p:ext uri="{BB962C8B-B14F-4D97-AF65-F5344CB8AC3E}">
        <p14:creationId xmlns:p14="http://schemas.microsoft.com/office/powerpoint/2010/main" val="27489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196752"/>
            <a:ext cx="8915400" cy="5127848"/>
          </a:xfrm>
        </p:spPr>
        <p:txBody>
          <a:bodyPr/>
          <a:lstStyle/>
          <a:p>
            <a:r>
              <a:rPr lang="en-US" altLang="zh-CN" dirty="0" smtClean="0"/>
              <a:t>⑴ </a:t>
            </a:r>
            <a:r>
              <a:rPr lang="zh-CN" altLang="zh-CN" dirty="0"/>
              <a:t>各种知识表示方法的</a:t>
            </a:r>
            <a:r>
              <a:rPr lang="zh-CN" altLang="zh-CN" dirty="0">
                <a:solidFill>
                  <a:srgbClr val="FF0000"/>
                </a:solidFill>
              </a:rPr>
              <a:t>表达能力和易处理性</a:t>
            </a:r>
            <a:r>
              <a:rPr lang="zh-CN" altLang="zh-CN" dirty="0"/>
              <a:t>之间存在着制约。对知识表示方法没有绝对的评价标准。各种方法在表达能力和易处理性上各有优缺点。在具体应用中，应根据实际问题求解任务的需要权衡地进行选择。</a:t>
            </a:r>
          </a:p>
          <a:p>
            <a:r>
              <a:rPr lang="en-US" altLang="zh-CN" dirty="0"/>
              <a:t>⑵ </a:t>
            </a:r>
            <a:r>
              <a:rPr lang="zh-CN" altLang="zh-CN" dirty="0"/>
              <a:t>一般地说，</a:t>
            </a:r>
          </a:p>
          <a:p>
            <a:pPr>
              <a:buFont typeface="Wingdings" panose="05000000000000000000" pitchFamily="2" charset="2"/>
              <a:buChar char="Ø"/>
            </a:pPr>
            <a:r>
              <a:rPr lang="en-US" altLang="zh-CN" dirty="0"/>
              <a:t>ⅰ </a:t>
            </a:r>
            <a:r>
              <a:rPr lang="zh-CN" altLang="zh-CN" dirty="0"/>
              <a:t>牺牲不必要的表达能力，可以明显地提高效率；</a:t>
            </a:r>
          </a:p>
          <a:p>
            <a:pPr>
              <a:buFont typeface="Wingdings" panose="05000000000000000000" pitchFamily="2" charset="2"/>
              <a:buChar char="Ø"/>
            </a:pPr>
            <a:r>
              <a:rPr lang="en-US" altLang="zh-CN" dirty="0"/>
              <a:t>ⅱ </a:t>
            </a:r>
            <a:r>
              <a:rPr lang="zh-CN" altLang="zh-CN" dirty="0"/>
              <a:t>综合使用不同的知识表示方法，有利于系统性能的提高。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118</a:t>
            </a:fld>
            <a:endParaRPr lang="zh-CN" altLang="en-US"/>
          </a:p>
        </p:txBody>
      </p:sp>
    </p:spTree>
    <p:extLst>
      <p:ext uri="{BB962C8B-B14F-4D97-AF65-F5344CB8AC3E}">
        <p14:creationId xmlns:p14="http://schemas.microsoft.com/office/powerpoint/2010/main" val="27489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第二章 知识和知识表示</a:t>
            </a:r>
          </a:p>
        </p:txBody>
      </p:sp>
      <p:sp>
        <p:nvSpPr>
          <p:cNvPr id="3" name="内容占位符 2"/>
          <p:cNvSpPr>
            <a:spLocks noGrp="1"/>
          </p:cNvSpPr>
          <p:nvPr>
            <p:ph idx="1"/>
          </p:nvPr>
        </p:nvSpPr>
        <p:spPr/>
        <p:txBody>
          <a:bodyPr/>
          <a:lstStyle/>
          <a:p>
            <a:r>
              <a:rPr lang="zh-CN" altLang="zh-CN" b="1" dirty="0"/>
              <a:t>第</a:t>
            </a:r>
            <a:r>
              <a:rPr lang="en-US" altLang="zh-CN" b="1" dirty="0"/>
              <a:t>2.1</a:t>
            </a:r>
            <a:r>
              <a:rPr lang="zh-CN" altLang="zh-CN" b="1" dirty="0"/>
              <a:t>节</a:t>
            </a:r>
            <a:r>
              <a:rPr lang="en-US" altLang="zh-CN" b="1" dirty="0"/>
              <a:t> </a:t>
            </a:r>
            <a:r>
              <a:rPr lang="zh-CN" altLang="zh-CN" dirty="0"/>
              <a:t>知识</a:t>
            </a:r>
          </a:p>
          <a:p>
            <a:r>
              <a:rPr lang="zh-CN" altLang="zh-CN" b="1" dirty="0"/>
              <a:t>第</a:t>
            </a:r>
            <a:r>
              <a:rPr lang="en-US" altLang="zh-CN" b="1" dirty="0"/>
              <a:t>2.2</a:t>
            </a:r>
            <a:r>
              <a:rPr lang="zh-CN" altLang="zh-CN" b="1" dirty="0"/>
              <a:t>节</a:t>
            </a:r>
            <a:r>
              <a:rPr lang="en-US" altLang="zh-CN" b="1" dirty="0"/>
              <a:t> </a:t>
            </a:r>
            <a:r>
              <a:rPr lang="zh-CN" altLang="zh-CN" dirty="0"/>
              <a:t>知识的演绎系统表示</a:t>
            </a:r>
          </a:p>
          <a:p>
            <a:r>
              <a:rPr lang="zh-CN" altLang="zh-CN" b="1" dirty="0"/>
              <a:t>第</a:t>
            </a:r>
            <a:r>
              <a:rPr lang="en-US" altLang="zh-CN" b="1" dirty="0"/>
              <a:t>2.3</a:t>
            </a:r>
            <a:r>
              <a:rPr lang="zh-CN" altLang="zh-CN" b="1" dirty="0"/>
              <a:t>节</a:t>
            </a:r>
            <a:r>
              <a:rPr lang="en-US" altLang="zh-CN" b="1" dirty="0"/>
              <a:t> </a:t>
            </a:r>
            <a:r>
              <a:rPr lang="zh-CN" altLang="zh-CN" dirty="0"/>
              <a:t>知识的产生式系统表示</a:t>
            </a:r>
          </a:p>
          <a:p>
            <a:r>
              <a:rPr lang="zh-CN" altLang="zh-CN" b="1" dirty="0"/>
              <a:t>第</a:t>
            </a:r>
            <a:r>
              <a:rPr lang="en-US" altLang="zh-CN" b="1" dirty="0"/>
              <a:t>2.4</a:t>
            </a:r>
            <a:r>
              <a:rPr lang="zh-CN" altLang="zh-CN" b="1" dirty="0"/>
              <a:t>节</a:t>
            </a:r>
            <a:r>
              <a:rPr lang="en-US" altLang="zh-CN" b="1" dirty="0"/>
              <a:t> </a:t>
            </a:r>
            <a:r>
              <a:rPr lang="zh-CN" altLang="zh-CN" dirty="0"/>
              <a:t>知识的结构化表示</a:t>
            </a:r>
          </a:p>
          <a:p>
            <a:r>
              <a:rPr lang="zh-CN" altLang="zh-CN" b="1" dirty="0"/>
              <a:t>第</a:t>
            </a:r>
            <a:r>
              <a:rPr lang="en-US" altLang="zh-CN" b="1" dirty="0"/>
              <a:t>2.5</a:t>
            </a:r>
            <a:r>
              <a:rPr lang="zh-CN" altLang="zh-CN" b="1" dirty="0"/>
              <a:t>节</a:t>
            </a:r>
            <a:r>
              <a:rPr lang="en-US" altLang="zh-CN" b="1" dirty="0"/>
              <a:t> </a:t>
            </a:r>
            <a:r>
              <a:rPr lang="zh-CN" altLang="zh-CN" dirty="0"/>
              <a:t>知识表示的实用化问题</a:t>
            </a:r>
          </a:p>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latin typeface="Times New Roman" panose="02020603050405020304" pitchFamily="18" charset="0"/>
                <a:cs typeface="Times New Roman" panose="02020603050405020304" pitchFamily="18" charset="0"/>
              </a:rPr>
              <a:t>119</a:t>
            </a:fld>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70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548680"/>
            <a:ext cx="8915400" cy="5775920"/>
          </a:xfrm>
        </p:spPr>
        <p:txBody>
          <a:bodyPr>
            <a:normAutofit/>
          </a:bodyPr>
          <a:lstStyle/>
          <a:p>
            <a:r>
              <a:rPr lang="en-US" altLang="zh-CN" dirty="0"/>
              <a:t>1982</a:t>
            </a:r>
            <a:r>
              <a:rPr lang="zh-CN" altLang="zh-CN" dirty="0"/>
              <a:t>年，</a:t>
            </a:r>
            <a:r>
              <a:rPr lang="en-US" altLang="zh-CN" dirty="0"/>
              <a:t>B. Smith</a:t>
            </a:r>
            <a:r>
              <a:rPr lang="zh-CN" altLang="zh-CN" dirty="0"/>
              <a:t>提出了</a:t>
            </a:r>
            <a:r>
              <a:rPr lang="zh-CN" altLang="zh-CN" b="1" dirty="0">
                <a:solidFill>
                  <a:srgbClr val="FF0000"/>
                </a:solidFill>
              </a:rPr>
              <a:t>知识表示假设</a:t>
            </a:r>
            <a:r>
              <a:rPr lang="zh-CN" altLang="zh-CN" dirty="0"/>
              <a:t>：</a:t>
            </a:r>
          </a:p>
          <a:p>
            <a:r>
              <a:rPr lang="zh-CN" altLang="zh-CN" dirty="0"/>
              <a:t>“任何机械装置的智能过程均由结构成分组成，人们作为外部观察者，自然地引用这些结构对智能过程展示的知识做陈述性</a:t>
            </a:r>
            <a:r>
              <a:rPr lang="zh-CN" altLang="zh-CN" dirty="0">
                <a:solidFill>
                  <a:srgbClr val="FF0000"/>
                </a:solidFill>
              </a:rPr>
              <a:t>描述</a:t>
            </a:r>
            <a:r>
              <a:rPr lang="zh-CN" altLang="zh-CN" dirty="0"/>
              <a:t>；独立于这样的外部语义，它们在产生显示出有知识的行为中起到基本的</a:t>
            </a:r>
            <a:r>
              <a:rPr lang="zh-CN" altLang="zh-CN" dirty="0">
                <a:solidFill>
                  <a:srgbClr val="FF0000"/>
                </a:solidFill>
              </a:rPr>
              <a:t>作用</a:t>
            </a:r>
            <a:r>
              <a:rPr lang="zh-CN" altLang="zh-CN" dirty="0"/>
              <a:t>。”</a:t>
            </a:r>
          </a:p>
          <a:p>
            <a:r>
              <a:rPr lang="zh-CN" altLang="zh-CN" b="1" dirty="0">
                <a:solidFill>
                  <a:srgbClr val="FF0000"/>
                </a:solidFill>
              </a:rPr>
              <a:t>知识表示假设具有两个方面的含义</a:t>
            </a:r>
            <a:r>
              <a:rPr lang="zh-CN" altLang="zh-CN" dirty="0"/>
              <a:t>：</a:t>
            </a:r>
          </a:p>
          <a:p>
            <a:pPr>
              <a:buFont typeface="Wingdings" panose="05000000000000000000" pitchFamily="2" charset="2"/>
              <a:buChar char="Ø"/>
            </a:pPr>
            <a:r>
              <a:rPr lang="en-US" altLang="zh-CN" dirty="0"/>
              <a:t>⑴ </a:t>
            </a:r>
            <a:r>
              <a:rPr lang="zh-CN" altLang="zh-CN" dirty="0"/>
              <a:t>知识表示中的符号结构可以解释为是表示知识的命题，尽管这种结构本身不必是某个逻辑系统中的形式；</a:t>
            </a:r>
          </a:p>
          <a:p>
            <a:pPr>
              <a:buFont typeface="Wingdings" panose="05000000000000000000" pitchFamily="2" charset="2"/>
              <a:buChar char="Ø"/>
            </a:pPr>
            <a:r>
              <a:rPr lang="en-US" altLang="zh-CN" dirty="0"/>
              <a:t>⑵ </a:t>
            </a:r>
            <a:r>
              <a:rPr lang="zh-CN" altLang="zh-CN" dirty="0"/>
              <a:t>知识表示中的符号结构在基于知识的系统的行为中起到因果作用，也就是说，可以把系统的智能行为解释为知识的作用。这一点并不是因为系统能够意识到它本身有知识，而是让人作为观察者，看起来它有知识。</a:t>
            </a:r>
          </a:p>
          <a:p>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2439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ircle(in)">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62523" y="548680"/>
            <a:ext cx="8915400" cy="1143000"/>
          </a:xfrm>
        </p:spPr>
        <p:txBody>
          <a:bodyPr/>
          <a:lstStyle/>
          <a:p>
            <a:pPr eaLnBrk="1" hangingPunct="1"/>
            <a:r>
              <a:rPr lang="zh-CN" altLang="en-US" b="1" dirty="0" smtClean="0">
                <a:ea typeface="隶书" pitchFamily="49" charset="-122"/>
              </a:rPr>
              <a:t>命题逻辑</a:t>
            </a:r>
          </a:p>
        </p:txBody>
      </p:sp>
      <p:sp>
        <p:nvSpPr>
          <p:cNvPr id="34819" name="Rectangle 3"/>
          <p:cNvSpPr>
            <a:spLocks noGrp="1" noChangeArrowheads="1"/>
          </p:cNvSpPr>
          <p:nvPr>
            <p:ph type="body" idx="1"/>
          </p:nvPr>
        </p:nvSpPr>
        <p:spPr>
          <a:xfrm>
            <a:off x="412750" y="1752600"/>
            <a:ext cx="8997950" cy="4800600"/>
          </a:xfrm>
        </p:spPr>
        <p:txBody>
          <a:bodyPr/>
          <a:lstStyle/>
          <a:p>
            <a:pPr lvl="1" eaLnBrk="1" hangingPunct="1">
              <a:spcAft>
                <a:spcPct val="20000"/>
              </a:spcAft>
              <a:buFont typeface="Wingdings" pitchFamily="2" charset="2"/>
              <a:buChar char="ü"/>
            </a:pPr>
            <a:r>
              <a:rPr lang="zh-CN" altLang="en-US" b="1" dirty="0" smtClean="0">
                <a:latin typeface="Times New Roman" pitchFamily="18" charset="0"/>
              </a:rPr>
              <a:t>命题是具有真假意义的语句</a:t>
            </a:r>
          </a:p>
          <a:p>
            <a:pPr lvl="1" eaLnBrk="1" hangingPunct="1">
              <a:spcAft>
                <a:spcPct val="20000"/>
              </a:spcAft>
              <a:buFont typeface="Wingdings" pitchFamily="2" charset="2"/>
              <a:buChar char="ü"/>
            </a:pPr>
            <a:r>
              <a:rPr lang="zh-CN" altLang="en-US" b="1" dirty="0" smtClean="0">
                <a:latin typeface="Times New Roman" pitchFamily="18" charset="0"/>
              </a:rPr>
              <a:t>命题代表人们进行思维时的一种判断，若命题的意义为真，称它的真值为“真”，记作“</a:t>
            </a:r>
            <a:r>
              <a:rPr lang="en-US" altLang="zh-CN" b="1" dirty="0" smtClean="0">
                <a:latin typeface="Times New Roman" pitchFamily="18" charset="0"/>
              </a:rPr>
              <a:t>T”</a:t>
            </a:r>
            <a:r>
              <a:rPr lang="zh-CN" altLang="en-US" b="1" dirty="0" smtClean="0">
                <a:latin typeface="Times New Roman" pitchFamily="18" charset="0"/>
              </a:rPr>
              <a:t>；若命题的意义为假，称它的真值为“假”，记作“</a:t>
            </a:r>
            <a:r>
              <a:rPr lang="en-US" altLang="zh-CN" b="1" dirty="0" smtClean="0">
                <a:latin typeface="Times New Roman" pitchFamily="18" charset="0"/>
              </a:rPr>
              <a:t>F”</a:t>
            </a:r>
            <a:r>
              <a:rPr lang="zh-CN" altLang="en-US" b="1" dirty="0" smtClean="0">
                <a:latin typeface="Times New Roman" pitchFamily="18" charset="0"/>
              </a:rPr>
              <a:t>。例如：</a:t>
            </a:r>
          </a:p>
          <a:p>
            <a:pPr lvl="2" eaLnBrk="1" hangingPunct="1">
              <a:spcAft>
                <a:spcPct val="20000"/>
              </a:spcAft>
              <a:buClr>
                <a:srgbClr val="5B2ABC"/>
              </a:buClr>
              <a:buFont typeface="Wingdings" pitchFamily="2" charset="2"/>
              <a:buChar char="p"/>
            </a:pPr>
            <a:r>
              <a:rPr lang="zh-CN" altLang="en-US" sz="2800" b="1" dirty="0" smtClean="0">
                <a:solidFill>
                  <a:srgbClr val="3E1D81"/>
                </a:solidFill>
                <a:latin typeface="Times New Roman" pitchFamily="18" charset="0"/>
              </a:rPr>
              <a:t>“沈阳是辽宁省省会”“</a:t>
            </a:r>
            <a:r>
              <a:rPr lang="en-US" altLang="zh-CN" sz="2800" b="1" dirty="0" smtClean="0">
                <a:solidFill>
                  <a:srgbClr val="3E1D81"/>
                </a:solidFill>
                <a:latin typeface="Times New Roman" pitchFamily="18" charset="0"/>
              </a:rPr>
              <a:t>10</a:t>
            </a:r>
            <a:r>
              <a:rPr lang="zh-CN" altLang="en-US" sz="2800" b="1" dirty="0" smtClean="0">
                <a:solidFill>
                  <a:srgbClr val="3E1D81"/>
                </a:solidFill>
                <a:latin typeface="Times New Roman" pitchFamily="18" charset="0"/>
              </a:rPr>
              <a:t>大于</a:t>
            </a:r>
            <a:r>
              <a:rPr lang="en-US" altLang="zh-CN" sz="2800" b="1" dirty="0" smtClean="0">
                <a:solidFill>
                  <a:srgbClr val="3E1D81"/>
                </a:solidFill>
                <a:latin typeface="Times New Roman" pitchFamily="18" charset="0"/>
              </a:rPr>
              <a:t>6”</a:t>
            </a:r>
            <a:r>
              <a:rPr lang="zh-CN" altLang="en-US" sz="2800" b="1" dirty="0" smtClean="0">
                <a:solidFill>
                  <a:srgbClr val="3E1D81"/>
                </a:solidFill>
                <a:latin typeface="Times New Roman" pitchFamily="18" charset="0"/>
              </a:rPr>
              <a:t>是真值为“</a:t>
            </a:r>
            <a:r>
              <a:rPr lang="en-US" altLang="zh-CN" sz="2800" b="1" dirty="0" smtClean="0">
                <a:solidFill>
                  <a:srgbClr val="3E1D81"/>
                </a:solidFill>
                <a:latin typeface="Times New Roman" pitchFamily="18" charset="0"/>
              </a:rPr>
              <a:t>T”</a:t>
            </a:r>
            <a:r>
              <a:rPr lang="zh-CN" altLang="en-US" sz="2800" b="1" dirty="0" smtClean="0">
                <a:solidFill>
                  <a:srgbClr val="3E1D81"/>
                </a:solidFill>
                <a:latin typeface="Times New Roman" pitchFamily="18" charset="0"/>
              </a:rPr>
              <a:t>的命题</a:t>
            </a:r>
          </a:p>
          <a:p>
            <a:pPr lvl="2" eaLnBrk="1" hangingPunct="1">
              <a:spcAft>
                <a:spcPct val="20000"/>
              </a:spcAft>
              <a:buClr>
                <a:srgbClr val="5B2ABC"/>
              </a:buClr>
              <a:buFont typeface="Wingdings" pitchFamily="2" charset="2"/>
              <a:buChar char="p"/>
            </a:pPr>
            <a:r>
              <a:rPr lang="zh-CN" altLang="en-US" sz="2800" b="1" dirty="0" smtClean="0">
                <a:solidFill>
                  <a:srgbClr val="3E1D81"/>
                </a:solidFill>
                <a:latin typeface="Times New Roman" pitchFamily="18" charset="0"/>
              </a:rPr>
              <a:t>“月亮是方的”“煤炭是白的”是真值为“</a:t>
            </a:r>
            <a:r>
              <a:rPr lang="en-US" altLang="zh-CN" sz="2800" b="1" dirty="0" smtClean="0">
                <a:solidFill>
                  <a:srgbClr val="3E1D81"/>
                </a:solidFill>
                <a:latin typeface="Times New Roman" pitchFamily="18" charset="0"/>
              </a:rPr>
              <a:t>F”</a:t>
            </a:r>
            <a:r>
              <a:rPr lang="zh-CN" altLang="en-US" sz="2800" b="1" dirty="0" smtClean="0">
                <a:solidFill>
                  <a:srgbClr val="3E1D81"/>
                </a:solidFill>
                <a:latin typeface="Times New Roman" pitchFamily="18" charset="0"/>
              </a:rPr>
              <a:t>的命题</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120</a:t>
            </a:fld>
            <a:endParaRPr lang="zh-CN" altLang="en-US"/>
          </a:p>
        </p:txBody>
      </p:sp>
    </p:spTree>
    <p:extLst>
      <p:ext uri="{BB962C8B-B14F-4D97-AF65-F5344CB8AC3E}">
        <p14:creationId xmlns:p14="http://schemas.microsoft.com/office/powerpoint/2010/main" val="3724807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7" dur="500"/>
                                        <p:tgtEl>
                                          <p:spTgt spid="348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12" dur="500"/>
                                        <p:tgtEl>
                                          <p:spTgt spid="348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15"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b="1" smtClean="0">
                <a:ea typeface="隶书" pitchFamily="49" charset="-122"/>
              </a:rPr>
              <a:t>命题逻辑</a:t>
            </a:r>
          </a:p>
        </p:txBody>
      </p:sp>
      <p:sp>
        <p:nvSpPr>
          <p:cNvPr id="35843" name="Rectangle 3"/>
          <p:cNvSpPr>
            <a:spLocks noGrp="1" noChangeArrowheads="1"/>
          </p:cNvSpPr>
          <p:nvPr>
            <p:ph type="body" idx="1"/>
          </p:nvPr>
        </p:nvSpPr>
        <p:spPr>
          <a:xfrm>
            <a:off x="412750" y="1905000"/>
            <a:ext cx="8667750" cy="4419600"/>
          </a:xfrm>
        </p:spPr>
        <p:txBody>
          <a:bodyPr/>
          <a:lstStyle/>
          <a:p>
            <a:pPr lvl="1" eaLnBrk="1" hangingPunct="1">
              <a:buFont typeface="Wingdings" pitchFamily="2" charset="2"/>
              <a:buChar char="ü"/>
            </a:pPr>
            <a:r>
              <a:rPr lang="zh-CN" altLang="en-US" b="1" dirty="0" smtClean="0">
                <a:latin typeface="宋体" pitchFamily="2" charset="-122"/>
              </a:rPr>
              <a:t>一个命题不能同时即为真又为假，但可以在一定条件下为真，在另一种条件下为假。例如：</a:t>
            </a:r>
          </a:p>
          <a:p>
            <a:pPr lvl="2" eaLnBrk="1" hangingPunct="1">
              <a:buClr>
                <a:srgbClr val="5B2ABC"/>
              </a:buClr>
              <a:buFont typeface="Wingdings" pitchFamily="2" charset="2"/>
              <a:buChar char="p"/>
            </a:pPr>
            <a:r>
              <a:rPr lang="zh-CN" altLang="en-US" sz="2800" b="1" dirty="0" smtClean="0">
                <a:solidFill>
                  <a:srgbClr val="3E1D81"/>
                </a:solidFill>
                <a:latin typeface="宋体" pitchFamily="2" charset="-122"/>
              </a:rPr>
              <a:t>“</a:t>
            </a:r>
            <a:r>
              <a:rPr lang="en-US" altLang="zh-CN" sz="2800" b="1" dirty="0" smtClean="0">
                <a:solidFill>
                  <a:srgbClr val="3E1D81"/>
                </a:solidFill>
                <a:latin typeface="宋体" pitchFamily="2" charset="-122"/>
              </a:rPr>
              <a:t>1+1=10”</a:t>
            </a:r>
            <a:r>
              <a:rPr lang="zh-CN" altLang="en-US" sz="2800" b="1" dirty="0" smtClean="0">
                <a:solidFill>
                  <a:srgbClr val="3E1D81"/>
                </a:solidFill>
                <a:latin typeface="宋体" pitchFamily="2" charset="-122"/>
              </a:rPr>
              <a:t>在二进制情况下为真，十进制情况下为假</a:t>
            </a:r>
          </a:p>
          <a:p>
            <a:pPr lvl="1" eaLnBrk="1" hangingPunct="1">
              <a:spcAft>
                <a:spcPct val="20000"/>
              </a:spcAft>
              <a:buFont typeface="Wingdings" pitchFamily="2" charset="2"/>
              <a:buChar char="ü"/>
            </a:pPr>
            <a:r>
              <a:rPr lang="zh-CN" altLang="en-US" b="1" dirty="0" smtClean="0">
                <a:latin typeface="宋体" pitchFamily="2" charset="-122"/>
              </a:rPr>
              <a:t>没有真假意义的语句，如感叹句、疑问句等，不是命题。</a:t>
            </a:r>
          </a:p>
          <a:p>
            <a:pPr lvl="1" eaLnBrk="1" hangingPunct="1">
              <a:spcAft>
                <a:spcPct val="20000"/>
              </a:spcAft>
              <a:buFont typeface="Wingdings" pitchFamily="2" charset="2"/>
              <a:buChar char="ü"/>
            </a:pPr>
            <a:r>
              <a:rPr lang="zh-CN" altLang="en-US" b="1" dirty="0" smtClean="0">
                <a:latin typeface="宋体" pitchFamily="2" charset="-122"/>
              </a:rPr>
              <a:t>通常用大写英文字母表示一个命题，例如： </a:t>
            </a:r>
          </a:p>
          <a:p>
            <a:pPr lvl="2" eaLnBrk="1" hangingPunct="1">
              <a:spcAft>
                <a:spcPct val="20000"/>
              </a:spcAft>
              <a:buClr>
                <a:srgbClr val="5B2ABC"/>
              </a:buClr>
              <a:buFont typeface="Wingdings" pitchFamily="2" charset="2"/>
              <a:buChar char="p"/>
            </a:pPr>
            <a:r>
              <a:rPr lang="zh-CN" altLang="en-US" sz="2800" b="1" dirty="0" smtClean="0">
                <a:solidFill>
                  <a:srgbClr val="3E1D81"/>
                </a:solidFill>
                <a:latin typeface="宋体" pitchFamily="2" charset="-122"/>
              </a:rPr>
              <a:t> </a:t>
            </a:r>
            <a:r>
              <a:rPr lang="en-US" altLang="zh-CN" sz="2800" b="1" dirty="0" smtClean="0">
                <a:solidFill>
                  <a:srgbClr val="3E1D81"/>
                </a:solidFill>
                <a:latin typeface="宋体" pitchFamily="2" charset="-122"/>
              </a:rPr>
              <a:t>P</a:t>
            </a:r>
            <a:r>
              <a:rPr lang="zh-CN" altLang="en-US" sz="2800" b="1" dirty="0" smtClean="0">
                <a:solidFill>
                  <a:srgbClr val="3E1D81"/>
                </a:solidFill>
                <a:latin typeface="宋体" pitchFamily="2" charset="-122"/>
              </a:rPr>
              <a:t>：大连是座旅游城市</a:t>
            </a:r>
            <a:endParaRPr lang="zh-CN" altLang="en-US" sz="2000" dirty="0" smtClean="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121</a:t>
            </a:fld>
            <a:endParaRPr lang="zh-CN" altLang="en-US"/>
          </a:p>
        </p:txBody>
      </p:sp>
    </p:spTree>
    <p:extLst>
      <p:ext uri="{BB962C8B-B14F-4D97-AF65-F5344CB8AC3E}">
        <p14:creationId xmlns:p14="http://schemas.microsoft.com/office/powerpoint/2010/main" val="1627688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2" dur="500"/>
                                        <p:tgtEl>
                                          <p:spTgt spid="358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17" dur="500"/>
                                        <p:tgtEl>
                                          <p:spTgt spid="3584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0"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660400" y="548680"/>
            <a:ext cx="8377106" cy="5968008"/>
          </a:xfrm>
        </p:spPr>
        <p:txBody>
          <a:bodyPr>
            <a:normAutofit/>
          </a:bodyPr>
          <a:lstStyle/>
          <a:p>
            <a:pPr>
              <a:spcAft>
                <a:spcPct val="20000"/>
              </a:spcAft>
            </a:pPr>
            <a:r>
              <a:rPr lang="zh-CN" altLang="en-US" sz="3200" b="1" dirty="0">
                <a:solidFill>
                  <a:schemeClr val="tx2"/>
                </a:solidFill>
                <a:latin typeface="幼圆" pitchFamily="49" charset="-122"/>
                <a:ea typeface="幼圆" pitchFamily="49" charset="-122"/>
              </a:rPr>
              <a:t>命题逻辑的局限性？</a:t>
            </a:r>
          </a:p>
          <a:p>
            <a:pPr lvl="1">
              <a:buFont typeface="Wingdings" pitchFamily="2" charset="2"/>
              <a:buChar char="ü"/>
            </a:pPr>
            <a:r>
              <a:rPr lang="zh-CN" altLang="en-US" sz="2800" b="1" dirty="0">
                <a:latin typeface="宋体" pitchFamily="2" charset="-122"/>
              </a:rPr>
              <a:t>命题这种表示方法无法把它所描述的客观事物的结构及逻辑特征反映出来，也不能把不同事物间的共同特征表述出来</a:t>
            </a:r>
            <a:r>
              <a:rPr lang="zh-CN" altLang="en-US" sz="2800" b="1" dirty="0" smtClean="0">
                <a:latin typeface="宋体" pitchFamily="2" charset="-122"/>
              </a:rPr>
              <a:t>。</a:t>
            </a:r>
            <a:endParaRPr lang="en-US" altLang="zh-CN" sz="3200" b="1" dirty="0" smtClean="0">
              <a:latin typeface="宋体" pitchFamily="2" charset="-122"/>
            </a:endParaRPr>
          </a:p>
          <a:p>
            <a:pPr eaLnBrk="1" hangingPunct="1"/>
            <a:r>
              <a:rPr lang="zh-CN" altLang="en-US" sz="2800" b="1" dirty="0" smtClean="0">
                <a:latin typeface="宋体" pitchFamily="2" charset="-122"/>
              </a:rPr>
              <a:t>例如，用字母</a:t>
            </a:r>
            <a:r>
              <a:rPr lang="en-US" altLang="zh-CN" sz="2800" b="1" dirty="0" smtClean="0">
                <a:latin typeface="宋体" pitchFamily="2" charset="-122"/>
              </a:rPr>
              <a:t>P</a:t>
            </a:r>
            <a:r>
              <a:rPr lang="zh-CN" altLang="en-US" sz="2800" b="1" dirty="0" smtClean="0">
                <a:latin typeface="宋体" pitchFamily="2" charset="-122"/>
              </a:rPr>
              <a:t>表示“小张是老张的儿子”这一命题，则无法表述出老张与小张是父子关系。</a:t>
            </a:r>
          </a:p>
          <a:p>
            <a:pPr eaLnBrk="1" hangingPunct="1"/>
            <a:r>
              <a:rPr lang="zh-CN" altLang="en-US" sz="2800" b="1" dirty="0" smtClean="0">
                <a:latin typeface="宋体" pitchFamily="2" charset="-122"/>
              </a:rPr>
              <a:t>又如，“张三是学生”，“李四是学生”这两个命题，用命题逻辑表示时，无法把两者的共同特征“都是学生”形式的表示出来。</a:t>
            </a:r>
          </a:p>
          <a:p>
            <a:pPr eaLnBrk="1" hangingPunct="1"/>
            <a:r>
              <a:rPr lang="zh-CN" altLang="en-US" sz="2800" b="1" dirty="0" smtClean="0">
                <a:solidFill>
                  <a:srgbClr val="3E1D81"/>
                </a:solidFill>
                <a:latin typeface="宋体" pitchFamily="2" charset="-122"/>
              </a:rPr>
              <a:t>可否用 </a:t>
            </a:r>
            <a:r>
              <a:rPr lang="en-US" altLang="zh-CN" sz="2800" b="1" dirty="0" smtClean="0">
                <a:solidFill>
                  <a:srgbClr val="3E1D81"/>
                </a:solidFill>
                <a:latin typeface="Times New Roman" pitchFamily="18" charset="0"/>
              </a:rPr>
              <a:t>Student</a:t>
            </a:r>
            <a:r>
              <a:rPr lang="zh-CN" altLang="en-US" sz="2800" b="1" dirty="0" smtClean="0">
                <a:solidFill>
                  <a:srgbClr val="3E1D81"/>
                </a:solidFill>
                <a:latin typeface="Times New Roman" pitchFamily="18" charset="0"/>
              </a:rPr>
              <a:t>（“张三”）， </a:t>
            </a:r>
            <a:r>
              <a:rPr lang="en-US" altLang="zh-CN" sz="2800" b="1" dirty="0" smtClean="0">
                <a:solidFill>
                  <a:srgbClr val="3E1D81"/>
                </a:solidFill>
                <a:latin typeface="Times New Roman" pitchFamily="18" charset="0"/>
              </a:rPr>
              <a:t>Student</a:t>
            </a:r>
            <a:r>
              <a:rPr lang="zh-CN" altLang="en-US" sz="2800" b="1" dirty="0" smtClean="0">
                <a:solidFill>
                  <a:srgbClr val="3E1D81"/>
                </a:solidFill>
                <a:latin typeface="Times New Roman" pitchFamily="18" charset="0"/>
              </a:rPr>
              <a:t>（“李四”）</a:t>
            </a:r>
            <a:r>
              <a:rPr lang="zh-CN" altLang="en-US" sz="2800" b="1" dirty="0" smtClean="0">
                <a:solidFill>
                  <a:srgbClr val="3E1D81"/>
                </a:solidFill>
                <a:latin typeface="宋体" pitchFamily="2" charset="-122"/>
              </a:rPr>
              <a:t>表示上述命题？</a:t>
            </a:r>
            <a:r>
              <a:rPr lang="en-US" altLang="zh-CN" sz="2800" b="1" dirty="0" smtClean="0">
                <a:solidFill>
                  <a:srgbClr val="5B2ABC"/>
                </a:solidFill>
                <a:latin typeface="宋体" pitchFamily="2" charset="-122"/>
              </a:rPr>
              <a:t>——</a:t>
            </a:r>
            <a:r>
              <a:rPr lang="zh-CN" altLang="en-US" sz="2800" b="1" dirty="0" smtClean="0">
                <a:solidFill>
                  <a:srgbClr val="FF0000"/>
                </a:solidFill>
                <a:latin typeface="隶书" pitchFamily="49" charset="-122"/>
                <a:ea typeface="隶书" pitchFamily="49" charset="-122"/>
              </a:rPr>
              <a:t>谓词逻辑</a:t>
            </a:r>
          </a:p>
        </p:txBody>
      </p:sp>
      <p:sp>
        <p:nvSpPr>
          <p:cNvPr id="3" name="动作按钮: 后退或前一项 2">
            <a:hlinkClick r:id="rId2" action="ppaction://hlinksldjump" highlightClick="1"/>
          </p:cNvPr>
          <p:cNvSpPr/>
          <p:nvPr/>
        </p:nvSpPr>
        <p:spPr>
          <a:xfrm>
            <a:off x="8764302" y="6424986"/>
            <a:ext cx="234026" cy="21602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122</a:t>
            </a:fld>
            <a:endParaRPr lang="zh-CN" altLang="en-US"/>
          </a:p>
        </p:txBody>
      </p:sp>
    </p:spTree>
    <p:extLst>
      <p:ext uri="{BB962C8B-B14F-4D97-AF65-F5344CB8AC3E}">
        <p14:creationId xmlns:p14="http://schemas.microsoft.com/office/powerpoint/2010/main" val="3038886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1">
                                            <p:txEl>
                                              <p:pRg st="3" end="3"/>
                                            </p:txEl>
                                          </p:spTgt>
                                        </p:tgtEl>
                                        <p:attrNameLst>
                                          <p:attrName>style.visibility</p:attrName>
                                        </p:attrNameLst>
                                      </p:cBhvr>
                                      <p:to>
                                        <p:strVal val="visible"/>
                                      </p:to>
                                    </p:set>
                                    <p:animEffect transition="in" filter="blinds(horizontal)">
                                      <p:cBhvr>
                                        <p:cTn id="7" dur="500"/>
                                        <p:tgtEl>
                                          <p:spTgt spid="3789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891">
                                            <p:txEl>
                                              <p:pRg st="4" end="4"/>
                                            </p:txEl>
                                          </p:spTgt>
                                        </p:tgtEl>
                                        <p:attrNameLst>
                                          <p:attrName>style.visibility</p:attrName>
                                        </p:attrNameLst>
                                      </p:cBhvr>
                                      <p:to>
                                        <p:strVal val="visible"/>
                                      </p:to>
                                    </p:set>
                                    <p:animEffect transition="in" filter="blinds(horizontal)">
                                      <p:cBhvr>
                                        <p:cTn id="12" dur="500"/>
                                        <p:tgtEl>
                                          <p:spTgt spid="37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b="1" smtClean="0">
                <a:ea typeface="隶书" pitchFamily="49" charset="-122"/>
              </a:rPr>
              <a:t>谓词逻辑</a:t>
            </a:r>
          </a:p>
        </p:txBody>
      </p:sp>
      <p:sp>
        <p:nvSpPr>
          <p:cNvPr id="39939" name="Rectangle 3"/>
          <p:cNvSpPr>
            <a:spLocks noGrp="1" noChangeArrowheads="1"/>
          </p:cNvSpPr>
          <p:nvPr>
            <p:ph type="body" idx="1"/>
          </p:nvPr>
        </p:nvSpPr>
        <p:spPr>
          <a:xfrm>
            <a:off x="330200" y="1828800"/>
            <a:ext cx="9328150" cy="4800600"/>
          </a:xfrm>
        </p:spPr>
        <p:txBody>
          <a:bodyPr/>
          <a:lstStyle/>
          <a:p>
            <a:pPr lvl="1" eaLnBrk="1" hangingPunct="1">
              <a:spcAft>
                <a:spcPct val="20000"/>
              </a:spcAft>
              <a:buFont typeface="Wingdings" pitchFamily="2" charset="2"/>
              <a:buChar char="ü"/>
            </a:pPr>
            <a:r>
              <a:rPr lang="zh-CN" altLang="en-US" b="1" dirty="0" smtClean="0">
                <a:solidFill>
                  <a:srgbClr val="006600"/>
                </a:solidFill>
                <a:latin typeface="Times New Roman" pitchFamily="18" charset="0"/>
              </a:rPr>
              <a:t>个体： </a:t>
            </a:r>
            <a:r>
              <a:rPr lang="zh-CN" altLang="en-US" b="1" dirty="0" smtClean="0">
                <a:latin typeface="Times New Roman" pitchFamily="18" charset="0"/>
              </a:rPr>
              <a:t>是命题的主语，表示独立存在的事物或某个抽象的概念</a:t>
            </a:r>
          </a:p>
          <a:p>
            <a:pPr lvl="2" eaLnBrk="1" hangingPunct="1">
              <a:spcAft>
                <a:spcPct val="20000"/>
              </a:spcAft>
              <a:buClr>
                <a:srgbClr val="5B2ABC"/>
              </a:buClr>
              <a:buFont typeface="Wingdings" pitchFamily="2" charset="2"/>
              <a:buChar char="p"/>
            </a:pPr>
            <a:r>
              <a:rPr lang="zh-CN" altLang="en-US" sz="2800" b="1" dirty="0" smtClean="0">
                <a:solidFill>
                  <a:schemeClr val="tx2"/>
                </a:solidFill>
                <a:latin typeface="Times New Roman" pitchFamily="18" charset="0"/>
              </a:rPr>
              <a:t>  “</a:t>
            </a:r>
            <a:r>
              <a:rPr lang="en-US" altLang="zh-CN" sz="2800" b="1" dirty="0" smtClean="0">
                <a:solidFill>
                  <a:schemeClr val="tx2"/>
                </a:solidFill>
                <a:latin typeface="Times New Roman" pitchFamily="18" charset="0"/>
              </a:rPr>
              <a:t>x</a:t>
            </a:r>
            <a:r>
              <a:rPr lang="en-US" altLang="zh-CN" sz="2800" b="1" baseline="-25000" dirty="0" smtClean="0">
                <a:solidFill>
                  <a:schemeClr val="tx2"/>
                </a:solidFill>
                <a:latin typeface="Times New Roman" pitchFamily="18" charset="0"/>
              </a:rPr>
              <a:t>1</a:t>
            </a:r>
            <a:r>
              <a:rPr lang="en-US" altLang="zh-CN" sz="2800" b="1" dirty="0" smtClean="0">
                <a:solidFill>
                  <a:schemeClr val="tx2"/>
                </a:solidFill>
                <a:latin typeface="Times New Roman" pitchFamily="18" charset="0"/>
              </a:rPr>
              <a:t>,x</a:t>
            </a:r>
            <a:r>
              <a:rPr lang="en-US" altLang="zh-CN" sz="2800" b="1" baseline="-25000" dirty="0" smtClean="0">
                <a:solidFill>
                  <a:schemeClr val="tx2"/>
                </a:solidFill>
                <a:latin typeface="Times New Roman" pitchFamily="18" charset="0"/>
              </a:rPr>
              <a:t>2</a:t>
            </a:r>
            <a:r>
              <a:rPr lang="en-US" altLang="zh-CN" sz="2800" b="1" dirty="0" smtClean="0">
                <a:solidFill>
                  <a:schemeClr val="tx2"/>
                </a:solidFill>
                <a:latin typeface="Times New Roman" pitchFamily="18" charset="0"/>
              </a:rPr>
              <a:t>,…,</a:t>
            </a:r>
            <a:r>
              <a:rPr lang="en-US" altLang="zh-CN" sz="2800" b="1" dirty="0" err="1" smtClean="0">
                <a:solidFill>
                  <a:schemeClr val="tx2"/>
                </a:solidFill>
                <a:latin typeface="Times New Roman" pitchFamily="18" charset="0"/>
              </a:rPr>
              <a:t>x</a:t>
            </a:r>
            <a:r>
              <a:rPr lang="en-US" altLang="zh-CN" sz="2800" b="1" baseline="-25000" dirty="0" err="1" smtClean="0">
                <a:solidFill>
                  <a:schemeClr val="tx2"/>
                </a:solidFill>
                <a:latin typeface="Times New Roman" pitchFamily="18" charset="0"/>
              </a:rPr>
              <a:t>n</a:t>
            </a:r>
            <a:r>
              <a:rPr lang="en-US" altLang="zh-CN" sz="2800" b="1" dirty="0" smtClean="0">
                <a:solidFill>
                  <a:schemeClr val="tx2"/>
                </a:solidFill>
                <a:latin typeface="Times New Roman" pitchFamily="18" charset="0"/>
              </a:rPr>
              <a:t>”</a:t>
            </a:r>
            <a:r>
              <a:rPr lang="zh-CN" altLang="en-US" sz="2800" b="1" dirty="0" smtClean="0">
                <a:solidFill>
                  <a:schemeClr val="tx2"/>
                </a:solidFill>
                <a:latin typeface="Times New Roman" pitchFamily="18" charset="0"/>
              </a:rPr>
              <a:t>是个体，一般用小写字母表示</a:t>
            </a:r>
          </a:p>
          <a:p>
            <a:pPr lvl="2" eaLnBrk="1" hangingPunct="1">
              <a:spcAft>
                <a:spcPct val="20000"/>
              </a:spcAft>
              <a:buClr>
                <a:srgbClr val="5B2ABC"/>
              </a:buClr>
              <a:buFont typeface="Wingdings" pitchFamily="2" charset="2"/>
              <a:buChar char="p"/>
            </a:pPr>
            <a:r>
              <a:rPr lang="zh-CN" altLang="en-US" sz="2800" b="1" dirty="0" smtClean="0">
                <a:solidFill>
                  <a:schemeClr val="tx2"/>
                </a:solidFill>
                <a:latin typeface="Times New Roman" pitchFamily="18" charset="0"/>
              </a:rPr>
              <a:t> 个体可以是个体常量、变元或函数</a:t>
            </a:r>
            <a:endParaRPr lang="zh-CN" altLang="en-US" sz="2800" dirty="0" smtClean="0">
              <a:solidFill>
                <a:schemeClr val="tx2"/>
              </a:solidFill>
              <a:latin typeface="Times New Roman" pitchFamily="18" charset="0"/>
            </a:endParaRPr>
          </a:p>
          <a:p>
            <a:pPr lvl="2" eaLnBrk="1" hangingPunct="1">
              <a:spcAft>
                <a:spcPct val="20000"/>
              </a:spcAft>
              <a:buClr>
                <a:srgbClr val="5B2ABC"/>
              </a:buClr>
              <a:buFont typeface="Wingdings" pitchFamily="2" charset="2"/>
              <a:buChar char="p"/>
            </a:pPr>
            <a:r>
              <a:rPr lang="zh-CN" altLang="en-US" sz="2800" dirty="0" smtClean="0">
                <a:latin typeface="Times New Roman" pitchFamily="18" charset="0"/>
              </a:rPr>
              <a:t>例如，对于命题“</a:t>
            </a:r>
            <a:r>
              <a:rPr lang="en-US" altLang="zh-CN" sz="2800" dirty="0" smtClean="0">
                <a:latin typeface="Times New Roman" pitchFamily="18" charset="0"/>
              </a:rPr>
              <a:t>x&gt;10”</a:t>
            </a:r>
            <a:r>
              <a:rPr lang="zh-CN" altLang="en-US" sz="2800" dirty="0" smtClean="0">
                <a:latin typeface="Times New Roman" pitchFamily="18" charset="0"/>
              </a:rPr>
              <a:t>可以表示为</a:t>
            </a:r>
            <a:r>
              <a:rPr lang="en-US" altLang="zh-CN" sz="2800" dirty="0" smtClean="0">
                <a:latin typeface="Times New Roman" pitchFamily="18" charset="0"/>
              </a:rPr>
              <a:t>more</a:t>
            </a:r>
            <a:r>
              <a:rPr lang="zh-CN" altLang="en-US" sz="2800" dirty="0" smtClean="0">
                <a:latin typeface="Times New Roman" pitchFamily="18" charset="0"/>
              </a:rPr>
              <a:t>（</a:t>
            </a:r>
            <a:r>
              <a:rPr lang="en-US" altLang="zh-CN" sz="2800" dirty="0" smtClean="0">
                <a:latin typeface="Times New Roman" pitchFamily="18" charset="0"/>
              </a:rPr>
              <a:t>x,10</a:t>
            </a:r>
            <a:r>
              <a:rPr lang="zh-CN" altLang="en-US" sz="2800" dirty="0" smtClean="0">
                <a:latin typeface="Times New Roman" pitchFamily="18" charset="0"/>
              </a:rPr>
              <a:t>），其中</a:t>
            </a:r>
            <a:r>
              <a:rPr lang="en-US" altLang="zh-CN" sz="2800" dirty="0" smtClean="0">
                <a:latin typeface="Times New Roman" pitchFamily="18" charset="0"/>
              </a:rPr>
              <a:t>x</a:t>
            </a:r>
            <a:r>
              <a:rPr lang="zh-CN" altLang="en-US" sz="2800" dirty="0" smtClean="0">
                <a:latin typeface="Times New Roman" pitchFamily="18" charset="0"/>
              </a:rPr>
              <a:t>是变元。又如，命题“小张的父亲是老师”，可以表示为</a:t>
            </a:r>
            <a:r>
              <a:rPr lang="en-US" altLang="zh-CN" sz="2800" dirty="0" smtClean="0">
                <a:latin typeface="Times New Roman" pitchFamily="18" charset="0"/>
              </a:rPr>
              <a:t>Teacher</a:t>
            </a:r>
            <a:r>
              <a:rPr lang="zh-CN" altLang="en-US" sz="2800" dirty="0" smtClean="0">
                <a:latin typeface="Times New Roman" pitchFamily="18" charset="0"/>
              </a:rPr>
              <a:t>（</a:t>
            </a:r>
            <a:r>
              <a:rPr lang="en-US" altLang="zh-CN" sz="2800" dirty="0" smtClean="0">
                <a:latin typeface="Times New Roman" pitchFamily="18" charset="0"/>
              </a:rPr>
              <a:t>father</a:t>
            </a:r>
            <a:r>
              <a:rPr lang="zh-CN" altLang="en-US" sz="2800" dirty="0" smtClean="0">
                <a:latin typeface="Times New Roman" pitchFamily="18" charset="0"/>
              </a:rPr>
              <a:t>（</a:t>
            </a:r>
            <a:r>
              <a:rPr lang="en-US" altLang="zh-CN" sz="2800" dirty="0" smtClean="0">
                <a:latin typeface="Times New Roman" pitchFamily="18" charset="0"/>
              </a:rPr>
              <a:t>Zhang</a:t>
            </a:r>
            <a:r>
              <a:rPr lang="zh-CN" altLang="en-US" sz="2800" dirty="0" smtClean="0">
                <a:latin typeface="Times New Roman" pitchFamily="18" charset="0"/>
              </a:rPr>
              <a:t>）），其中， </a:t>
            </a:r>
            <a:r>
              <a:rPr lang="en-US" altLang="zh-CN" sz="2800" dirty="0" smtClean="0">
                <a:latin typeface="Times New Roman" pitchFamily="18" charset="0"/>
              </a:rPr>
              <a:t>father</a:t>
            </a:r>
            <a:r>
              <a:rPr lang="zh-CN" altLang="en-US" sz="2800" dirty="0" smtClean="0">
                <a:latin typeface="Times New Roman" pitchFamily="18" charset="0"/>
              </a:rPr>
              <a:t>（</a:t>
            </a:r>
            <a:r>
              <a:rPr lang="en-US" altLang="zh-CN" sz="2800" dirty="0" smtClean="0">
                <a:latin typeface="Times New Roman" pitchFamily="18" charset="0"/>
              </a:rPr>
              <a:t>Zhang</a:t>
            </a:r>
            <a:r>
              <a:rPr lang="zh-CN" altLang="en-US" sz="2800" dirty="0" smtClean="0">
                <a:latin typeface="Times New Roman" pitchFamily="18" charset="0"/>
              </a:rPr>
              <a:t>）是一个函数。</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123</a:t>
            </a:fld>
            <a:endParaRPr lang="zh-CN" altLang="en-US"/>
          </a:p>
        </p:txBody>
      </p:sp>
    </p:spTree>
    <p:extLst>
      <p:ext uri="{BB962C8B-B14F-4D97-AF65-F5344CB8AC3E}">
        <p14:creationId xmlns:p14="http://schemas.microsoft.com/office/powerpoint/2010/main" val="2847181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linds(horizontal)">
                                      <p:cBhvr>
                                        <p:cTn id="7" dur="500"/>
                                        <p:tgtEl>
                                          <p:spTgt spid="3993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15"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b="1" smtClean="0">
                <a:ea typeface="隶书" pitchFamily="49" charset="-122"/>
              </a:rPr>
              <a:t>谓词逻辑</a:t>
            </a:r>
          </a:p>
        </p:txBody>
      </p:sp>
      <p:sp>
        <p:nvSpPr>
          <p:cNvPr id="40963" name="Rectangle 3"/>
          <p:cNvSpPr>
            <a:spLocks noGrp="1" noChangeArrowheads="1"/>
          </p:cNvSpPr>
          <p:nvPr>
            <p:ph type="body" idx="1"/>
          </p:nvPr>
        </p:nvSpPr>
        <p:spPr>
          <a:xfrm>
            <a:off x="247650" y="1981200"/>
            <a:ext cx="8956675" cy="4648200"/>
          </a:xfrm>
        </p:spPr>
        <p:txBody>
          <a:bodyPr/>
          <a:lstStyle/>
          <a:p>
            <a:pPr lvl="1" eaLnBrk="1" hangingPunct="1">
              <a:spcAft>
                <a:spcPct val="20000"/>
              </a:spcAft>
              <a:buFont typeface="Wingdings" pitchFamily="2" charset="2"/>
              <a:buChar char="ü"/>
            </a:pPr>
            <a:r>
              <a:rPr lang="zh-CN" altLang="en-US" sz="2900" b="1" dirty="0" smtClean="0">
                <a:latin typeface="Times New Roman" pitchFamily="18" charset="0"/>
              </a:rPr>
              <a:t>对于命题“张三是学生” ，用谓词可以表示为：</a:t>
            </a:r>
            <a:r>
              <a:rPr lang="en-US" altLang="zh-CN" sz="2900" b="1" dirty="0" smtClean="0">
                <a:latin typeface="Times New Roman" pitchFamily="18" charset="0"/>
              </a:rPr>
              <a:t>Student</a:t>
            </a:r>
            <a:r>
              <a:rPr lang="zh-CN" altLang="en-US" sz="2900" b="1" dirty="0" smtClean="0">
                <a:latin typeface="Times New Roman" pitchFamily="18" charset="0"/>
              </a:rPr>
              <a:t>（“张三”）。其中， </a:t>
            </a:r>
            <a:r>
              <a:rPr lang="en-US" altLang="zh-CN" sz="2900" b="1" dirty="0" smtClean="0">
                <a:latin typeface="Times New Roman" pitchFamily="18" charset="0"/>
              </a:rPr>
              <a:t>Student</a:t>
            </a:r>
            <a:r>
              <a:rPr lang="zh-CN" altLang="en-US" sz="2900" b="1" dirty="0" smtClean="0">
                <a:latin typeface="Times New Roman" pitchFamily="18" charset="0"/>
              </a:rPr>
              <a:t>是谓词名， “张三”是个体， </a:t>
            </a:r>
            <a:r>
              <a:rPr lang="en-US" altLang="zh-CN" sz="2900" b="1" dirty="0" smtClean="0">
                <a:latin typeface="Times New Roman" pitchFamily="18" charset="0"/>
              </a:rPr>
              <a:t>Student</a:t>
            </a:r>
            <a:r>
              <a:rPr lang="zh-CN" altLang="en-US" sz="2900" b="1" dirty="0" smtClean="0">
                <a:latin typeface="Times New Roman" pitchFamily="18" charset="0"/>
              </a:rPr>
              <a:t>刻画了“张三”是个学生这一特征。</a:t>
            </a:r>
          </a:p>
          <a:p>
            <a:pPr lvl="1" eaLnBrk="1" hangingPunct="1">
              <a:spcAft>
                <a:spcPct val="20000"/>
              </a:spcAft>
              <a:buFont typeface="Wingdings" pitchFamily="2" charset="2"/>
              <a:buChar char="ü"/>
            </a:pPr>
            <a:r>
              <a:rPr lang="zh-CN" altLang="en-US" sz="2900" b="1" dirty="0" smtClean="0">
                <a:latin typeface="Times New Roman" pitchFamily="18" charset="0"/>
              </a:rPr>
              <a:t>当谓词中的变元都用特定的个体取代时，谓词就具有一个确定的真值“</a:t>
            </a:r>
            <a:r>
              <a:rPr lang="en-US" altLang="zh-CN" sz="2900" b="1" dirty="0" smtClean="0">
                <a:latin typeface="Times New Roman" pitchFamily="18" charset="0"/>
              </a:rPr>
              <a:t>T”</a:t>
            </a:r>
            <a:r>
              <a:rPr lang="zh-CN" altLang="en-US" sz="2900" b="1" dirty="0" smtClean="0">
                <a:latin typeface="Times New Roman" pitchFamily="18" charset="0"/>
              </a:rPr>
              <a:t>或 “</a:t>
            </a:r>
            <a:r>
              <a:rPr lang="en-US" altLang="zh-CN" sz="2900" b="1" dirty="0" smtClean="0">
                <a:latin typeface="Times New Roman" pitchFamily="18" charset="0"/>
              </a:rPr>
              <a:t>F” </a:t>
            </a:r>
            <a:r>
              <a:rPr lang="zh-CN" altLang="en-US" sz="2900" b="1" dirty="0" smtClean="0">
                <a:latin typeface="Times New Roman" pitchFamily="18" charset="0"/>
              </a:rPr>
              <a:t>。</a:t>
            </a:r>
          </a:p>
          <a:p>
            <a:pPr lvl="1" eaLnBrk="1" hangingPunct="1">
              <a:spcAft>
                <a:spcPct val="20000"/>
              </a:spcAft>
              <a:buFont typeface="Wingdings" pitchFamily="2" charset="2"/>
              <a:buChar char="ü"/>
            </a:pPr>
            <a:r>
              <a:rPr lang="zh-CN" altLang="en-US" b="1" dirty="0" smtClean="0">
                <a:solidFill>
                  <a:srgbClr val="FF0000"/>
                </a:solidFill>
                <a:latin typeface="Times New Roman" pitchFamily="18" charset="0"/>
              </a:rPr>
              <a:t>谓词与函数不同</a:t>
            </a:r>
            <a:r>
              <a:rPr lang="zh-CN" altLang="en-US" b="1" dirty="0" smtClean="0">
                <a:solidFill>
                  <a:schemeClr val="tx2"/>
                </a:solidFill>
                <a:latin typeface="Times New Roman" pitchFamily="18" charset="0"/>
              </a:rPr>
              <a:t>，谓词的真值是”</a:t>
            </a:r>
            <a:r>
              <a:rPr lang="en-US" altLang="zh-CN" b="1" dirty="0" smtClean="0">
                <a:solidFill>
                  <a:schemeClr val="tx2"/>
                </a:solidFill>
                <a:latin typeface="Times New Roman" pitchFamily="18" charset="0"/>
              </a:rPr>
              <a:t>T“</a:t>
            </a:r>
            <a:r>
              <a:rPr lang="zh-CN" altLang="en-US" b="1" dirty="0" smtClean="0">
                <a:solidFill>
                  <a:schemeClr val="tx2"/>
                </a:solidFill>
                <a:latin typeface="Times New Roman" pitchFamily="18" charset="0"/>
              </a:rPr>
              <a:t>或”</a:t>
            </a:r>
            <a:r>
              <a:rPr lang="en-US" altLang="zh-CN" b="1" dirty="0" smtClean="0">
                <a:solidFill>
                  <a:schemeClr val="tx2"/>
                </a:solidFill>
                <a:latin typeface="Times New Roman" pitchFamily="18" charset="0"/>
              </a:rPr>
              <a:t>F“</a:t>
            </a:r>
            <a:r>
              <a:rPr lang="zh-CN" altLang="en-US" b="1" dirty="0" smtClean="0">
                <a:solidFill>
                  <a:schemeClr val="tx2"/>
                </a:solidFill>
                <a:latin typeface="Times New Roman" pitchFamily="18" charset="0"/>
              </a:rPr>
              <a:t>，而函数的值是个体域中的一个个体，无真值可言。</a:t>
            </a:r>
            <a:endParaRPr lang="zh-CN" altLang="en-US" dirty="0" smtClean="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124</a:t>
            </a:fld>
            <a:endParaRPr lang="zh-CN" altLang="en-US"/>
          </a:p>
        </p:txBody>
      </p:sp>
    </p:spTree>
    <p:extLst>
      <p:ext uri="{BB962C8B-B14F-4D97-AF65-F5344CB8AC3E}">
        <p14:creationId xmlns:p14="http://schemas.microsoft.com/office/powerpoint/2010/main" val="1665327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blinds(horizontal)">
                                      <p:cBhvr>
                                        <p:cTn id="7" dur="500"/>
                                        <p:tgtEl>
                                          <p:spTgt spid="40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blinds(horizontal)">
                                      <p:cBhvr>
                                        <p:cTn id="12" dur="500"/>
                                        <p:tgtEl>
                                          <p:spTgt spid="409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Effect transition="in" filter="blinds(horizontal)">
                                      <p:cBhvr>
                                        <p:cTn id="17" dur="500"/>
                                        <p:tgtEl>
                                          <p:spTgt spid="40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5400" b="1" smtClean="0">
                <a:ea typeface="隶书" pitchFamily="49" charset="-122"/>
              </a:rPr>
              <a:t>谓词逻辑</a:t>
            </a:r>
          </a:p>
        </p:txBody>
      </p:sp>
      <p:sp>
        <p:nvSpPr>
          <p:cNvPr id="41987" name="Rectangle 3"/>
          <p:cNvSpPr>
            <a:spLocks noGrp="1" noChangeArrowheads="1"/>
          </p:cNvSpPr>
          <p:nvPr>
            <p:ph type="body" idx="1"/>
          </p:nvPr>
        </p:nvSpPr>
        <p:spPr>
          <a:xfrm>
            <a:off x="660400" y="1905000"/>
            <a:ext cx="8750300" cy="4572000"/>
          </a:xfrm>
        </p:spPr>
        <p:txBody>
          <a:bodyPr/>
          <a:lstStyle/>
          <a:p>
            <a:pPr lvl="1" eaLnBrk="1" hangingPunct="1">
              <a:spcAft>
                <a:spcPct val="20000"/>
              </a:spcAft>
              <a:buFont typeface="Wingdings" pitchFamily="2" charset="2"/>
              <a:buChar char="ü"/>
            </a:pPr>
            <a:r>
              <a:rPr lang="zh-CN" altLang="en-US" sz="2900" b="1" dirty="0" smtClean="0">
                <a:latin typeface="Times New Roman" pitchFamily="18" charset="0"/>
              </a:rPr>
              <a:t>在</a:t>
            </a:r>
            <a:r>
              <a:rPr lang="en-US" altLang="zh-CN" sz="2900" b="1" dirty="0" smtClean="0">
                <a:latin typeface="Times New Roman" pitchFamily="18" charset="0"/>
              </a:rPr>
              <a:t>n</a:t>
            </a:r>
            <a:r>
              <a:rPr lang="zh-CN" altLang="en-US" sz="2900" b="1" dirty="0" smtClean="0">
                <a:latin typeface="Times New Roman" pitchFamily="18" charset="0"/>
              </a:rPr>
              <a:t>元谓词 </a:t>
            </a:r>
            <a:r>
              <a:rPr lang="en-US" altLang="zh-CN" sz="2900" b="1" dirty="0" smtClean="0">
                <a:latin typeface="Times New Roman" pitchFamily="18" charset="0"/>
              </a:rPr>
              <a:t>P(x</a:t>
            </a:r>
            <a:r>
              <a:rPr lang="en-US" altLang="zh-CN" sz="2900" b="1" baseline="-25000" dirty="0" smtClean="0">
                <a:latin typeface="Times New Roman" pitchFamily="18" charset="0"/>
              </a:rPr>
              <a:t>1</a:t>
            </a:r>
            <a:r>
              <a:rPr lang="en-US" altLang="zh-CN" sz="2900" b="1" dirty="0" smtClean="0">
                <a:latin typeface="Times New Roman" pitchFamily="18" charset="0"/>
              </a:rPr>
              <a:t>,x</a:t>
            </a:r>
            <a:r>
              <a:rPr lang="en-US" altLang="zh-CN" sz="2900" b="1" baseline="-25000" dirty="0" smtClean="0">
                <a:latin typeface="Times New Roman" pitchFamily="18" charset="0"/>
              </a:rPr>
              <a:t>2</a:t>
            </a:r>
            <a:r>
              <a:rPr lang="en-US" altLang="zh-CN" sz="2900" b="1" dirty="0" smtClean="0">
                <a:latin typeface="Times New Roman" pitchFamily="18" charset="0"/>
              </a:rPr>
              <a:t>,…,</a:t>
            </a:r>
            <a:r>
              <a:rPr lang="en-US" altLang="zh-CN" sz="2900" b="1" dirty="0" err="1" smtClean="0">
                <a:latin typeface="Times New Roman" pitchFamily="18" charset="0"/>
              </a:rPr>
              <a:t>x</a:t>
            </a:r>
            <a:r>
              <a:rPr lang="en-US" altLang="zh-CN" sz="2900" b="1" baseline="-25000" dirty="0" err="1" smtClean="0">
                <a:latin typeface="Times New Roman" pitchFamily="18" charset="0"/>
              </a:rPr>
              <a:t>n</a:t>
            </a:r>
            <a:r>
              <a:rPr lang="en-US" altLang="zh-CN" sz="2900" b="1" dirty="0" smtClean="0">
                <a:latin typeface="Times New Roman" pitchFamily="18" charset="0"/>
              </a:rPr>
              <a:t>)</a:t>
            </a:r>
            <a:r>
              <a:rPr lang="zh-CN" altLang="en-US" sz="2900" b="1" dirty="0" smtClean="0">
                <a:latin typeface="Times New Roman" pitchFamily="18" charset="0"/>
              </a:rPr>
              <a:t>中，若每个个体均为常量、变元或函数，则称它为</a:t>
            </a:r>
            <a:r>
              <a:rPr lang="zh-CN" altLang="en-US" sz="2900" b="1" dirty="0" smtClean="0">
                <a:solidFill>
                  <a:srgbClr val="FF0000"/>
                </a:solidFill>
                <a:latin typeface="Times New Roman" pitchFamily="18" charset="0"/>
                <a:ea typeface="隶书" pitchFamily="49" charset="-122"/>
              </a:rPr>
              <a:t>一阶谓词</a:t>
            </a:r>
            <a:r>
              <a:rPr lang="zh-CN" altLang="en-US" sz="2900" b="1" dirty="0" smtClean="0">
                <a:latin typeface="Times New Roman" pitchFamily="18" charset="0"/>
              </a:rPr>
              <a:t>。</a:t>
            </a:r>
          </a:p>
          <a:p>
            <a:pPr lvl="1" eaLnBrk="1" hangingPunct="1">
              <a:spcAft>
                <a:spcPct val="20000"/>
              </a:spcAft>
              <a:buFont typeface="Wingdings" pitchFamily="2" charset="2"/>
              <a:buChar char="ü"/>
            </a:pPr>
            <a:r>
              <a:rPr lang="zh-CN" altLang="en-US" sz="2900" b="1" dirty="0" smtClean="0">
                <a:latin typeface="Times New Roman" pitchFamily="18" charset="0"/>
              </a:rPr>
              <a:t>如果某个个体本身又是一个一阶谓词，则称它为</a:t>
            </a:r>
            <a:r>
              <a:rPr lang="zh-CN" altLang="en-US" sz="2900" b="1" dirty="0" smtClean="0">
                <a:solidFill>
                  <a:srgbClr val="FF0000"/>
                </a:solidFill>
                <a:latin typeface="Times New Roman" pitchFamily="18" charset="0"/>
                <a:ea typeface="隶书" pitchFamily="49" charset="-122"/>
              </a:rPr>
              <a:t>二阶谓词</a:t>
            </a:r>
            <a:r>
              <a:rPr lang="zh-CN" altLang="en-US" sz="2900" b="1" dirty="0" smtClean="0">
                <a:latin typeface="Times New Roman" pitchFamily="18" charset="0"/>
              </a:rPr>
              <a:t>，如此类推。</a:t>
            </a:r>
          </a:p>
          <a:p>
            <a:pPr lvl="1" eaLnBrk="1" hangingPunct="1">
              <a:spcAft>
                <a:spcPct val="20000"/>
              </a:spcAft>
              <a:buFont typeface="Wingdings" pitchFamily="2" charset="2"/>
              <a:buChar char="ü"/>
            </a:pPr>
            <a:r>
              <a:rPr lang="zh-CN" altLang="en-US" sz="2900" b="1" dirty="0" smtClean="0">
                <a:latin typeface="Times New Roman" pitchFamily="18" charset="0"/>
              </a:rPr>
              <a:t>个体变元的取值范围称为</a:t>
            </a:r>
            <a:r>
              <a:rPr lang="zh-CN" altLang="en-US" sz="2900" b="1" dirty="0" smtClean="0">
                <a:solidFill>
                  <a:srgbClr val="FF0000"/>
                </a:solidFill>
                <a:latin typeface="Times New Roman" pitchFamily="18" charset="0"/>
                <a:ea typeface="隶书" pitchFamily="49" charset="-122"/>
              </a:rPr>
              <a:t>个体域</a:t>
            </a:r>
            <a:r>
              <a:rPr lang="zh-CN" altLang="en-US" sz="2900" b="1" dirty="0" smtClean="0">
                <a:latin typeface="Times New Roman" pitchFamily="18" charset="0"/>
              </a:rPr>
              <a:t>。个体域可以是有限的，也可以是无限的。例如用</a:t>
            </a:r>
            <a:r>
              <a:rPr lang="en-US" altLang="zh-CN" sz="2900" b="1" dirty="0" smtClean="0">
                <a:latin typeface="Times New Roman" pitchFamily="18" charset="0"/>
              </a:rPr>
              <a:t>I</a:t>
            </a:r>
            <a:r>
              <a:rPr lang="zh-CN" altLang="en-US" sz="2900" b="1" dirty="0" smtClean="0">
                <a:latin typeface="Times New Roman" pitchFamily="18" charset="0"/>
              </a:rPr>
              <a:t>（</a:t>
            </a:r>
            <a:r>
              <a:rPr lang="en-US" altLang="zh-CN" sz="2900" b="1" dirty="0" smtClean="0">
                <a:latin typeface="Times New Roman" pitchFamily="18" charset="0"/>
              </a:rPr>
              <a:t>x</a:t>
            </a:r>
            <a:r>
              <a:rPr lang="zh-CN" altLang="en-US" sz="2900" b="1" dirty="0" smtClean="0">
                <a:latin typeface="Times New Roman" pitchFamily="18" charset="0"/>
              </a:rPr>
              <a:t>）表示“</a:t>
            </a:r>
            <a:r>
              <a:rPr lang="en-US" altLang="zh-CN" sz="2900" b="1" dirty="0" smtClean="0">
                <a:latin typeface="Times New Roman" pitchFamily="18" charset="0"/>
              </a:rPr>
              <a:t>x</a:t>
            </a:r>
            <a:r>
              <a:rPr lang="zh-CN" altLang="en-US" sz="2900" b="1" dirty="0" smtClean="0">
                <a:latin typeface="Times New Roman" pitchFamily="18" charset="0"/>
              </a:rPr>
              <a:t>是整数”，则个体域为所有整数，是无限的。</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125</a:t>
            </a:fld>
            <a:endParaRPr lang="zh-CN" altLang="en-US"/>
          </a:p>
        </p:txBody>
      </p:sp>
    </p:spTree>
    <p:extLst>
      <p:ext uri="{BB962C8B-B14F-4D97-AF65-F5344CB8AC3E}">
        <p14:creationId xmlns:p14="http://schemas.microsoft.com/office/powerpoint/2010/main" val="677383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blinds(horizontal)">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blinds(horizontal)">
                                      <p:cBhvr>
                                        <p:cTn id="12" dur="500"/>
                                        <p:tgtEl>
                                          <p:spTgt spid="419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blinds(horizontal)">
                                      <p:cBhvr>
                                        <p:cTn id="17" dur="500"/>
                                        <p:tgtEl>
                                          <p:spTgt spid="41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165100" y="228600"/>
            <a:ext cx="9493250" cy="6477000"/>
          </a:xfrm>
        </p:spPr>
        <p:txBody>
          <a:bodyPr/>
          <a:lstStyle/>
          <a:p>
            <a:pPr lvl="1" eaLnBrk="1" hangingPunct="1">
              <a:spcAft>
                <a:spcPct val="20000"/>
              </a:spcAft>
              <a:buFont typeface="Wingdings" pitchFamily="2" charset="2"/>
              <a:buChar char="ü"/>
            </a:pPr>
            <a:r>
              <a:rPr lang="zh-CN" altLang="en-US" sz="2900" b="1" dirty="0" smtClean="0">
                <a:latin typeface="Times New Roman" pitchFamily="18" charset="0"/>
                <a:ea typeface="隶书" pitchFamily="49" charset="-122"/>
              </a:rPr>
              <a:t>连词和量词</a:t>
            </a:r>
          </a:p>
          <a:p>
            <a:pPr lvl="2" eaLnBrk="1" hangingPunct="1">
              <a:spcBef>
                <a:spcPct val="0"/>
              </a:spcBef>
              <a:buClr>
                <a:srgbClr val="5B2ABC"/>
              </a:buClr>
              <a:buFont typeface="Wingdings" pitchFamily="2" charset="2"/>
              <a:buChar char="p"/>
            </a:pPr>
            <a:r>
              <a:rPr lang="zh-CN" altLang="en-US" sz="3200" b="1" dirty="0" smtClean="0">
                <a:solidFill>
                  <a:srgbClr val="029809"/>
                </a:solidFill>
                <a:latin typeface="宋体" pitchFamily="2" charset="-122"/>
              </a:rPr>
              <a:t>连词</a:t>
            </a:r>
          </a:p>
          <a:p>
            <a:pPr lvl="3" eaLnBrk="1" hangingPunct="1">
              <a:spcAft>
                <a:spcPct val="20000"/>
              </a:spcAft>
            </a:pPr>
            <a:r>
              <a:rPr lang="zh-CN" altLang="en-US" sz="2800" b="1" dirty="0" smtClean="0">
                <a:solidFill>
                  <a:srgbClr val="5B2ABC"/>
                </a:solidFill>
                <a:latin typeface="华文新魏" pitchFamily="2" charset="-122"/>
                <a:ea typeface="华文新魏" pitchFamily="2" charset="-122"/>
              </a:rPr>
              <a:t>合取：</a:t>
            </a:r>
            <a:r>
              <a:rPr lang="zh-CN" altLang="en-US" sz="2800" b="1" dirty="0" smtClean="0">
                <a:latin typeface="华文新魏" pitchFamily="2" charset="-122"/>
                <a:ea typeface="华文新魏" pitchFamily="2" charset="-122"/>
              </a:rPr>
              <a:t>符号</a:t>
            </a:r>
            <a:r>
              <a:rPr lang="zh-CN" altLang="en-US" sz="2800" b="1" dirty="0" smtClean="0">
                <a:latin typeface="宋体" pitchFamily="2" charset="-122"/>
                <a:ea typeface="华文新魏" pitchFamily="2" charset="-122"/>
              </a:rPr>
              <a:t>“</a:t>
            </a:r>
            <a:r>
              <a:rPr lang="el-GR" altLang="zh-CN" sz="2800" b="1" dirty="0" smtClean="0">
                <a:latin typeface="华文新魏" pitchFamily="2" charset="-122"/>
                <a:ea typeface="华文新魏" pitchFamily="2" charset="-122"/>
                <a:cs typeface="Arial" pitchFamily="34" charset="0"/>
              </a:rPr>
              <a:t>∧</a:t>
            </a:r>
            <a:r>
              <a:rPr lang="zh-CN" altLang="en-US" sz="2800" b="1" dirty="0" smtClean="0">
                <a:latin typeface="华文新魏" pitchFamily="2" charset="-122"/>
                <a:ea typeface="华文新魏" pitchFamily="2" charset="-122"/>
              </a:rPr>
              <a:t> </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 表示所连结的两个命题之间具有</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与</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的关系。</a:t>
            </a:r>
          </a:p>
          <a:p>
            <a:pPr lvl="3" eaLnBrk="1" hangingPunct="1">
              <a:spcAft>
                <a:spcPct val="20000"/>
              </a:spcAft>
            </a:pPr>
            <a:r>
              <a:rPr lang="zh-CN" altLang="en-US" sz="2800" b="1" dirty="0" smtClean="0">
                <a:solidFill>
                  <a:srgbClr val="5B2ABC"/>
                </a:solidFill>
                <a:latin typeface="华文新魏" pitchFamily="2" charset="-122"/>
                <a:ea typeface="华文新魏" pitchFamily="2" charset="-122"/>
              </a:rPr>
              <a:t>析取：</a:t>
            </a:r>
            <a:r>
              <a:rPr lang="zh-CN" altLang="en-US" sz="2800" b="1" dirty="0" smtClean="0">
                <a:latin typeface="华文新魏" pitchFamily="2" charset="-122"/>
                <a:ea typeface="华文新魏" pitchFamily="2" charset="-122"/>
              </a:rPr>
              <a:t> 符号</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 </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，表示所连结的两个命题之间具有</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或</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的关系</a:t>
            </a:r>
          </a:p>
          <a:p>
            <a:pPr lvl="3" eaLnBrk="1" hangingPunct="1">
              <a:spcAft>
                <a:spcPct val="20000"/>
              </a:spcAft>
            </a:pPr>
            <a:r>
              <a:rPr lang="zh-CN" altLang="en-US" sz="2800" b="1" dirty="0" smtClean="0">
                <a:solidFill>
                  <a:srgbClr val="5B2ABC"/>
                </a:solidFill>
                <a:latin typeface="华文新魏" pitchFamily="2" charset="-122"/>
                <a:ea typeface="华文新魏" pitchFamily="2" charset="-122"/>
              </a:rPr>
              <a:t>蕴涵：</a:t>
            </a:r>
            <a:r>
              <a:rPr lang="zh-CN" altLang="en-US" sz="2800" b="1" dirty="0" smtClean="0">
                <a:latin typeface="华文新魏" pitchFamily="2" charset="-122"/>
                <a:ea typeface="华文新魏" pitchFamily="2" charset="-122"/>
              </a:rPr>
              <a:t>符号</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 </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 ，表示</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若</a:t>
            </a:r>
            <a:r>
              <a:rPr lang="en-US" altLang="zh-CN"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则</a:t>
            </a:r>
            <a:r>
              <a:rPr lang="en-US" altLang="zh-CN"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的语义。</a:t>
            </a:r>
            <a:r>
              <a:rPr lang="en-US" altLang="zh-CN" sz="2800" b="1" dirty="0" smtClean="0">
                <a:latin typeface="华文新魏" pitchFamily="2" charset="-122"/>
                <a:ea typeface="华文新魏" pitchFamily="2" charset="-122"/>
              </a:rPr>
              <a:t>P→Q</a:t>
            </a:r>
            <a:r>
              <a:rPr lang="zh-CN" altLang="en-US" sz="2800" b="1" dirty="0" smtClean="0">
                <a:latin typeface="华文新魏" pitchFamily="2" charset="-122"/>
                <a:ea typeface="华文新魏" pitchFamily="2" charset="-122"/>
              </a:rPr>
              <a:t>读作</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如果</a:t>
            </a:r>
            <a:r>
              <a:rPr lang="en-US" altLang="zh-CN" sz="2800" b="1" dirty="0" smtClean="0">
                <a:latin typeface="华文新魏" pitchFamily="2" charset="-122"/>
                <a:ea typeface="华文新魏" pitchFamily="2" charset="-122"/>
              </a:rPr>
              <a:t>P</a:t>
            </a:r>
            <a:r>
              <a:rPr lang="zh-CN" altLang="en-US" sz="2800" b="1" dirty="0" smtClean="0">
                <a:latin typeface="华文新魏" pitchFamily="2" charset="-122"/>
                <a:ea typeface="华文新魏" pitchFamily="2" charset="-122"/>
              </a:rPr>
              <a:t>，则</a:t>
            </a:r>
            <a:r>
              <a:rPr lang="en-US" altLang="zh-CN" sz="2800" b="1" dirty="0" smtClean="0">
                <a:latin typeface="华文新魏" pitchFamily="2" charset="-122"/>
                <a:ea typeface="华文新魏" pitchFamily="2" charset="-122"/>
              </a:rPr>
              <a:t>Q</a:t>
            </a:r>
            <a:r>
              <a:rPr lang="en-US" altLang="zh-CN"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其中，</a:t>
            </a:r>
            <a:r>
              <a:rPr lang="en-US" altLang="zh-CN" sz="2800" b="1" dirty="0" smtClean="0">
                <a:latin typeface="华文新魏" pitchFamily="2" charset="-122"/>
                <a:ea typeface="华文新魏" pitchFamily="2" charset="-122"/>
              </a:rPr>
              <a:t>P</a:t>
            </a:r>
            <a:r>
              <a:rPr lang="zh-CN" altLang="en-US" sz="2800" b="1" dirty="0" smtClean="0">
                <a:latin typeface="华文新魏" pitchFamily="2" charset="-122"/>
                <a:ea typeface="华文新魏" pitchFamily="2" charset="-122"/>
              </a:rPr>
              <a:t>称为条件的前件，</a:t>
            </a:r>
            <a:r>
              <a:rPr lang="en-US" altLang="zh-CN" sz="2800" b="1" dirty="0" smtClean="0">
                <a:latin typeface="华文新魏" pitchFamily="2" charset="-122"/>
                <a:ea typeface="华文新魏" pitchFamily="2" charset="-122"/>
              </a:rPr>
              <a:t>Q</a:t>
            </a:r>
            <a:r>
              <a:rPr lang="zh-CN" altLang="en-US" sz="2800" b="1" dirty="0" smtClean="0">
                <a:latin typeface="华文新魏" pitchFamily="2" charset="-122"/>
                <a:ea typeface="华文新魏" pitchFamily="2" charset="-122"/>
              </a:rPr>
              <a:t>称为条件的后件。</a:t>
            </a:r>
          </a:p>
          <a:p>
            <a:pPr lvl="3" eaLnBrk="1" hangingPunct="1">
              <a:spcAft>
                <a:spcPct val="20000"/>
              </a:spcAft>
            </a:pPr>
            <a:r>
              <a:rPr lang="zh-CN" altLang="en-US" sz="2800" b="1" dirty="0" smtClean="0">
                <a:solidFill>
                  <a:srgbClr val="5B2ABC"/>
                </a:solidFill>
                <a:latin typeface="华文新魏" pitchFamily="2" charset="-122"/>
                <a:ea typeface="华文新魏" pitchFamily="2" charset="-122"/>
              </a:rPr>
              <a:t>非：</a:t>
            </a:r>
            <a:r>
              <a:rPr lang="zh-CN" altLang="en-US" sz="2800" b="1" dirty="0" smtClean="0">
                <a:latin typeface="华文新魏" pitchFamily="2" charset="-122"/>
                <a:ea typeface="华文新魏" pitchFamily="2" charset="-122"/>
              </a:rPr>
              <a:t>符号</a:t>
            </a:r>
            <a:r>
              <a:rPr lang="zh-CN" altLang="en-US" sz="2800" b="1" dirty="0" smtClean="0">
                <a:latin typeface="宋体" pitchFamily="2" charset="-122"/>
                <a:ea typeface="华文新魏" pitchFamily="2" charset="-122"/>
              </a:rPr>
              <a:t>“</a:t>
            </a:r>
            <a:r>
              <a:rPr lang="en-US" altLang="zh-CN" sz="2800" b="1" dirty="0" smtClean="0">
                <a:latin typeface="宋体" pitchFamily="2" charset="-122"/>
                <a:ea typeface="华文新魏" pitchFamily="2" charset="-122"/>
              </a:rPr>
              <a:t>¬</a:t>
            </a:r>
            <a:r>
              <a:rPr lang="en-US" altLang="zh-CN" sz="2800" b="1" dirty="0" smtClean="0">
                <a:latin typeface="华文新魏" pitchFamily="2" charset="-122"/>
                <a:ea typeface="华文新魏" pitchFamily="2" charset="-122"/>
              </a:rPr>
              <a:t> </a:t>
            </a:r>
            <a:r>
              <a:rPr lang="en-US" altLang="zh-CN"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，表示对其后面的命题的否定</a:t>
            </a:r>
          </a:p>
          <a:p>
            <a:pPr lvl="3" eaLnBrk="1" hangingPunct="1">
              <a:spcAft>
                <a:spcPct val="20000"/>
              </a:spcAft>
            </a:pPr>
            <a:r>
              <a:rPr lang="zh-CN" altLang="en-US" sz="2800" b="1" dirty="0" smtClean="0">
                <a:solidFill>
                  <a:srgbClr val="5B2ABC"/>
                </a:solidFill>
                <a:latin typeface="华文新魏" pitchFamily="2" charset="-122"/>
                <a:ea typeface="华文新魏" pitchFamily="2" charset="-122"/>
              </a:rPr>
              <a:t>双条件：</a:t>
            </a:r>
            <a:r>
              <a:rPr lang="zh-CN" altLang="en-US" sz="2800" b="1" dirty="0" smtClean="0">
                <a:latin typeface="华文新魏" pitchFamily="2" charset="-122"/>
                <a:ea typeface="华文新魏" pitchFamily="2" charset="-122"/>
              </a:rPr>
              <a:t>符号</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 </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，表示</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当且仅当</a:t>
            </a:r>
            <a:r>
              <a:rPr lang="zh-CN" altLang="en-US"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的语义。 </a:t>
            </a:r>
            <a:r>
              <a:rPr lang="en-US" altLang="zh-CN" sz="2800" b="1" dirty="0" smtClean="0">
                <a:latin typeface="华文新魏" pitchFamily="2" charset="-122"/>
                <a:ea typeface="华文新魏" pitchFamily="2" charset="-122"/>
              </a:rPr>
              <a:t>P↔Q</a:t>
            </a:r>
            <a:r>
              <a:rPr lang="zh-CN" altLang="en-US" sz="2800" b="1" dirty="0" smtClean="0">
                <a:latin typeface="华文新魏" pitchFamily="2" charset="-122"/>
                <a:ea typeface="华文新魏" pitchFamily="2" charset="-122"/>
              </a:rPr>
              <a:t>读作</a:t>
            </a:r>
            <a:r>
              <a:rPr lang="zh-CN" altLang="en-US" sz="2800" b="1" dirty="0" smtClean="0">
                <a:latin typeface="宋体" pitchFamily="2" charset="-122"/>
                <a:ea typeface="华文新魏" pitchFamily="2" charset="-122"/>
              </a:rPr>
              <a:t>“</a:t>
            </a:r>
            <a:r>
              <a:rPr lang="en-US" altLang="zh-CN" sz="2800" b="1" dirty="0" smtClean="0">
                <a:latin typeface="华文新魏" pitchFamily="2" charset="-122"/>
                <a:ea typeface="华文新魏" pitchFamily="2" charset="-122"/>
              </a:rPr>
              <a:t>P</a:t>
            </a:r>
            <a:r>
              <a:rPr lang="zh-CN" altLang="en-US" sz="2800" b="1" dirty="0" smtClean="0">
                <a:latin typeface="华文新魏" pitchFamily="2" charset="-122"/>
                <a:ea typeface="华文新魏" pitchFamily="2" charset="-122"/>
              </a:rPr>
              <a:t>当且仅当</a:t>
            </a:r>
            <a:r>
              <a:rPr lang="en-US" altLang="zh-CN" sz="2800" b="1" dirty="0" smtClean="0">
                <a:latin typeface="华文新魏" pitchFamily="2" charset="-122"/>
                <a:ea typeface="华文新魏" pitchFamily="2" charset="-122"/>
              </a:rPr>
              <a:t>Q</a:t>
            </a:r>
            <a:r>
              <a:rPr lang="en-US" altLang="zh-CN" sz="2800" b="1" dirty="0" smtClean="0">
                <a:latin typeface="宋体" pitchFamily="2" charset="-122"/>
                <a:ea typeface="华文新魏" pitchFamily="2" charset="-122"/>
              </a:rPr>
              <a:t>”</a:t>
            </a:r>
            <a:r>
              <a:rPr lang="zh-CN" altLang="en-US" sz="2800" b="1" dirty="0" smtClean="0">
                <a:latin typeface="华文新魏" pitchFamily="2" charset="-122"/>
                <a:ea typeface="华文新魏" pitchFamily="2" charset="-122"/>
              </a:rPr>
              <a:t>。</a:t>
            </a:r>
            <a:endParaRPr lang="zh-CN" altLang="en-US" sz="1800" b="1" dirty="0" smtClean="0">
              <a:latin typeface="华文新魏" pitchFamily="2" charset="-122"/>
              <a:ea typeface="华文新魏" pitchFamily="2"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126</a:t>
            </a:fld>
            <a:endParaRPr lang="zh-CN" altLang="en-US"/>
          </a:p>
        </p:txBody>
      </p:sp>
    </p:spTree>
    <p:extLst>
      <p:ext uri="{BB962C8B-B14F-4D97-AF65-F5344CB8AC3E}">
        <p14:creationId xmlns:p14="http://schemas.microsoft.com/office/powerpoint/2010/main" val="283583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66">
                                            <p:txEl>
                                              <p:pRg st="2" end="2"/>
                                            </p:txEl>
                                          </p:spTgt>
                                        </p:tgtEl>
                                        <p:attrNameLst>
                                          <p:attrName>style.visibility</p:attrName>
                                        </p:attrNameLst>
                                      </p:cBhvr>
                                      <p:to>
                                        <p:strVal val="visible"/>
                                      </p:to>
                                    </p:set>
                                    <p:animEffect transition="in" filter="barn(inVertical)">
                                      <p:cBhvr>
                                        <p:cTn id="7" dur="500"/>
                                        <p:tgtEl>
                                          <p:spTgt spid="1126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6">
                                            <p:txEl>
                                              <p:pRg st="3" end="3"/>
                                            </p:txEl>
                                          </p:spTgt>
                                        </p:tgtEl>
                                        <p:attrNameLst>
                                          <p:attrName>style.visibility</p:attrName>
                                        </p:attrNameLst>
                                      </p:cBhvr>
                                      <p:to>
                                        <p:strVal val="visible"/>
                                      </p:to>
                                    </p:set>
                                    <p:animEffect transition="in" filter="wipe(down)">
                                      <p:cBhvr>
                                        <p:cTn id="12" dur="500"/>
                                        <p:tgtEl>
                                          <p:spTgt spid="1126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6">
                                            <p:txEl>
                                              <p:pRg st="4" end="4"/>
                                            </p:txEl>
                                          </p:spTgt>
                                        </p:tgtEl>
                                        <p:attrNameLst>
                                          <p:attrName>style.visibility</p:attrName>
                                        </p:attrNameLst>
                                      </p:cBhvr>
                                      <p:to>
                                        <p:strVal val="visible"/>
                                      </p:to>
                                    </p:set>
                                    <p:animEffect transition="in" filter="wipe(down)">
                                      <p:cBhvr>
                                        <p:cTn id="17" dur="500"/>
                                        <p:tgtEl>
                                          <p:spTgt spid="1126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266">
                                            <p:txEl>
                                              <p:pRg st="5" end="5"/>
                                            </p:txEl>
                                          </p:spTgt>
                                        </p:tgtEl>
                                        <p:attrNameLst>
                                          <p:attrName>style.visibility</p:attrName>
                                        </p:attrNameLst>
                                      </p:cBhvr>
                                      <p:to>
                                        <p:strVal val="visible"/>
                                      </p:to>
                                    </p:set>
                                    <p:animEffect transition="in" filter="wipe(down)">
                                      <p:cBhvr>
                                        <p:cTn id="22" dur="500"/>
                                        <p:tgtEl>
                                          <p:spTgt spid="1126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266">
                                            <p:txEl>
                                              <p:pRg st="6" end="6"/>
                                            </p:txEl>
                                          </p:spTgt>
                                        </p:tgtEl>
                                        <p:attrNameLst>
                                          <p:attrName>style.visibility</p:attrName>
                                        </p:attrNameLst>
                                      </p:cBhvr>
                                      <p:to>
                                        <p:strVal val="visible"/>
                                      </p:to>
                                    </p:set>
                                    <p:animEffect transition="in" filter="wipe(down)">
                                      <p:cBhvr>
                                        <p:cTn id="27" dur="500"/>
                                        <p:tgtEl>
                                          <p:spTgt spid="112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741633" y="188640"/>
            <a:ext cx="10569624" cy="6408712"/>
          </a:xfrm>
        </p:spPr>
        <p:txBody>
          <a:bodyPr>
            <a:noAutofit/>
          </a:bodyPr>
          <a:lstStyle/>
          <a:p>
            <a:pPr lvl="2" eaLnBrk="1" hangingPunct="1">
              <a:spcBef>
                <a:spcPct val="0"/>
              </a:spcBef>
              <a:buClr>
                <a:srgbClr val="5B2ABC"/>
              </a:buClr>
              <a:buFont typeface="Wingdings" pitchFamily="2" charset="2"/>
              <a:buChar char="p"/>
            </a:pPr>
            <a:r>
              <a:rPr lang="zh-CN" altLang="en-US" sz="3600" b="1" dirty="0" smtClean="0">
                <a:solidFill>
                  <a:srgbClr val="029809"/>
                </a:solidFill>
                <a:latin typeface="宋体" pitchFamily="2" charset="-122"/>
              </a:rPr>
              <a:t>量词</a:t>
            </a:r>
          </a:p>
          <a:p>
            <a:pPr lvl="3" eaLnBrk="1" hangingPunct="1">
              <a:spcBef>
                <a:spcPct val="5000"/>
              </a:spcBef>
              <a:spcAft>
                <a:spcPct val="5000"/>
              </a:spcAft>
            </a:pPr>
            <a:r>
              <a:rPr lang="zh-CN" altLang="en-US" sz="3200" b="1" dirty="0" smtClean="0">
                <a:solidFill>
                  <a:srgbClr val="5B2ABC"/>
                </a:solidFill>
                <a:latin typeface="华文新魏" pitchFamily="2" charset="-122"/>
                <a:ea typeface="华文新魏" pitchFamily="2" charset="-122"/>
              </a:rPr>
              <a:t>全称量词：</a:t>
            </a:r>
            <a:r>
              <a:rPr lang="zh-CN" altLang="en-US" sz="3200" b="1" dirty="0" smtClean="0">
                <a:latin typeface="华文新魏" pitchFamily="2" charset="-122"/>
                <a:ea typeface="华文新魏" pitchFamily="2" charset="-122"/>
              </a:rPr>
              <a:t>符号</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sym typeface="Symbol" pitchFamily="18" charset="2"/>
              </a:rPr>
              <a:t></a:t>
            </a:r>
            <a:r>
              <a:rPr lang="zh-CN" altLang="en-US" sz="3200" b="1" dirty="0" smtClean="0">
                <a:latin typeface="宋体" pitchFamily="2" charset="-122"/>
                <a:ea typeface="华文新魏" pitchFamily="2" charset="-122"/>
                <a:sym typeface="Symbol" pitchFamily="18" charset="2"/>
              </a:rPr>
              <a:t>”</a:t>
            </a:r>
            <a:r>
              <a:rPr lang="zh-CN" altLang="en-US" sz="3200" b="1" dirty="0" smtClean="0">
                <a:latin typeface="华文新魏" pitchFamily="2" charset="-122"/>
                <a:ea typeface="华文新魏" pitchFamily="2" charset="-122"/>
                <a:sym typeface="Symbol" pitchFamily="18" charset="2"/>
              </a:rPr>
              <a:t>，</a:t>
            </a:r>
            <a:r>
              <a:rPr lang="zh-CN" altLang="en-US" sz="3200" b="1" dirty="0" smtClean="0">
                <a:latin typeface="华文新魏" pitchFamily="2" charset="-122"/>
                <a:ea typeface="华文新魏" pitchFamily="2" charset="-122"/>
              </a:rPr>
              <a:t>意思是</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所有的</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任一个</a:t>
            </a:r>
            <a:r>
              <a:rPr lang="zh-CN" altLang="en-US" sz="3200" b="1" dirty="0" smtClean="0">
                <a:latin typeface="宋体" pitchFamily="2" charset="-122"/>
                <a:ea typeface="华文新魏" pitchFamily="2" charset="-122"/>
              </a:rPr>
              <a:t>”</a:t>
            </a:r>
            <a:endParaRPr lang="zh-CN" altLang="en-US" sz="3200" b="1" dirty="0" smtClean="0">
              <a:latin typeface="华文新魏" pitchFamily="2" charset="-122"/>
              <a:ea typeface="华文新魏" pitchFamily="2" charset="-122"/>
            </a:endParaRP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sym typeface="Symbol" pitchFamily="18" charset="2"/>
              </a:rPr>
              <a:t>x</a:t>
            </a:r>
            <a:r>
              <a:rPr lang="zh-CN" altLang="en-US" sz="2400" b="1" dirty="0" smtClean="0">
                <a:latin typeface="华文新魏" pitchFamily="2" charset="-122"/>
                <a:ea typeface="华文新魏" pitchFamily="2" charset="-122"/>
                <a:sym typeface="Symbol" pitchFamily="18" charset="2"/>
              </a:rPr>
              <a:t>读作</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对一切</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或</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对每一</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，或</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对任一</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a:t>
            </a:r>
            <a:endParaRPr lang="zh-CN" altLang="en-US" sz="2400" b="1" dirty="0" smtClean="0">
              <a:latin typeface="华文新魏" pitchFamily="2" charset="-122"/>
              <a:ea typeface="华文新魏" pitchFamily="2" charset="-122"/>
            </a:endParaRP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rPr>
              <a:t>命题</a:t>
            </a:r>
            <a:r>
              <a:rPr lang="en-US" altLang="zh-CN"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rPr>
              <a:t>x)P(x)</a:t>
            </a:r>
            <a:r>
              <a:rPr lang="zh-CN" altLang="en-US" sz="2400" b="1" dirty="0" smtClean="0">
                <a:latin typeface="华文新魏" pitchFamily="2" charset="-122"/>
                <a:ea typeface="华文新魏" pitchFamily="2" charset="-122"/>
              </a:rPr>
              <a:t>为真，当且仅当对论域中的所有</a:t>
            </a:r>
            <a:r>
              <a:rPr lang="en-US" altLang="zh-CN" sz="2400" b="1" dirty="0" smtClean="0">
                <a:latin typeface="华文新魏" pitchFamily="2" charset="-122"/>
                <a:ea typeface="华文新魏" pitchFamily="2" charset="-122"/>
              </a:rPr>
              <a:t>x</a:t>
            </a:r>
            <a:r>
              <a:rPr lang="zh-CN" altLang="en-US" sz="2400" b="1" dirty="0" smtClean="0">
                <a:latin typeface="华文新魏" pitchFamily="2" charset="-122"/>
                <a:ea typeface="华文新魏" pitchFamily="2" charset="-122"/>
              </a:rPr>
              <a:t>，都有</a:t>
            </a:r>
            <a:r>
              <a:rPr lang="en-US" altLang="zh-CN" sz="2400" b="1" dirty="0" smtClean="0">
                <a:latin typeface="华文新魏" pitchFamily="2" charset="-122"/>
                <a:ea typeface="华文新魏" pitchFamily="2" charset="-122"/>
              </a:rPr>
              <a:t>P(x)</a:t>
            </a:r>
            <a:r>
              <a:rPr lang="zh-CN" altLang="en-US" sz="2400" b="1" dirty="0" smtClean="0">
                <a:latin typeface="华文新魏" pitchFamily="2" charset="-122"/>
                <a:ea typeface="华文新魏" pitchFamily="2" charset="-122"/>
              </a:rPr>
              <a:t>为真</a:t>
            </a: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rPr>
              <a:t>命题</a:t>
            </a:r>
            <a:r>
              <a:rPr lang="en-US" altLang="zh-CN"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rPr>
              <a:t>x)P(x)</a:t>
            </a:r>
            <a:r>
              <a:rPr lang="zh-CN" altLang="en-US" sz="2400" b="1" dirty="0" smtClean="0">
                <a:latin typeface="华文新魏" pitchFamily="2" charset="-122"/>
                <a:ea typeface="华文新魏" pitchFamily="2" charset="-122"/>
              </a:rPr>
              <a:t>为假，当且仅当至少存在论域中的一个</a:t>
            </a:r>
            <a:r>
              <a:rPr lang="en-US" altLang="zh-CN" sz="2400" b="1" dirty="0" smtClean="0">
                <a:latin typeface="华文新魏" pitchFamily="2" charset="-122"/>
                <a:ea typeface="华文新魏" pitchFamily="2" charset="-122"/>
              </a:rPr>
              <a:t>x</a:t>
            </a:r>
            <a:r>
              <a:rPr lang="zh-CN" altLang="en-US" sz="2400" b="1" dirty="0" smtClean="0">
                <a:latin typeface="华文新魏" pitchFamily="2" charset="-122"/>
                <a:ea typeface="华文新魏" pitchFamily="2" charset="-122"/>
              </a:rPr>
              <a:t>，使得</a:t>
            </a:r>
            <a:r>
              <a:rPr lang="en-US" altLang="zh-CN" sz="2400" b="1" dirty="0" smtClean="0">
                <a:latin typeface="华文新魏" pitchFamily="2" charset="-122"/>
                <a:ea typeface="华文新魏" pitchFamily="2" charset="-122"/>
              </a:rPr>
              <a:t>P(x)</a:t>
            </a:r>
            <a:r>
              <a:rPr lang="zh-CN" altLang="en-US" sz="2400" b="1" dirty="0" smtClean="0">
                <a:latin typeface="华文新魏" pitchFamily="2" charset="-122"/>
                <a:ea typeface="华文新魏" pitchFamily="2" charset="-122"/>
              </a:rPr>
              <a:t>为假</a:t>
            </a:r>
            <a:endParaRPr lang="zh-CN" altLang="en-US" sz="3200" b="1" dirty="0" smtClean="0">
              <a:latin typeface="华文新魏" pitchFamily="2" charset="-122"/>
              <a:ea typeface="华文新魏" pitchFamily="2" charset="-122"/>
            </a:endParaRPr>
          </a:p>
          <a:p>
            <a:pPr lvl="3" eaLnBrk="1" hangingPunct="1">
              <a:spcBef>
                <a:spcPct val="5000"/>
              </a:spcBef>
              <a:spcAft>
                <a:spcPct val="5000"/>
              </a:spcAft>
            </a:pPr>
            <a:r>
              <a:rPr lang="zh-CN" altLang="en-US" sz="3200" b="1" dirty="0" smtClean="0">
                <a:solidFill>
                  <a:srgbClr val="5B2ABC"/>
                </a:solidFill>
                <a:latin typeface="华文新魏" pitchFamily="2" charset="-122"/>
                <a:ea typeface="华文新魏" pitchFamily="2" charset="-122"/>
              </a:rPr>
              <a:t>存在量词：</a:t>
            </a:r>
            <a:r>
              <a:rPr lang="zh-CN" altLang="en-US" sz="3200" b="1" dirty="0" smtClean="0">
                <a:latin typeface="华文新魏" pitchFamily="2" charset="-122"/>
                <a:ea typeface="华文新魏" pitchFamily="2" charset="-122"/>
                <a:sym typeface="Symbol" pitchFamily="18" charset="2"/>
              </a:rPr>
              <a:t>符号</a:t>
            </a:r>
            <a:r>
              <a:rPr lang="zh-CN" altLang="en-US" sz="3200" b="1" dirty="0" smtClean="0">
                <a:latin typeface="宋体" pitchFamily="2" charset="-122"/>
                <a:ea typeface="华文新魏" pitchFamily="2" charset="-122"/>
                <a:sym typeface="Symbol" pitchFamily="18" charset="2"/>
              </a:rPr>
              <a:t>“</a:t>
            </a:r>
            <a:r>
              <a:rPr lang="zh-CN" altLang="en-US" sz="3200" b="1" dirty="0" smtClean="0">
                <a:latin typeface="华文新魏" pitchFamily="2" charset="-122"/>
                <a:ea typeface="华文新魏" pitchFamily="2" charset="-122"/>
                <a:sym typeface="Symbol" pitchFamily="18" charset="2"/>
              </a:rPr>
              <a:t></a:t>
            </a:r>
            <a:r>
              <a:rPr lang="zh-CN" altLang="en-US" sz="3200" b="1" dirty="0" smtClean="0">
                <a:latin typeface="宋体" pitchFamily="2" charset="-122"/>
                <a:ea typeface="华文新魏" pitchFamily="2" charset="-122"/>
                <a:sym typeface="Symbol" pitchFamily="18" charset="2"/>
              </a:rPr>
              <a:t>”</a:t>
            </a:r>
            <a:r>
              <a:rPr lang="zh-CN" altLang="en-US" sz="3200" b="1" dirty="0" smtClean="0">
                <a:latin typeface="华文新魏" pitchFamily="2" charset="-122"/>
                <a:ea typeface="华文新魏" pitchFamily="2" charset="-122"/>
                <a:sym typeface="Symbol" pitchFamily="18" charset="2"/>
              </a:rPr>
              <a:t>，</a:t>
            </a:r>
            <a:r>
              <a:rPr lang="zh-CN" altLang="en-US" sz="3200" b="1" dirty="0" smtClean="0">
                <a:latin typeface="华文新魏" pitchFamily="2" charset="-122"/>
                <a:ea typeface="华文新魏" pitchFamily="2" charset="-122"/>
              </a:rPr>
              <a:t>意思是</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至少有</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存在</a:t>
            </a:r>
            <a:r>
              <a:rPr lang="zh-CN" altLang="en-US" sz="3200" b="1" dirty="0" smtClean="0">
                <a:latin typeface="宋体" pitchFamily="2" charset="-122"/>
                <a:ea typeface="华文新魏" pitchFamily="2" charset="-122"/>
              </a:rPr>
              <a:t>”</a:t>
            </a:r>
            <a:r>
              <a:rPr lang="zh-CN" altLang="en-US" sz="3200" b="1" dirty="0" smtClean="0">
                <a:latin typeface="华文新魏" pitchFamily="2" charset="-122"/>
                <a:ea typeface="华文新魏" pitchFamily="2" charset="-122"/>
              </a:rPr>
              <a:t> </a:t>
            </a: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sym typeface="Symbol" pitchFamily="18" charset="2"/>
              </a:rPr>
              <a:t> </a:t>
            </a:r>
            <a:r>
              <a:rPr lang="en-US" altLang="zh-CN" sz="2400" b="1" dirty="0" smtClean="0">
                <a:latin typeface="华文新魏" pitchFamily="2" charset="-122"/>
                <a:ea typeface="华文新魏" pitchFamily="2" charset="-122"/>
                <a:sym typeface="Symbol" pitchFamily="18" charset="2"/>
              </a:rPr>
              <a:t>x</a:t>
            </a:r>
            <a:r>
              <a:rPr lang="zh-CN" altLang="en-US" sz="2400" b="1" dirty="0" smtClean="0">
                <a:latin typeface="华文新魏" pitchFamily="2" charset="-122"/>
                <a:ea typeface="华文新魏" pitchFamily="2" charset="-122"/>
                <a:sym typeface="Symbol" pitchFamily="18" charset="2"/>
              </a:rPr>
              <a:t>读作</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存在一个</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或</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对某些</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，或</a:t>
            </a:r>
            <a:r>
              <a:rPr lang="zh-CN" altLang="en-US"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至少有一</a:t>
            </a:r>
            <a:r>
              <a:rPr lang="en-US" altLang="zh-CN" sz="2400" b="1" dirty="0" smtClean="0">
                <a:latin typeface="华文新魏" pitchFamily="2" charset="-122"/>
                <a:ea typeface="华文新魏" pitchFamily="2" charset="-122"/>
                <a:sym typeface="Symbol" pitchFamily="18" charset="2"/>
              </a:rPr>
              <a:t>x</a:t>
            </a:r>
            <a:r>
              <a:rPr lang="en-US" altLang="zh-CN" sz="2400" b="1" dirty="0" smtClean="0">
                <a:latin typeface="宋体" pitchFamily="2" charset="-122"/>
                <a:ea typeface="华文新魏" pitchFamily="2" charset="-122"/>
                <a:sym typeface="Symbol" pitchFamily="18" charset="2"/>
              </a:rPr>
              <a:t>”</a:t>
            </a:r>
            <a:r>
              <a:rPr lang="zh-CN" altLang="en-US" sz="2400" b="1" dirty="0" smtClean="0">
                <a:latin typeface="华文新魏" pitchFamily="2" charset="-122"/>
                <a:ea typeface="华文新魏" pitchFamily="2" charset="-122"/>
                <a:sym typeface="Symbol" pitchFamily="18" charset="2"/>
              </a:rPr>
              <a:t>。</a:t>
            </a: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rPr>
              <a:t>命题</a:t>
            </a:r>
            <a:r>
              <a:rPr lang="en-US" altLang="zh-CN"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rPr>
              <a:t>x)P(x)</a:t>
            </a:r>
            <a:r>
              <a:rPr lang="zh-CN" altLang="en-US" sz="2400" b="1" dirty="0" smtClean="0">
                <a:latin typeface="华文新魏" pitchFamily="2" charset="-122"/>
                <a:ea typeface="华文新魏" pitchFamily="2" charset="-122"/>
              </a:rPr>
              <a:t>为真，当且仅当至少存在论域中的一个</a:t>
            </a:r>
            <a:r>
              <a:rPr lang="en-US" altLang="zh-CN" sz="2400" b="1" dirty="0" smtClean="0">
                <a:latin typeface="华文新魏" pitchFamily="2" charset="-122"/>
                <a:ea typeface="华文新魏" pitchFamily="2" charset="-122"/>
              </a:rPr>
              <a:t>x</a:t>
            </a:r>
            <a:r>
              <a:rPr lang="zh-CN" altLang="en-US" sz="2400" b="1" dirty="0" smtClean="0">
                <a:latin typeface="华文新魏" pitchFamily="2" charset="-122"/>
                <a:ea typeface="华文新魏" pitchFamily="2" charset="-122"/>
              </a:rPr>
              <a:t>，使得</a:t>
            </a:r>
            <a:r>
              <a:rPr lang="en-US" altLang="zh-CN" sz="2400" b="1" dirty="0" smtClean="0">
                <a:latin typeface="华文新魏" pitchFamily="2" charset="-122"/>
                <a:ea typeface="华文新魏" pitchFamily="2" charset="-122"/>
              </a:rPr>
              <a:t>P(x)</a:t>
            </a:r>
            <a:r>
              <a:rPr lang="zh-CN" altLang="en-US" sz="2400" b="1" dirty="0" smtClean="0">
                <a:latin typeface="华文新魏" pitchFamily="2" charset="-122"/>
                <a:ea typeface="华文新魏" pitchFamily="2" charset="-122"/>
              </a:rPr>
              <a:t>为真</a:t>
            </a:r>
          </a:p>
          <a:p>
            <a:pPr lvl="4" eaLnBrk="1" hangingPunct="1">
              <a:spcBef>
                <a:spcPct val="5000"/>
              </a:spcBef>
              <a:spcAft>
                <a:spcPct val="5000"/>
              </a:spcAft>
              <a:buClr>
                <a:schemeClr val="hlink"/>
              </a:buClr>
              <a:buFont typeface="Wingdings" pitchFamily="2" charset="2"/>
              <a:buChar char="Ø"/>
            </a:pPr>
            <a:r>
              <a:rPr lang="zh-CN" altLang="en-US" sz="2400" b="1" dirty="0" smtClean="0">
                <a:latin typeface="华文新魏" pitchFamily="2" charset="-122"/>
                <a:ea typeface="华文新魏" pitchFamily="2" charset="-122"/>
              </a:rPr>
              <a:t>命题</a:t>
            </a:r>
            <a:r>
              <a:rPr lang="en-US" altLang="zh-CN"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sym typeface="Symbol" pitchFamily="18" charset="2"/>
              </a:rPr>
              <a:t></a:t>
            </a:r>
            <a:r>
              <a:rPr lang="en-US" altLang="zh-CN" sz="2400" b="1" dirty="0" smtClean="0">
                <a:latin typeface="华文新魏" pitchFamily="2" charset="-122"/>
                <a:ea typeface="华文新魏" pitchFamily="2" charset="-122"/>
              </a:rPr>
              <a:t> x)P(x)</a:t>
            </a:r>
            <a:r>
              <a:rPr lang="zh-CN" altLang="en-US" sz="2400" b="1" dirty="0" smtClean="0">
                <a:latin typeface="华文新魏" pitchFamily="2" charset="-122"/>
                <a:ea typeface="华文新魏" pitchFamily="2" charset="-122"/>
              </a:rPr>
              <a:t>为假，当且仅当对论域中的所有</a:t>
            </a:r>
            <a:r>
              <a:rPr lang="en-US" altLang="zh-CN" sz="2400" b="1" dirty="0" smtClean="0">
                <a:latin typeface="华文新魏" pitchFamily="2" charset="-122"/>
                <a:ea typeface="华文新魏" pitchFamily="2" charset="-122"/>
              </a:rPr>
              <a:t>x</a:t>
            </a:r>
            <a:r>
              <a:rPr lang="zh-CN" altLang="en-US" sz="2400" b="1" dirty="0" smtClean="0">
                <a:latin typeface="华文新魏" pitchFamily="2" charset="-122"/>
                <a:ea typeface="华文新魏" pitchFamily="2" charset="-122"/>
              </a:rPr>
              <a:t>，都有</a:t>
            </a:r>
            <a:r>
              <a:rPr lang="en-US" altLang="zh-CN" sz="2400" b="1" dirty="0" smtClean="0">
                <a:latin typeface="华文新魏" pitchFamily="2" charset="-122"/>
                <a:ea typeface="华文新魏" pitchFamily="2" charset="-122"/>
              </a:rPr>
              <a:t>P(x)</a:t>
            </a:r>
            <a:r>
              <a:rPr lang="zh-CN" altLang="en-US" sz="2400" b="1" dirty="0" smtClean="0">
                <a:latin typeface="华文新魏" pitchFamily="2" charset="-122"/>
                <a:ea typeface="华文新魏" pitchFamily="2" charset="-122"/>
              </a:rPr>
              <a:t>为假 </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127</a:t>
            </a:fld>
            <a:endParaRPr lang="zh-CN" altLang="en-US"/>
          </a:p>
        </p:txBody>
      </p:sp>
    </p:spTree>
    <p:extLst>
      <p:ext uri="{BB962C8B-B14F-4D97-AF65-F5344CB8AC3E}">
        <p14:creationId xmlns:p14="http://schemas.microsoft.com/office/powerpoint/2010/main" val="4238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xEl>
                                              <p:pRg st="1" end="1"/>
                                            </p:txEl>
                                          </p:spTgt>
                                        </p:tgtEl>
                                        <p:attrNameLst>
                                          <p:attrName>style.visibility</p:attrName>
                                        </p:attrNameLst>
                                      </p:cBhvr>
                                      <p:to>
                                        <p:strVal val="visible"/>
                                      </p:to>
                                    </p:set>
                                    <p:animEffect transition="in" filter="wipe(down)">
                                      <p:cBhvr>
                                        <p:cTn id="7" dur="500"/>
                                        <p:tgtEl>
                                          <p:spTgt spid="1229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0">
                                            <p:txEl>
                                              <p:pRg st="2" end="2"/>
                                            </p:txEl>
                                          </p:spTgt>
                                        </p:tgtEl>
                                        <p:attrNameLst>
                                          <p:attrName>style.visibility</p:attrName>
                                        </p:attrNameLst>
                                      </p:cBhvr>
                                      <p:to>
                                        <p:strVal val="visible"/>
                                      </p:to>
                                    </p:set>
                                    <p:animEffect transition="in" filter="barn(inVertical)">
                                      <p:cBhvr>
                                        <p:cTn id="12" dur="500"/>
                                        <p:tgtEl>
                                          <p:spTgt spid="1229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290">
                                            <p:txEl>
                                              <p:pRg st="3" end="3"/>
                                            </p:txEl>
                                          </p:spTgt>
                                        </p:tgtEl>
                                        <p:attrNameLst>
                                          <p:attrName>style.visibility</p:attrName>
                                        </p:attrNameLst>
                                      </p:cBhvr>
                                      <p:to>
                                        <p:strVal val="visible"/>
                                      </p:to>
                                    </p:set>
                                    <p:animEffect transition="in" filter="barn(inVertical)">
                                      <p:cBhvr>
                                        <p:cTn id="17" dur="500"/>
                                        <p:tgtEl>
                                          <p:spTgt spid="1229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290">
                                            <p:txEl>
                                              <p:pRg st="4" end="4"/>
                                            </p:txEl>
                                          </p:spTgt>
                                        </p:tgtEl>
                                        <p:attrNameLst>
                                          <p:attrName>style.visibility</p:attrName>
                                        </p:attrNameLst>
                                      </p:cBhvr>
                                      <p:to>
                                        <p:strVal val="visible"/>
                                      </p:to>
                                    </p:set>
                                    <p:animEffect transition="in" filter="wipe(down)">
                                      <p:cBhvr>
                                        <p:cTn id="22" dur="500"/>
                                        <p:tgtEl>
                                          <p:spTgt spid="1229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290">
                                            <p:txEl>
                                              <p:pRg st="5" end="5"/>
                                            </p:txEl>
                                          </p:spTgt>
                                        </p:tgtEl>
                                        <p:attrNameLst>
                                          <p:attrName>style.visibility</p:attrName>
                                        </p:attrNameLst>
                                      </p:cBhvr>
                                      <p:to>
                                        <p:strVal val="visible"/>
                                      </p:to>
                                    </p:set>
                                    <p:animEffect transition="in" filter="wipe(down)">
                                      <p:cBhvr>
                                        <p:cTn id="27" dur="500"/>
                                        <p:tgtEl>
                                          <p:spTgt spid="1229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90">
                                            <p:txEl>
                                              <p:pRg st="6" end="6"/>
                                            </p:txEl>
                                          </p:spTgt>
                                        </p:tgtEl>
                                        <p:attrNameLst>
                                          <p:attrName>style.visibility</p:attrName>
                                        </p:attrNameLst>
                                      </p:cBhvr>
                                      <p:to>
                                        <p:strVal val="visible"/>
                                      </p:to>
                                    </p:set>
                                    <p:animEffect transition="in" filter="wipe(down)">
                                      <p:cBhvr>
                                        <p:cTn id="32" dur="500"/>
                                        <p:tgtEl>
                                          <p:spTgt spid="1229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290">
                                            <p:txEl>
                                              <p:pRg st="7" end="7"/>
                                            </p:txEl>
                                          </p:spTgt>
                                        </p:tgtEl>
                                        <p:attrNameLst>
                                          <p:attrName>style.visibility</p:attrName>
                                        </p:attrNameLst>
                                      </p:cBhvr>
                                      <p:to>
                                        <p:strVal val="visible"/>
                                      </p:to>
                                    </p:set>
                                    <p:animEffect transition="in" filter="wipe(down)">
                                      <p:cBhvr>
                                        <p:cTn id="37" dur="500"/>
                                        <p:tgtEl>
                                          <p:spTgt spid="1229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290">
                                            <p:txEl>
                                              <p:pRg st="8" end="8"/>
                                            </p:txEl>
                                          </p:spTgt>
                                        </p:tgtEl>
                                        <p:attrNameLst>
                                          <p:attrName>style.visibility</p:attrName>
                                        </p:attrNameLst>
                                      </p:cBhvr>
                                      <p:to>
                                        <p:strVal val="visible"/>
                                      </p:to>
                                    </p:set>
                                    <p:animEffect transition="in" filter="wipe(down)">
                                      <p:cBhvr>
                                        <p:cTn id="42" dur="500"/>
                                        <p:tgtEl>
                                          <p:spTgt spid="122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506506" y="404664"/>
            <a:ext cx="8585200" cy="2438400"/>
          </a:xfrm>
        </p:spPr>
        <p:txBody>
          <a:bodyPr/>
          <a:lstStyle/>
          <a:p>
            <a:pPr eaLnBrk="1" hangingPunct="1"/>
            <a:r>
              <a:rPr lang="zh-CN" altLang="en-US" sz="3600" b="1" dirty="0" smtClean="0">
                <a:solidFill>
                  <a:schemeClr val="tx2"/>
                </a:solidFill>
                <a:latin typeface="幼圆" pitchFamily="49" charset="-122"/>
                <a:ea typeface="幼圆" pitchFamily="49" charset="-122"/>
              </a:rPr>
              <a:t>公式的性质</a:t>
            </a:r>
          </a:p>
          <a:p>
            <a:pPr lvl="1" eaLnBrk="1" hangingPunct="1">
              <a:buFont typeface="Wingdings" pitchFamily="2" charset="2"/>
              <a:buChar char="ü"/>
            </a:pPr>
            <a:r>
              <a:rPr lang="zh-CN" altLang="en-US" sz="2900" b="1" dirty="0" smtClean="0"/>
              <a:t>若</a:t>
            </a:r>
            <a:r>
              <a:rPr lang="en-US" altLang="zh-CN" sz="2900" b="1" dirty="0" smtClean="0"/>
              <a:t>P</a:t>
            </a:r>
            <a:r>
              <a:rPr lang="zh-CN" altLang="en-US" sz="2900" b="1" dirty="0" smtClean="0"/>
              <a:t>、</a:t>
            </a:r>
            <a:r>
              <a:rPr lang="en-US" altLang="zh-CN" sz="2900" b="1" dirty="0" smtClean="0"/>
              <a:t>Q</a:t>
            </a:r>
            <a:r>
              <a:rPr lang="zh-CN" altLang="en-US" sz="2900" b="1" dirty="0" smtClean="0"/>
              <a:t>是两个合式公式，则由这两个合式公式所组成的复合表达式可由下列真值表给出。</a:t>
            </a:r>
          </a:p>
          <a:p>
            <a:pPr eaLnBrk="1" hangingPunct="1"/>
            <a:endParaRPr lang="en-US" altLang="zh-CN" b="1" dirty="0" smtClean="0"/>
          </a:p>
        </p:txBody>
      </p:sp>
      <p:graphicFrame>
        <p:nvGraphicFramePr>
          <p:cNvPr id="17411" name="Group 3"/>
          <p:cNvGraphicFramePr>
            <a:graphicFrameLocks noGrp="1"/>
          </p:cNvGraphicFramePr>
          <p:nvPr/>
        </p:nvGraphicFramePr>
        <p:xfrm>
          <a:off x="577850" y="2819400"/>
          <a:ext cx="8915400" cy="2895600"/>
        </p:xfrm>
        <a:graphic>
          <a:graphicData uri="http://schemas.openxmlformats.org/drawingml/2006/table">
            <a:tbl>
              <a:tblPr/>
              <a:tblGrid>
                <a:gridCol w="1274366"/>
                <a:gridCol w="1272646"/>
                <a:gridCol w="1274365"/>
                <a:gridCol w="1272646"/>
                <a:gridCol w="1274366"/>
                <a:gridCol w="1272646"/>
                <a:gridCol w="1274365"/>
              </a:tblGrid>
              <a:tr h="5111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P</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Q</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Arial"/>
                          <a:ea typeface="宋体" pitchFamily="2" charset="-122"/>
                          <a:cs typeface="Arial" pitchFamily="34" charset="0"/>
                        </a:rPr>
                        <a:t>¬</a:t>
                      </a:r>
                      <a:r>
                        <a:rPr kumimoji="0" lang="en-US" altLang="zh-CN" sz="3200" b="1" i="0" u="none" strike="noStrike" cap="none" normalizeH="0" baseline="0" smtClean="0">
                          <a:ln>
                            <a:noFill/>
                          </a:ln>
                          <a:solidFill>
                            <a:schemeClr val="tx2"/>
                          </a:solidFill>
                          <a:effectLst/>
                          <a:latin typeface="Tahoma" pitchFamily="34" charset="0"/>
                          <a:ea typeface="宋体" pitchFamily="2" charset="-122"/>
                          <a:cs typeface="Arial" pitchFamily="34" charset="0"/>
                        </a:rPr>
                        <a:t>P</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P</a:t>
                      </a:r>
                      <a:r>
                        <a:rPr kumimoji="0" lang="en-US" altLang="zh-CN" sz="3200" b="1" i="0" u="none" strike="noStrike" cap="none" normalizeH="0" baseline="0" smtClean="0">
                          <a:ln>
                            <a:noFill/>
                          </a:ln>
                          <a:solidFill>
                            <a:schemeClr val="tx2"/>
                          </a:solidFill>
                          <a:effectLst/>
                          <a:latin typeface="宋体" pitchFamily="2" charset="-122"/>
                          <a:ea typeface="宋体" pitchFamily="2" charset="-122"/>
                        </a:rPr>
                        <a:t>∨</a:t>
                      </a:r>
                      <a:r>
                        <a:rPr kumimoji="0" lang="en-US" altLang="zh-CN" sz="3200" b="1" i="0" u="none" strike="noStrike" cap="none" normalizeH="0" baseline="0" smtClean="0">
                          <a:ln>
                            <a:noFill/>
                          </a:ln>
                          <a:solidFill>
                            <a:schemeClr val="tx2"/>
                          </a:solidFill>
                          <a:effectLst/>
                          <a:latin typeface="Tahoma" pitchFamily="34" charset="0"/>
                          <a:ea typeface="宋体" pitchFamily="2" charset="-122"/>
                        </a:rPr>
                        <a:t>Q</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P</a:t>
                      </a:r>
                      <a:r>
                        <a:rPr kumimoji="0" lang="el-GR" altLang="zh-CN" sz="3200" b="1" i="0" u="none" strike="noStrike" cap="none" normalizeH="0" baseline="0" smtClean="0">
                          <a:ln>
                            <a:noFill/>
                          </a:ln>
                          <a:solidFill>
                            <a:schemeClr val="tx2"/>
                          </a:solidFill>
                          <a:effectLst/>
                          <a:latin typeface="宋体" pitchFamily="2" charset="-122"/>
                          <a:ea typeface="宋体" pitchFamily="2" charset="-122"/>
                          <a:cs typeface="Arial" pitchFamily="34" charset="0"/>
                        </a:rPr>
                        <a:t>∧</a:t>
                      </a:r>
                      <a:r>
                        <a:rPr kumimoji="0" lang="en-US" altLang="zh-CN" sz="3200" b="1" i="0" u="none" strike="noStrike" cap="none" normalizeH="0" baseline="0" smtClean="0">
                          <a:ln>
                            <a:noFill/>
                          </a:ln>
                          <a:solidFill>
                            <a:schemeClr val="tx2"/>
                          </a:solidFill>
                          <a:effectLst/>
                          <a:latin typeface="Tahoma" pitchFamily="34" charset="0"/>
                          <a:ea typeface="宋体" pitchFamily="2" charset="-122"/>
                        </a:rPr>
                        <a:t>Q</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P</a:t>
                      </a:r>
                      <a:r>
                        <a:rPr kumimoji="0" lang="en-US" altLang="zh-CN" sz="3200" b="1" i="0" u="none" strike="noStrike" cap="none" normalizeH="0" baseline="0" smtClean="0">
                          <a:ln>
                            <a:noFill/>
                          </a:ln>
                          <a:solidFill>
                            <a:schemeClr val="tx2"/>
                          </a:solidFill>
                          <a:effectLst/>
                          <a:latin typeface="Tahoma" pitchFamily="34" charset="0"/>
                          <a:ea typeface="宋体" pitchFamily="2" charset="-122"/>
                          <a:cs typeface="Arial" pitchFamily="34" charset="0"/>
                        </a:rPr>
                        <a:t>→</a:t>
                      </a:r>
                      <a:r>
                        <a:rPr kumimoji="0" lang="en-US" altLang="zh-CN" sz="3200" b="1" i="0" u="none" strike="noStrike" cap="none" normalizeH="0" baseline="0" smtClean="0">
                          <a:ln>
                            <a:noFill/>
                          </a:ln>
                          <a:solidFill>
                            <a:schemeClr val="tx2"/>
                          </a:solidFill>
                          <a:effectLst/>
                          <a:latin typeface="Tahoma" pitchFamily="34" charset="0"/>
                          <a:ea typeface="宋体" pitchFamily="2" charset="-122"/>
                        </a:rPr>
                        <a:t>Q</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2"/>
                          </a:solidFill>
                          <a:effectLst/>
                          <a:latin typeface="Tahoma" pitchFamily="34" charset="0"/>
                          <a:ea typeface="宋体" pitchFamily="2" charset="-122"/>
                        </a:rPr>
                        <a:t>P</a:t>
                      </a:r>
                      <a:r>
                        <a:rPr kumimoji="0" lang="en-US" altLang="zh-CN" sz="3200" b="1" i="0" u="none" strike="noStrike" cap="none" normalizeH="0" baseline="0" smtClean="0">
                          <a:ln>
                            <a:noFill/>
                          </a:ln>
                          <a:solidFill>
                            <a:schemeClr val="tx2"/>
                          </a:solidFill>
                          <a:effectLst/>
                          <a:latin typeface="Tahoma" pitchFamily="34" charset="0"/>
                          <a:ea typeface="宋体" pitchFamily="2" charset="-122"/>
                          <a:cs typeface="Arial" pitchFamily="34" charset="0"/>
                        </a:rPr>
                        <a:t>↔</a:t>
                      </a:r>
                      <a:r>
                        <a:rPr kumimoji="0" lang="en-US" altLang="zh-CN" sz="3200" b="1" i="0" u="none" strike="noStrike" cap="none" normalizeH="0" baseline="0" smtClean="0">
                          <a:ln>
                            <a:noFill/>
                          </a:ln>
                          <a:solidFill>
                            <a:schemeClr val="tx2"/>
                          </a:solidFill>
                          <a:effectLst/>
                          <a:latin typeface="Tahoma" pitchFamily="34" charset="0"/>
                          <a:ea typeface="宋体" pitchFamily="2" charset="-122"/>
                        </a:rPr>
                        <a:t>Q</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9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T</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09900"/>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09900"/>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09900"/>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09900"/>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T</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9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F</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9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F</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chemeClr val="tx1"/>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FF0000"/>
                          </a:solidFill>
                          <a:effectLst/>
                          <a:latin typeface="Tahoma" pitchFamily="34" charset="0"/>
                          <a:ea typeface="宋体" pitchFamily="2" charset="-122"/>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dirty="0" smtClean="0">
                          <a:ln>
                            <a:noFill/>
                          </a:ln>
                          <a:solidFill>
                            <a:srgbClr val="029809"/>
                          </a:solidFill>
                          <a:effectLst/>
                          <a:latin typeface="Tahoma" pitchFamily="34" charset="0"/>
                          <a:ea typeface="宋体" pitchFamily="2" charset="-122"/>
                        </a:rPr>
                        <a:t>T</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t>128</a:t>
            </a:fld>
            <a:endParaRPr lang="zh-CN" altLang="en-US"/>
          </a:p>
        </p:txBody>
      </p:sp>
    </p:spTree>
    <p:extLst>
      <p:ext uri="{BB962C8B-B14F-4D97-AF65-F5344CB8AC3E}">
        <p14:creationId xmlns:p14="http://schemas.microsoft.com/office/powerpoint/2010/main" val="76942190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495300" y="533400"/>
            <a:ext cx="9410700" cy="5791200"/>
          </a:xfrm>
        </p:spPr>
        <p:txBody>
          <a:bodyPr/>
          <a:lstStyle/>
          <a:p>
            <a:pPr marL="609600" indent="-609600" eaLnBrk="1" hangingPunct="1"/>
            <a:r>
              <a:rPr lang="zh-CN" altLang="en-US" sz="3600" b="1" dirty="0" smtClean="0">
                <a:solidFill>
                  <a:schemeClr val="tx2"/>
                </a:solidFill>
                <a:latin typeface="幼圆" pitchFamily="49" charset="-122"/>
                <a:ea typeface="幼圆" pitchFamily="49" charset="-122"/>
              </a:rPr>
              <a:t>公式的性质</a:t>
            </a:r>
          </a:p>
          <a:p>
            <a:pPr marL="1371600" lvl="2" indent="-457200"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1</a:t>
            </a:r>
            <a:r>
              <a:rPr lang="zh-CN" altLang="en-US" sz="2800" b="1" dirty="0" smtClean="0">
                <a:latin typeface="Times New Roman" pitchFamily="18" charset="0"/>
              </a:rPr>
              <a:t>）否定之否定： </a:t>
            </a:r>
            <a:r>
              <a:rPr lang="en-US" altLang="zh-CN" sz="2800" b="1" dirty="0" smtClean="0">
                <a:latin typeface="Times New Roman" pitchFamily="18" charset="0"/>
              </a:rPr>
              <a:t>¬ ( ¬ P ) =  P</a:t>
            </a:r>
          </a:p>
          <a:p>
            <a:pPr marL="1371600" lvl="2" indent="-457200"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2</a:t>
            </a:r>
            <a:r>
              <a:rPr lang="zh-CN" altLang="en-US" sz="2800" b="1" dirty="0" smtClean="0">
                <a:latin typeface="Times New Roman" pitchFamily="18" charset="0"/>
              </a:rPr>
              <a:t>）</a:t>
            </a:r>
            <a:r>
              <a:rPr lang="en-US" altLang="zh-CN" sz="2800" b="1" dirty="0" smtClean="0">
                <a:latin typeface="Times New Roman" pitchFamily="18" charset="0"/>
              </a:rPr>
              <a:t>( P</a:t>
            </a:r>
            <a:r>
              <a:rPr lang="en-US" altLang="zh-CN" sz="2800" b="1" dirty="0" smtClean="0">
                <a:latin typeface="Times New Roman" pitchFamily="18" charset="0"/>
                <a:sym typeface="Symbol" pitchFamily="18" charset="2"/>
              </a:rPr>
              <a:t>  </a:t>
            </a:r>
            <a:r>
              <a:rPr lang="en-US" altLang="zh-CN" sz="2800" b="1" dirty="0" smtClean="0">
                <a:latin typeface="Times New Roman" pitchFamily="18" charset="0"/>
              </a:rPr>
              <a:t>Q )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a:t>
            </a:r>
            <a:r>
              <a:rPr lang="zh-CN" altLang="en-US" sz="2800" b="1" dirty="0" smtClean="0">
                <a:latin typeface="Times New Roman" pitchFamily="18" charset="0"/>
              </a:rPr>
              <a:t>，</a:t>
            </a:r>
          </a:p>
          <a:p>
            <a:pPr marL="1371600" lvl="2" indent="-457200" eaLnBrk="1" hangingPunct="1">
              <a:buClr>
                <a:srgbClr val="5B2ABC"/>
              </a:buClr>
              <a:buFont typeface="Wingdings" pitchFamily="2" charset="2"/>
              <a:buNone/>
            </a:pPr>
            <a:r>
              <a:rPr lang="zh-CN" altLang="en-US" sz="2800" b="1" dirty="0" smtClean="0">
                <a:latin typeface="Times New Roman" pitchFamily="18" charset="0"/>
              </a:rPr>
              <a:t>      或者</a:t>
            </a:r>
            <a:r>
              <a:rPr lang="en-US" altLang="zh-CN" sz="2800" b="1" dirty="0" smtClean="0">
                <a:latin typeface="Times New Roman" pitchFamily="18" charset="0"/>
              </a:rPr>
              <a:t>( ¬ P</a:t>
            </a:r>
            <a:r>
              <a:rPr lang="en-US" altLang="zh-CN" sz="2800" b="1" dirty="0" smtClean="0">
                <a:latin typeface="Times New Roman" pitchFamily="18" charset="0"/>
                <a:sym typeface="Symbol" pitchFamily="18" charset="2"/>
              </a:rPr>
              <a:t>  </a:t>
            </a:r>
            <a:r>
              <a:rPr lang="en-US" altLang="zh-CN" sz="2800" b="1" dirty="0" smtClean="0">
                <a:latin typeface="Times New Roman" pitchFamily="18" charset="0"/>
              </a:rPr>
              <a:t>Q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a:t>
            </a:r>
            <a:r>
              <a:rPr lang="zh-CN" altLang="en-US" sz="2800" b="1" dirty="0" smtClean="0">
                <a:latin typeface="Times New Roman" pitchFamily="18" charset="0"/>
              </a:rPr>
              <a:t>）</a:t>
            </a:r>
          </a:p>
          <a:p>
            <a:pPr marL="1371600" lvl="2" indent="-457200"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3</a:t>
            </a:r>
            <a:r>
              <a:rPr lang="zh-CN" altLang="en-US" sz="2800" b="1" dirty="0" smtClean="0">
                <a:latin typeface="Times New Roman" pitchFamily="18" charset="0"/>
              </a:rPr>
              <a:t>）狄 </a:t>
            </a:r>
            <a:r>
              <a:rPr lang="en-US" altLang="zh-CN" sz="2800" b="1" dirty="0" smtClean="0">
                <a:latin typeface="Times New Roman" pitchFamily="18" charset="0"/>
              </a:rPr>
              <a:t>• </a:t>
            </a:r>
            <a:r>
              <a:rPr lang="zh-CN" altLang="en-US" sz="2800" b="1" dirty="0" smtClean="0">
                <a:latin typeface="Times New Roman" pitchFamily="18" charset="0"/>
              </a:rPr>
              <a:t>摩根定律： </a:t>
            </a:r>
          </a:p>
          <a:p>
            <a:pPr marL="1752600" lvl="3" indent="-381000" eaLnBrk="1" hangingPunct="1">
              <a:buClr>
                <a:srgbClr val="FF0000"/>
              </a:buClr>
              <a:buFontTx/>
              <a:buChar char="•"/>
            </a:pPr>
            <a:r>
              <a:rPr lang="en-US" altLang="zh-CN" sz="2800" b="1" dirty="0" smtClean="0">
                <a:latin typeface="Times New Roman" pitchFamily="18" charset="0"/>
              </a:rPr>
              <a:t>¬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 ¬ 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 Q</a:t>
            </a:r>
          </a:p>
          <a:p>
            <a:pPr marL="1752600" lvl="3" indent="-381000" eaLnBrk="1" hangingPunct="1">
              <a:buClr>
                <a:srgbClr val="FF0000"/>
              </a:buClr>
              <a:buFontTx/>
              <a:buChar char="•"/>
            </a:pPr>
            <a:r>
              <a:rPr lang="en-US" altLang="zh-CN" sz="2800" b="1" dirty="0" smtClean="0">
                <a:latin typeface="Times New Roman" pitchFamily="18" charset="0"/>
              </a:rPr>
              <a:t>¬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 Q</a:t>
            </a:r>
          </a:p>
          <a:p>
            <a:pPr marL="1371600" lvl="2" indent="-457200"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4</a:t>
            </a:r>
            <a:r>
              <a:rPr lang="zh-CN" altLang="en-US" sz="2800" b="1" dirty="0" smtClean="0">
                <a:latin typeface="Times New Roman" pitchFamily="18" charset="0"/>
              </a:rPr>
              <a:t>）分配律：</a:t>
            </a:r>
          </a:p>
          <a:p>
            <a:pPr marL="1752600" lvl="3" indent="-381000"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Q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R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a:t>
            </a:r>
            <a:r>
              <a:rPr lang="en-US" altLang="zh-CN" sz="2800" b="1" dirty="0" smtClean="0">
                <a:latin typeface="Times New Roman" pitchFamily="18" charset="0"/>
                <a:sym typeface="Symbol" pitchFamily="18" charset="2"/>
              </a:rPr>
              <a:t>  ( </a:t>
            </a: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R )</a:t>
            </a:r>
          </a:p>
          <a:p>
            <a:pPr marL="1752600" lvl="3" indent="-381000"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R ) = ( 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Q )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R )</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129</a:t>
            </a:fld>
            <a:endParaRPr lang="zh-CN" altLang="en-US"/>
          </a:p>
        </p:txBody>
      </p:sp>
    </p:spTree>
    <p:extLst>
      <p:ext uri="{BB962C8B-B14F-4D97-AF65-F5344CB8AC3E}">
        <p14:creationId xmlns:p14="http://schemas.microsoft.com/office/powerpoint/2010/main" val="39300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animEffect transition="in" filter="wipe(down)">
                                      <p:cBhvr>
                                        <p:cTn id="7" dur="500"/>
                                        <p:tgtEl>
                                          <p:spTgt spid="184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434">
                                            <p:txEl>
                                              <p:pRg st="2" end="2"/>
                                            </p:txEl>
                                          </p:spTgt>
                                        </p:tgtEl>
                                        <p:attrNameLst>
                                          <p:attrName>style.visibility</p:attrName>
                                        </p:attrNameLst>
                                      </p:cBhvr>
                                      <p:to>
                                        <p:strVal val="visible"/>
                                      </p:to>
                                    </p:set>
                                    <p:anim calcmode="lin" valueType="num">
                                      <p:cBhvr additive="base">
                                        <p:cTn id="12" dur="500" fill="hold"/>
                                        <p:tgtEl>
                                          <p:spTgt spid="1843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434">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8434">
                                            <p:txEl>
                                              <p:pRg st="3" end="3"/>
                                            </p:txEl>
                                          </p:spTgt>
                                        </p:tgtEl>
                                        <p:attrNameLst>
                                          <p:attrName>style.visibility</p:attrName>
                                        </p:attrNameLst>
                                      </p:cBhvr>
                                      <p:to>
                                        <p:strVal val="visible"/>
                                      </p:to>
                                    </p:set>
                                    <p:anim calcmode="lin" valueType="num">
                                      <p:cBhvr additive="base">
                                        <p:cTn id="16" dur="500" fill="hold"/>
                                        <p:tgtEl>
                                          <p:spTgt spid="18434">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84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434">
                                            <p:txEl>
                                              <p:pRg st="4" end="4"/>
                                            </p:txEl>
                                          </p:spTgt>
                                        </p:tgtEl>
                                        <p:attrNameLst>
                                          <p:attrName>style.visibility</p:attrName>
                                        </p:attrNameLst>
                                      </p:cBhvr>
                                      <p:to>
                                        <p:strVal val="visible"/>
                                      </p:to>
                                    </p:set>
                                    <p:anim calcmode="lin" valueType="num">
                                      <p:cBhvr additive="base">
                                        <p:cTn id="22" dur="500" fill="hold"/>
                                        <p:tgtEl>
                                          <p:spTgt spid="18434">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8434">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8434">
                                            <p:txEl>
                                              <p:pRg st="5" end="5"/>
                                            </p:txEl>
                                          </p:spTgt>
                                        </p:tgtEl>
                                        <p:attrNameLst>
                                          <p:attrName>style.visibility</p:attrName>
                                        </p:attrNameLst>
                                      </p:cBhvr>
                                      <p:to>
                                        <p:strVal val="visible"/>
                                      </p:to>
                                    </p:set>
                                    <p:anim calcmode="lin" valueType="num">
                                      <p:cBhvr additive="base">
                                        <p:cTn id="26" dur="500" fill="hold"/>
                                        <p:tgtEl>
                                          <p:spTgt spid="18434">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8434">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434">
                                            <p:txEl>
                                              <p:pRg st="6" end="6"/>
                                            </p:txEl>
                                          </p:spTgt>
                                        </p:tgtEl>
                                        <p:attrNameLst>
                                          <p:attrName>style.visibility</p:attrName>
                                        </p:attrNameLst>
                                      </p:cBhvr>
                                      <p:to>
                                        <p:strVal val="visible"/>
                                      </p:to>
                                    </p:set>
                                    <p:anim calcmode="lin" valueType="num">
                                      <p:cBhvr additive="base">
                                        <p:cTn id="30" dur="500" fill="hold"/>
                                        <p:tgtEl>
                                          <p:spTgt spid="18434">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4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434">
                                            <p:txEl>
                                              <p:pRg st="7" end="7"/>
                                            </p:txEl>
                                          </p:spTgt>
                                        </p:tgtEl>
                                        <p:attrNameLst>
                                          <p:attrName>style.visibility</p:attrName>
                                        </p:attrNameLst>
                                      </p:cBhvr>
                                      <p:to>
                                        <p:strVal val="visible"/>
                                      </p:to>
                                    </p:set>
                                    <p:anim calcmode="lin" valueType="num">
                                      <p:cBhvr additive="base">
                                        <p:cTn id="36" dur="500" fill="hold"/>
                                        <p:tgtEl>
                                          <p:spTgt spid="18434">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8434">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8434">
                                            <p:txEl>
                                              <p:pRg st="8" end="8"/>
                                            </p:txEl>
                                          </p:spTgt>
                                        </p:tgtEl>
                                        <p:attrNameLst>
                                          <p:attrName>style.visibility</p:attrName>
                                        </p:attrNameLst>
                                      </p:cBhvr>
                                      <p:to>
                                        <p:strVal val="visible"/>
                                      </p:to>
                                    </p:set>
                                    <p:anim calcmode="lin" valueType="num">
                                      <p:cBhvr additive="base">
                                        <p:cTn id="40" dur="500" fill="hold"/>
                                        <p:tgtEl>
                                          <p:spTgt spid="18434">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8434">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434">
                                            <p:txEl>
                                              <p:pRg st="9" end="9"/>
                                            </p:txEl>
                                          </p:spTgt>
                                        </p:tgtEl>
                                        <p:attrNameLst>
                                          <p:attrName>style.visibility</p:attrName>
                                        </p:attrNameLst>
                                      </p:cBhvr>
                                      <p:to>
                                        <p:strVal val="visible"/>
                                      </p:to>
                                    </p:set>
                                    <p:anim calcmode="lin" valueType="num">
                                      <p:cBhvr additive="base">
                                        <p:cTn id="44" dur="500" fill="hold"/>
                                        <p:tgtEl>
                                          <p:spTgt spid="18434">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843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764704"/>
            <a:ext cx="8915400" cy="5559896"/>
          </a:xfrm>
        </p:spPr>
        <p:txBody>
          <a:bodyPr>
            <a:normAutofit/>
          </a:bodyPr>
          <a:lstStyle/>
          <a:p>
            <a:r>
              <a:rPr lang="zh-CN" altLang="zh-CN" sz="2800" b="1" dirty="0"/>
              <a:t>知识表示在表示方法上主要可以有两类</a:t>
            </a:r>
            <a:r>
              <a:rPr lang="zh-CN" altLang="zh-CN" sz="2800" dirty="0"/>
              <a:t>：</a:t>
            </a:r>
          </a:p>
          <a:p>
            <a:pPr>
              <a:buFont typeface="Wingdings" panose="05000000000000000000" pitchFamily="2" charset="2"/>
              <a:buChar char="Ø"/>
            </a:pPr>
            <a:r>
              <a:rPr lang="en-US" altLang="zh-CN" sz="2800" dirty="0">
                <a:solidFill>
                  <a:srgbClr val="FF0000"/>
                </a:solidFill>
              </a:rPr>
              <a:t>⑴ </a:t>
            </a:r>
            <a:r>
              <a:rPr lang="zh-CN" altLang="zh-CN" sz="2800" dirty="0">
                <a:solidFill>
                  <a:srgbClr val="FF0000"/>
                </a:solidFill>
              </a:rPr>
              <a:t>陈述性知识表示</a:t>
            </a:r>
            <a:r>
              <a:rPr lang="zh-CN" altLang="zh-CN" sz="2800" dirty="0"/>
              <a:t>：将知识表示与知识的运用分开处理，在表示知识时，并不涉及如何运用知识的问题，是一种静态的描述方法。</a:t>
            </a:r>
          </a:p>
          <a:p>
            <a:pPr>
              <a:buFont typeface="Wingdings" panose="05000000000000000000" pitchFamily="2" charset="2"/>
              <a:buChar char="Ø"/>
            </a:pPr>
            <a:r>
              <a:rPr lang="en-US" altLang="zh-CN" sz="2800" dirty="0">
                <a:solidFill>
                  <a:srgbClr val="FF0000"/>
                </a:solidFill>
              </a:rPr>
              <a:t>⑵ </a:t>
            </a:r>
            <a:r>
              <a:rPr lang="zh-CN" altLang="zh-CN" sz="2800" dirty="0">
                <a:solidFill>
                  <a:srgbClr val="FF0000"/>
                </a:solidFill>
              </a:rPr>
              <a:t>过程性知识表示</a:t>
            </a:r>
            <a:r>
              <a:rPr lang="zh-CN" altLang="zh-CN" sz="2800" dirty="0"/>
              <a:t>：将知识表示与知识的运用相结合，知识寓于程序中，是一种动态的描述方法。</a:t>
            </a:r>
            <a:r>
              <a:rPr lang="en-US" altLang="zh-CN" sz="2800" dirty="0"/>
              <a:t> </a:t>
            </a:r>
            <a:endParaRPr lang="zh-CN" altLang="zh-CN" sz="2800" dirty="0"/>
          </a:p>
          <a:p>
            <a:r>
              <a:rPr lang="zh-CN" altLang="zh-CN" sz="2800" dirty="0"/>
              <a:t>陈述性知识表示和过程性知识表示各有</a:t>
            </a:r>
            <a:r>
              <a:rPr lang="zh-CN" altLang="zh-CN" sz="2800" dirty="0" smtClean="0"/>
              <a:t>优缺点</a:t>
            </a:r>
            <a:r>
              <a:rPr lang="en-US" altLang="zh-CN" sz="2800" dirty="0" smtClean="0"/>
              <a:t>:</a:t>
            </a:r>
            <a:r>
              <a:rPr lang="zh-CN" altLang="zh-CN" sz="2800" dirty="0" smtClean="0"/>
              <a:t>高级</a:t>
            </a:r>
            <a:r>
              <a:rPr lang="zh-CN" altLang="zh-CN" sz="2800" dirty="0"/>
              <a:t>的智能行为似乎强烈地依赖于</a:t>
            </a:r>
            <a:r>
              <a:rPr lang="zh-CN" altLang="zh-CN" sz="2800" dirty="0">
                <a:solidFill>
                  <a:srgbClr val="FF0000"/>
                </a:solidFill>
              </a:rPr>
              <a:t>陈述性知识</a:t>
            </a:r>
            <a:r>
              <a:rPr lang="zh-CN" altLang="zh-CN" sz="2800" dirty="0"/>
              <a:t>，因此人工智能研究应注重陈述性的开发；但是， 以适当方式将过程性知识和陈述性知识综合，又可以提高智能系统的性能。</a:t>
            </a:r>
          </a:p>
          <a:p>
            <a:endParaRPr lang="zh-CN" altLang="en-US" sz="28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356682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825500" y="152400"/>
            <a:ext cx="9080500" cy="6553200"/>
          </a:xfrm>
        </p:spPr>
        <p:txBody>
          <a:bodyPr>
            <a:normAutofit lnSpcReduction="10000"/>
          </a:bodyPr>
          <a:lstStyle/>
          <a:p>
            <a:pPr lvl="2"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5</a:t>
            </a:r>
            <a:r>
              <a:rPr lang="zh-CN" altLang="en-US" sz="2800" b="1" dirty="0" smtClean="0">
                <a:latin typeface="Times New Roman" pitchFamily="18" charset="0"/>
              </a:rPr>
              <a:t>）交换律： </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P</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P</a:t>
            </a:r>
          </a:p>
          <a:p>
            <a:pPr lvl="2"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6</a:t>
            </a:r>
            <a:r>
              <a:rPr lang="zh-CN" altLang="en-US" sz="2800" b="1" dirty="0" smtClean="0">
                <a:latin typeface="Times New Roman" pitchFamily="18" charset="0"/>
              </a:rPr>
              <a:t>）结合律：</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R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R</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R ) =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Q ) </a:t>
            </a:r>
            <a:r>
              <a:rPr lang="en-US" altLang="zh-CN" sz="2800" b="1" dirty="0" smtClean="0">
                <a:latin typeface="Times New Roman" pitchFamily="18" charset="0"/>
                <a:sym typeface="Symbol" pitchFamily="18" charset="2"/>
              </a:rPr>
              <a:t> </a:t>
            </a:r>
            <a:r>
              <a:rPr lang="en-US" altLang="zh-CN" sz="2800" b="1" dirty="0" smtClean="0">
                <a:latin typeface="Times New Roman" pitchFamily="18" charset="0"/>
              </a:rPr>
              <a:t>R</a:t>
            </a:r>
          </a:p>
          <a:p>
            <a:pPr lvl="2"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7</a:t>
            </a:r>
            <a:r>
              <a:rPr lang="zh-CN" altLang="en-US" sz="2800" b="1" dirty="0" smtClean="0">
                <a:latin typeface="Times New Roman" pitchFamily="18" charset="0"/>
              </a:rPr>
              <a:t>）逆否率：</a:t>
            </a:r>
          </a:p>
          <a:p>
            <a:pPr lvl="3" eaLnBrk="1" hangingPunct="1">
              <a:buClr>
                <a:srgbClr val="FF0000"/>
              </a:buClr>
              <a:buFontTx/>
              <a:buChar char="•"/>
            </a:pPr>
            <a:r>
              <a:rPr lang="en-US" altLang="zh-CN" sz="2800" b="1" dirty="0" smtClean="0">
                <a:latin typeface="Times New Roman" pitchFamily="18" charset="0"/>
              </a:rPr>
              <a:t>( P</a:t>
            </a:r>
            <a:r>
              <a:rPr lang="en-US" altLang="zh-CN" sz="2800" b="1" dirty="0" smtClean="0">
                <a:latin typeface="Times New Roman" pitchFamily="18" charset="0"/>
                <a:sym typeface="Symbol" pitchFamily="18" charset="2"/>
              </a:rPr>
              <a:t>  </a:t>
            </a:r>
            <a:r>
              <a:rPr lang="en-US" altLang="zh-CN" sz="2800" b="1" dirty="0" smtClean="0">
                <a:latin typeface="Times New Roman" pitchFamily="18" charset="0"/>
              </a:rPr>
              <a:t>Q ) = ( ¬ Q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 P ) </a:t>
            </a:r>
          </a:p>
          <a:p>
            <a:pPr lvl="2"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8</a:t>
            </a:r>
            <a:r>
              <a:rPr lang="zh-CN" altLang="en-US" sz="2800" b="1" dirty="0" smtClean="0">
                <a:latin typeface="Times New Roman" pitchFamily="18" charset="0"/>
              </a:rPr>
              <a:t>）泛界律：</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F = P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T = P </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F = F ,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T = T </a:t>
            </a:r>
          </a:p>
          <a:p>
            <a:pPr lvl="2" eaLnBrk="1" hangingPunct="1">
              <a:buClr>
                <a:srgbClr val="5B2ABC"/>
              </a:buClr>
              <a:buFont typeface="Wingdings" pitchFamily="2" charset="2"/>
              <a:buChar char="p"/>
            </a:pPr>
            <a:r>
              <a:rPr lang="zh-CN" altLang="en-US" sz="2800" b="1" dirty="0" smtClean="0">
                <a:latin typeface="Times New Roman" pitchFamily="18" charset="0"/>
              </a:rPr>
              <a:t>（</a:t>
            </a:r>
            <a:r>
              <a:rPr lang="en-US" altLang="zh-CN" sz="2800" b="1" dirty="0" smtClean="0">
                <a:latin typeface="Times New Roman" pitchFamily="18" charset="0"/>
              </a:rPr>
              <a:t>9</a:t>
            </a:r>
            <a:r>
              <a:rPr lang="zh-CN" altLang="en-US" sz="2800" b="1" dirty="0" smtClean="0">
                <a:latin typeface="Times New Roman" pitchFamily="18" charset="0"/>
              </a:rPr>
              <a:t>）互余律：</a:t>
            </a:r>
          </a:p>
          <a:p>
            <a:pPr lvl="3" eaLnBrk="1" hangingPunct="1">
              <a:buClr>
                <a:srgbClr val="FF0000"/>
              </a:buClr>
              <a:buFontTx/>
              <a:buChar char="•"/>
            </a:pPr>
            <a:r>
              <a:rPr lang="en-US" altLang="zh-CN" sz="2800" b="1" dirty="0" smtClean="0">
                <a:latin typeface="Times New Roman" pitchFamily="18" charset="0"/>
              </a:rPr>
              <a:t>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 P = T,  P </a:t>
            </a:r>
            <a:r>
              <a:rPr lang="en-US" altLang="zh-CN" sz="2800" b="1" dirty="0" smtClean="0">
                <a:latin typeface="Times New Roman" pitchFamily="18" charset="0"/>
                <a:sym typeface="Symbol" pitchFamily="18" charset="2"/>
              </a:rPr>
              <a:t></a:t>
            </a:r>
            <a:r>
              <a:rPr lang="en-US" altLang="zh-CN" sz="2800" b="1" dirty="0" smtClean="0">
                <a:latin typeface="Times New Roman" pitchFamily="18" charset="0"/>
              </a:rPr>
              <a:t> ¬ P = F</a:t>
            </a:r>
          </a:p>
        </p:txBody>
      </p:sp>
      <p:sp>
        <p:nvSpPr>
          <p:cNvPr id="3" name="动作按钮: 后退或前一项 2">
            <a:hlinkClick r:id="rId2" action="ppaction://hlinksldjump" highlightClick="1"/>
          </p:cNvPr>
          <p:cNvSpPr/>
          <p:nvPr/>
        </p:nvSpPr>
        <p:spPr>
          <a:xfrm>
            <a:off x="8541399" y="6424020"/>
            <a:ext cx="234026" cy="21602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a:xfrm>
            <a:off x="8652003" y="6386774"/>
            <a:ext cx="825500" cy="365125"/>
          </a:xfrm>
        </p:spPr>
        <p:txBody>
          <a:bodyPr/>
          <a:lstStyle/>
          <a:p>
            <a:fld id="{0C913308-F349-4B6D-A68A-DD1791B4A57B}" type="slidenum">
              <a:rPr lang="zh-CN" altLang="en-US" smtClean="0"/>
              <a:t>130</a:t>
            </a:fld>
            <a:endParaRPr lang="zh-CN" altLang="en-US" dirty="0"/>
          </a:p>
        </p:txBody>
      </p:sp>
    </p:spTree>
    <p:extLst>
      <p:ext uri="{BB962C8B-B14F-4D97-AF65-F5344CB8AC3E}">
        <p14:creationId xmlns:p14="http://schemas.microsoft.com/office/powerpoint/2010/main" val="411444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Effect transition="in" filter="barn(inVertical)">
                                      <p:cBhvr>
                                        <p:cTn id="7" dur="500"/>
                                        <p:tgtEl>
                                          <p:spTgt spid="1945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458">
                                            <p:txEl>
                                              <p:pRg st="1" end="1"/>
                                            </p:txEl>
                                          </p:spTgt>
                                        </p:tgtEl>
                                        <p:attrNameLst>
                                          <p:attrName>style.visibility</p:attrName>
                                        </p:attrNameLst>
                                      </p:cBhvr>
                                      <p:to>
                                        <p:strVal val="visible"/>
                                      </p:to>
                                    </p:set>
                                    <p:animEffect transition="in" filter="barn(inVertical)">
                                      <p:cBhvr>
                                        <p:cTn id="10" dur="500"/>
                                        <p:tgtEl>
                                          <p:spTgt spid="19458">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animEffect transition="in" filter="barn(inVertical)">
                                      <p:cBhvr>
                                        <p:cTn id="13" dur="500"/>
                                        <p:tgtEl>
                                          <p:spTgt spid="1945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9458">
                                            <p:txEl>
                                              <p:pRg st="3" end="3"/>
                                            </p:txEl>
                                          </p:spTgt>
                                        </p:tgtEl>
                                        <p:attrNameLst>
                                          <p:attrName>style.visibility</p:attrName>
                                        </p:attrNameLst>
                                      </p:cBhvr>
                                      <p:to>
                                        <p:strVal val="visible"/>
                                      </p:to>
                                    </p:set>
                                    <p:animEffect transition="in" filter="wipe(down)">
                                      <p:cBhvr>
                                        <p:cTn id="18" dur="500"/>
                                        <p:tgtEl>
                                          <p:spTgt spid="19458">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9458">
                                            <p:txEl>
                                              <p:pRg st="4" end="4"/>
                                            </p:txEl>
                                          </p:spTgt>
                                        </p:tgtEl>
                                        <p:attrNameLst>
                                          <p:attrName>style.visibility</p:attrName>
                                        </p:attrNameLst>
                                      </p:cBhvr>
                                      <p:to>
                                        <p:strVal val="visible"/>
                                      </p:to>
                                    </p:set>
                                    <p:animEffect transition="in" filter="wipe(down)">
                                      <p:cBhvr>
                                        <p:cTn id="21" dur="500"/>
                                        <p:tgtEl>
                                          <p:spTgt spid="19458">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9458">
                                            <p:txEl>
                                              <p:pRg st="5" end="5"/>
                                            </p:txEl>
                                          </p:spTgt>
                                        </p:tgtEl>
                                        <p:attrNameLst>
                                          <p:attrName>style.visibility</p:attrName>
                                        </p:attrNameLst>
                                      </p:cBhvr>
                                      <p:to>
                                        <p:strVal val="visible"/>
                                      </p:to>
                                    </p:set>
                                    <p:animEffect transition="in" filter="wipe(down)">
                                      <p:cBhvr>
                                        <p:cTn id="24" dur="500"/>
                                        <p:tgtEl>
                                          <p:spTgt spid="1945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9458">
                                            <p:txEl>
                                              <p:pRg st="6" end="6"/>
                                            </p:txEl>
                                          </p:spTgt>
                                        </p:tgtEl>
                                        <p:attrNameLst>
                                          <p:attrName>style.visibility</p:attrName>
                                        </p:attrNameLst>
                                      </p:cBhvr>
                                      <p:to>
                                        <p:strVal val="visible"/>
                                      </p:to>
                                    </p:set>
                                    <p:animEffect transition="in" filter="barn(inVertical)">
                                      <p:cBhvr>
                                        <p:cTn id="29" dur="500"/>
                                        <p:tgtEl>
                                          <p:spTgt spid="19458">
                                            <p:txEl>
                                              <p:pRg st="6" end="6"/>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19458">
                                            <p:txEl>
                                              <p:pRg st="7" end="7"/>
                                            </p:txEl>
                                          </p:spTgt>
                                        </p:tgtEl>
                                        <p:attrNameLst>
                                          <p:attrName>style.visibility</p:attrName>
                                        </p:attrNameLst>
                                      </p:cBhvr>
                                      <p:to>
                                        <p:strVal val="visible"/>
                                      </p:to>
                                    </p:set>
                                    <p:animEffect transition="in" filter="barn(inVertical)">
                                      <p:cBhvr>
                                        <p:cTn id="32" dur="500"/>
                                        <p:tgtEl>
                                          <p:spTgt spid="1945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458">
                                            <p:txEl>
                                              <p:pRg st="8" end="8"/>
                                            </p:txEl>
                                          </p:spTgt>
                                        </p:tgtEl>
                                        <p:attrNameLst>
                                          <p:attrName>style.visibility</p:attrName>
                                        </p:attrNameLst>
                                      </p:cBhvr>
                                      <p:to>
                                        <p:strVal val="visible"/>
                                      </p:to>
                                    </p:set>
                                    <p:animEffect transition="in" filter="wipe(down)">
                                      <p:cBhvr>
                                        <p:cTn id="37" dur="500"/>
                                        <p:tgtEl>
                                          <p:spTgt spid="19458">
                                            <p:txEl>
                                              <p:pRg st="8" end="8"/>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9458">
                                            <p:txEl>
                                              <p:pRg st="9" end="9"/>
                                            </p:txEl>
                                          </p:spTgt>
                                        </p:tgtEl>
                                        <p:attrNameLst>
                                          <p:attrName>style.visibility</p:attrName>
                                        </p:attrNameLst>
                                      </p:cBhvr>
                                      <p:to>
                                        <p:strVal val="visible"/>
                                      </p:to>
                                    </p:set>
                                    <p:animEffect transition="in" filter="wipe(down)">
                                      <p:cBhvr>
                                        <p:cTn id="40" dur="500"/>
                                        <p:tgtEl>
                                          <p:spTgt spid="19458">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9458">
                                            <p:txEl>
                                              <p:pRg st="10" end="10"/>
                                            </p:txEl>
                                          </p:spTgt>
                                        </p:tgtEl>
                                        <p:attrNameLst>
                                          <p:attrName>style.visibility</p:attrName>
                                        </p:attrNameLst>
                                      </p:cBhvr>
                                      <p:to>
                                        <p:strVal val="visible"/>
                                      </p:to>
                                    </p:set>
                                    <p:animEffect transition="in" filter="wipe(down)">
                                      <p:cBhvr>
                                        <p:cTn id="43" dur="500"/>
                                        <p:tgtEl>
                                          <p:spTgt spid="19458">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9458">
                                            <p:txEl>
                                              <p:pRg st="11" end="11"/>
                                            </p:txEl>
                                          </p:spTgt>
                                        </p:tgtEl>
                                        <p:attrNameLst>
                                          <p:attrName>style.visibility</p:attrName>
                                        </p:attrNameLst>
                                      </p:cBhvr>
                                      <p:to>
                                        <p:strVal val="visible"/>
                                      </p:to>
                                    </p:set>
                                    <p:animEffect transition="in" filter="barn(inVertical)">
                                      <p:cBhvr>
                                        <p:cTn id="48" dur="500"/>
                                        <p:tgtEl>
                                          <p:spTgt spid="19458">
                                            <p:txEl>
                                              <p:pRg st="11" end="11"/>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19458">
                                            <p:txEl>
                                              <p:pRg st="12" end="12"/>
                                            </p:txEl>
                                          </p:spTgt>
                                        </p:tgtEl>
                                        <p:attrNameLst>
                                          <p:attrName>style.visibility</p:attrName>
                                        </p:attrNameLst>
                                      </p:cBhvr>
                                      <p:to>
                                        <p:strVal val="visible"/>
                                      </p:to>
                                    </p:set>
                                    <p:animEffect transition="in" filter="barn(inVertical)">
                                      <p:cBhvr>
                                        <p:cTn id="51" dur="500"/>
                                        <p:tgtEl>
                                          <p:spTgt spid="1945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spcBef>
                <a:spcPts val="2800"/>
              </a:spcBef>
              <a:spcAft>
                <a:spcPts val="1200"/>
              </a:spcAft>
            </a:pPr>
            <a:r>
              <a:rPr lang="zh-CN" altLang="en-US" b="1" smtClean="0"/>
              <a:t>谓词公式化成子句集的步骤</a:t>
            </a:r>
            <a:r>
              <a:rPr lang="en-US" altLang="zh-CN" b="1" smtClean="0"/>
              <a:t>:</a:t>
            </a:r>
          </a:p>
        </p:txBody>
      </p:sp>
      <p:sp>
        <p:nvSpPr>
          <p:cNvPr id="21507" name="Rectangle 3"/>
          <p:cNvSpPr>
            <a:spLocks noGrp="1" noChangeArrowheads="1"/>
          </p:cNvSpPr>
          <p:nvPr>
            <p:ph type="body" idx="1"/>
          </p:nvPr>
        </p:nvSpPr>
        <p:spPr>
          <a:xfrm>
            <a:off x="1749029" y="2363789"/>
            <a:ext cx="7952317" cy="3741737"/>
          </a:xfrm>
        </p:spPr>
        <p:txBody>
          <a:bodyPr/>
          <a:lstStyle/>
          <a:p>
            <a:pPr eaLnBrk="1" hangingPunct="1"/>
            <a:r>
              <a:rPr lang="zh-CN" altLang="en-US" b="1" smtClean="0"/>
              <a:t>（</a:t>
            </a:r>
            <a:r>
              <a:rPr lang="en-US" altLang="zh-CN" b="1" smtClean="0"/>
              <a:t>1</a:t>
            </a:r>
            <a:r>
              <a:rPr lang="zh-CN" altLang="en-US" b="1" smtClean="0"/>
              <a:t>）消去蕴涵连词</a:t>
            </a:r>
          </a:p>
          <a:p>
            <a:pPr eaLnBrk="1" hangingPunct="1"/>
            <a:r>
              <a:rPr lang="zh-CN" altLang="en-US" b="1" smtClean="0"/>
              <a:t>        利用下述等价关系消去谓词公式中的蕴涵连词</a:t>
            </a:r>
            <a:r>
              <a:rPr lang="zh-CN" altLang="en-US" b="1" smtClean="0">
                <a:latin typeface="Arial" pitchFamily="34" charset="0"/>
              </a:rPr>
              <a:t>“</a:t>
            </a:r>
            <a:r>
              <a:rPr lang="zh-CN" altLang="en-US" b="1" smtClean="0"/>
              <a:t>→</a:t>
            </a:r>
            <a:r>
              <a:rPr lang="zh-CN" altLang="en-US" b="1" smtClean="0">
                <a:latin typeface="Arial" pitchFamily="34" charset="0"/>
              </a:rPr>
              <a:t>”</a:t>
            </a:r>
            <a:r>
              <a:rPr lang="zh-CN" altLang="en-US" b="1" smtClean="0"/>
              <a:t>：</a:t>
            </a:r>
          </a:p>
          <a:p>
            <a:pPr algn="ctr" eaLnBrk="1" hangingPunct="1"/>
            <a:r>
              <a:rPr lang="en-US" altLang="zh-CN" b="1" smtClean="0"/>
              <a:t>P→Q                P∨Q</a:t>
            </a:r>
          </a:p>
        </p:txBody>
      </p:sp>
      <p:sp>
        <p:nvSpPr>
          <p:cNvPr id="410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graphicFrame>
        <p:nvGraphicFramePr>
          <p:cNvPr id="21509" name="Object 5"/>
          <p:cNvGraphicFramePr>
            <a:graphicFrameLocks noChangeAspect="1"/>
          </p:cNvGraphicFramePr>
          <p:nvPr/>
        </p:nvGraphicFramePr>
        <p:xfrm>
          <a:off x="1" y="0"/>
          <a:ext cx="237331" cy="152400"/>
        </p:xfrm>
        <a:graphic>
          <a:graphicData uri="http://schemas.openxmlformats.org/presentationml/2006/ole">
            <mc:AlternateContent xmlns:mc="http://schemas.openxmlformats.org/markup-compatibility/2006">
              <mc:Choice xmlns:v="urn:schemas-microsoft-com:vml" Requires="v">
                <p:oleObj spid="_x0000_s15550" name="公式" r:id="rId3" imgW="215713" imgH="152268" progId="Equation.3">
                  <p:embed/>
                </p:oleObj>
              </mc:Choice>
              <mc:Fallback>
                <p:oleObj name="公式" r:id="rId3" imgW="215713"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3733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0" name="Object 6"/>
          <p:cNvGraphicFramePr>
            <a:graphicFrameLocks noChangeAspect="1"/>
          </p:cNvGraphicFramePr>
          <p:nvPr>
            <p:extLst>
              <p:ext uri="{D42A27DB-BD31-4B8C-83A1-F6EECF244321}">
                <p14:modId xmlns:p14="http://schemas.microsoft.com/office/powerpoint/2010/main" val="2457152157"/>
              </p:ext>
            </p:extLst>
          </p:nvPr>
        </p:nvGraphicFramePr>
        <p:xfrm>
          <a:off x="5265034" y="3717033"/>
          <a:ext cx="935567" cy="600075"/>
        </p:xfrm>
        <a:graphic>
          <a:graphicData uri="http://schemas.openxmlformats.org/presentationml/2006/ole">
            <mc:AlternateContent xmlns:mc="http://schemas.openxmlformats.org/markup-compatibility/2006">
              <mc:Choice xmlns:v="urn:schemas-microsoft-com:vml" Requires="v">
                <p:oleObj spid="_x0000_s15551" name="公式" r:id="rId5" imgW="215713" imgH="152268" progId="Equation.3">
                  <p:embed/>
                </p:oleObj>
              </mc:Choice>
              <mc:Fallback>
                <p:oleObj name="公式" r:id="rId5" imgW="215713"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034" y="3717033"/>
                        <a:ext cx="93556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3"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graphicFrame>
        <p:nvGraphicFramePr>
          <p:cNvPr id="21512" name="Object 8"/>
          <p:cNvGraphicFramePr>
            <a:graphicFrameLocks noChangeAspect="1"/>
          </p:cNvGraphicFramePr>
          <p:nvPr/>
        </p:nvGraphicFramePr>
        <p:xfrm>
          <a:off x="0" y="1"/>
          <a:ext cx="165100" cy="104775"/>
        </p:xfrm>
        <a:graphic>
          <a:graphicData uri="http://schemas.openxmlformats.org/presentationml/2006/ole">
            <mc:AlternateContent xmlns:mc="http://schemas.openxmlformats.org/markup-compatibility/2006">
              <mc:Choice xmlns:v="urn:schemas-microsoft-com:vml" Requires="v">
                <p:oleObj spid="_x0000_s15552" name="公式" r:id="rId6" imgW="152268" imgH="101512" progId="Equation.3">
                  <p:embed/>
                </p:oleObj>
              </mc:Choice>
              <mc:Fallback>
                <p:oleObj name="公式" r:id="rId6" imgW="152268" imgH="1015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65100"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3" name="Object 9"/>
          <p:cNvGraphicFramePr>
            <a:graphicFrameLocks noChangeAspect="1"/>
          </p:cNvGraphicFramePr>
          <p:nvPr>
            <p:extLst>
              <p:ext uri="{D42A27DB-BD31-4B8C-83A1-F6EECF244321}">
                <p14:modId xmlns:p14="http://schemas.microsoft.com/office/powerpoint/2010/main" val="1418828786"/>
              </p:ext>
            </p:extLst>
          </p:nvPr>
        </p:nvGraphicFramePr>
        <p:xfrm>
          <a:off x="6045121" y="3789041"/>
          <a:ext cx="545175" cy="346075"/>
        </p:xfrm>
        <a:graphic>
          <a:graphicData uri="http://schemas.openxmlformats.org/presentationml/2006/ole">
            <mc:AlternateContent xmlns:mc="http://schemas.openxmlformats.org/markup-compatibility/2006">
              <mc:Choice xmlns:v="urn:schemas-microsoft-com:vml" Requires="v">
                <p:oleObj spid="_x0000_s15553" name="公式" r:id="rId8" imgW="152268" imgH="101512" progId="Equation.3">
                  <p:embed/>
                </p:oleObj>
              </mc:Choice>
              <mc:Fallback>
                <p:oleObj name="公式" r:id="rId8" imgW="152268" imgH="1015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121" y="3789041"/>
                        <a:ext cx="545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t>131</a:t>
            </a:fld>
            <a:endParaRPr lang="zh-CN" altLang="en-US"/>
          </a:p>
        </p:txBody>
      </p:sp>
    </p:spTree>
    <p:extLst>
      <p:ext uri="{BB962C8B-B14F-4D97-AF65-F5344CB8AC3E}">
        <p14:creationId xmlns:p14="http://schemas.microsoft.com/office/powerpoint/2010/main" val="41305207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3581400"/>
            <a:ext cx="4602163" cy="2617788"/>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Rectangle 3"/>
          <p:cNvSpPr>
            <a:spLocks noGrp="1" noChangeArrowheads="1"/>
          </p:cNvSpPr>
          <p:nvPr>
            <p:ph type="title"/>
          </p:nvPr>
        </p:nvSpPr>
        <p:spPr/>
        <p:txBody>
          <a:bodyPr/>
          <a:lstStyle/>
          <a:p>
            <a:pPr eaLnBrk="1" hangingPunct="1">
              <a:spcBef>
                <a:spcPts val="2800"/>
              </a:spcBef>
              <a:spcAft>
                <a:spcPts val="1200"/>
              </a:spcAft>
            </a:pPr>
            <a:r>
              <a:rPr lang="zh-CN" altLang="en-US" b="1" smtClean="0"/>
              <a:t>谓词公式化成子句集的步骤</a:t>
            </a:r>
            <a:r>
              <a:rPr lang="en-US" altLang="zh-CN" b="1" smtClean="0"/>
              <a:t>:</a:t>
            </a:r>
          </a:p>
        </p:txBody>
      </p:sp>
      <p:sp>
        <p:nvSpPr>
          <p:cNvPr id="22532" name="Rectangle 4"/>
          <p:cNvSpPr>
            <a:spLocks noGrp="1" noChangeArrowheads="1"/>
          </p:cNvSpPr>
          <p:nvPr>
            <p:ph type="body" idx="1"/>
          </p:nvPr>
        </p:nvSpPr>
        <p:spPr>
          <a:xfrm>
            <a:off x="412750" y="1905000"/>
            <a:ext cx="8420100" cy="4464050"/>
          </a:xfrm>
        </p:spPr>
        <p:txBody>
          <a:bodyPr/>
          <a:lstStyle/>
          <a:p>
            <a:pPr eaLnBrk="1" hangingPunct="1"/>
            <a:r>
              <a:rPr lang="en-US" altLang="zh-CN" b="1" smtClean="0"/>
              <a:t>        </a:t>
            </a:r>
            <a:r>
              <a:rPr lang="zh-CN" altLang="en-US" b="1" smtClean="0"/>
              <a:t>（</a:t>
            </a:r>
            <a:r>
              <a:rPr lang="en-US" altLang="zh-CN" b="1" smtClean="0"/>
              <a:t>2</a:t>
            </a:r>
            <a:r>
              <a:rPr lang="zh-CN" altLang="en-US" b="1" smtClean="0"/>
              <a:t>）减小否定连词的辖域</a:t>
            </a:r>
          </a:p>
          <a:p>
            <a:pPr eaLnBrk="1" hangingPunct="1"/>
            <a:r>
              <a:rPr lang="zh-CN" altLang="en-US" b="1" smtClean="0"/>
              <a:t>        利用下述等价关系把</a:t>
            </a:r>
            <a:r>
              <a:rPr lang="zh-CN" altLang="en-US" b="1" smtClean="0">
                <a:latin typeface="Arial" pitchFamily="34" charset="0"/>
              </a:rPr>
              <a:t>“</a:t>
            </a:r>
            <a:r>
              <a:rPr lang="en-US" altLang="zh-CN" sz="4000" b="1" smtClean="0"/>
              <a:t>﹁</a:t>
            </a:r>
            <a:r>
              <a:rPr lang="en-US" altLang="zh-CN" b="1" smtClean="0">
                <a:latin typeface="Arial" pitchFamily="34" charset="0"/>
              </a:rPr>
              <a:t>”</a:t>
            </a:r>
            <a:r>
              <a:rPr lang="zh-CN" altLang="en-US" b="1" smtClean="0"/>
              <a:t>移到紧靠谓词的位置上：</a:t>
            </a:r>
          </a:p>
        </p:txBody>
      </p:sp>
      <p:sp>
        <p:nvSpPr>
          <p:cNvPr id="5125" name="Rectangle 5"/>
          <p:cNvSpPr>
            <a:spLocks noChangeArrowheads="1"/>
          </p:cNvSpPr>
          <p:nvPr/>
        </p:nvSpPr>
        <p:spPr bwMode="auto">
          <a:xfrm>
            <a:off x="0" y="3168134"/>
            <a:ext cx="184731" cy="369332"/>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132</a:t>
            </a:fld>
            <a:endParaRPr lang="zh-CN" altLang="en-US"/>
          </a:p>
        </p:txBody>
      </p:sp>
    </p:spTree>
    <p:extLst>
      <p:ext uri="{BB962C8B-B14F-4D97-AF65-F5344CB8AC3E}">
        <p14:creationId xmlns:p14="http://schemas.microsoft.com/office/powerpoint/2010/main" val="31731480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330200" y="1828800"/>
            <a:ext cx="9410700" cy="4724400"/>
          </a:xfrm>
        </p:spPr>
        <p:txBody>
          <a:bodyPr/>
          <a:lstStyle/>
          <a:p>
            <a:pPr eaLnBrk="1" hangingPunct="1"/>
            <a:r>
              <a:rPr lang="en-US" altLang="zh-CN" b="1" dirty="0" smtClean="0"/>
              <a:t>       </a:t>
            </a:r>
            <a:r>
              <a:rPr lang="zh-CN" altLang="en-US" b="1" dirty="0" smtClean="0"/>
              <a:t>（</a:t>
            </a:r>
            <a:r>
              <a:rPr lang="en-US" altLang="zh-CN" b="1" dirty="0" smtClean="0"/>
              <a:t>3</a:t>
            </a:r>
            <a:r>
              <a:rPr lang="zh-CN" altLang="en-US" b="1" dirty="0" smtClean="0"/>
              <a:t>）约束变元标准化</a:t>
            </a:r>
          </a:p>
          <a:p>
            <a:pPr eaLnBrk="1" hangingPunct="1"/>
            <a:r>
              <a:rPr lang="zh-CN" altLang="en-US" b="1" dirty="0" smtClean="0"/>
              <a:t>       （</a:t>
            </a:r>
            <a:r>
              <a:rPr lang="en-US" altLang="zh-CN" b="1" dirty="0" smtClean="0"/>
              <a:t>4</a:t>
            </a:r>
            <a:r>
              <a:rPr lang="zh-CN" altLang="en-US" b="1" dirty="0" smtClean="0"/>
              <a:t>）消去存在量词</a:t>
            </a:r>
          </a:p>
          <a:p>
            <a:pPr eaLnBrk="1" hangingPunct="1">
              <a:buClr>
                <a:schemeClr val="hlink"/>
              </a:buClr>
              <a:buFont typeface="Wingdings" pitchFamily="2" charset="2"/>
              <a:buNone/>
            </a:pPr>
            <a:r>
              <a:rPr lang="zh-CN" altLang="en-US" b="1" dirty="0" smtClean="0"/>
              <a:t>        若存在量词不在全称量词的辖域内，则</a:t>
            </a:r>
          </a:p>
          <a:p>
            <a:pPr eaLnBrk="1" hangingPunct="1">
              <a:buClr>
                <a:schemeClr val="hlink"/>
              </a:buClr>
              <a:buFont typeface="Wingdings" pitchFamily="2" charset="2"/>
              <a:buNone/>
            </a:pPr>
            <a:r>
              <a:rPr lang="zh-CN" altLang="en-US" b="1" dirty="0" smtClean="0"/>
              <a:t>用一个个体常量替换受该存在量词约束的变</a:t>
            </a:r>
          </a:p>
          <a:p>
            <a:pPr eaLnBrk="1" hangingPunct="1">
              <a:buClr>
                <a:schemeClr val="hlink"/>
              </a:buClr>
              <a:buFont typeface="Wingdings" pitchFamily="2" charset="2"/>
              <a:buNone/>
            </a:pPr>
            <a:r>
              <a:rPr lang="zh-CN" altLang="en-US" b="1" dirty="0" smtClean="0"/>
              <a:t>元。</a:t>
            </a:r>
          </a:p>
          <a:p>
            <a:pPr eaLnBrk="1" hangingPunct="1">
              <a:buClr>
                <a:schemeClr val="hlink"/>
              </a:buClr>
              <a:buFont typeface="Wingdings" pitchFamily="2" charset="2"/>
              <a:buNone/>
            </a:pPr>
            <a:r>
              <a:rPr lang="zh-CN" altLang="en-US" b="1" dirty="0" smtClean="0"/>
              <a:t>       若存在量词位于一个或多个全称量词的辖域内，则需要用</a:t>
            </a:r>
            <a:r>
              <a:rPr lang="en-US" altLang="zh-CN" dirty="0" err="1" smtClean="0"/>
              <a:t>Skolem</a:t>
            </a:r>
            <a:r>
              <a:rPr lang="zh-CN" altLang="en-US" b="1" dirty="0" smtClean="0"/>
              <a:t>函数</a:t>
            </a:r>
            <a:r>
              <a:rPr lang="en-US" altLang="zh-CN" b="1" i="1" dirty="0" smtClean="0"/>
              <a:t>f </a:t>
            </a:r>
            <a:r>
              <a:rPr lang="en-US" altLang="zh-CN" b="1" dirty="0" smtClean="0"/>
              <a:t>(</a:t>
            </a:r>
            <a:r>
              <a:rPr lang="en-US" altLang="zh-CN" b="1" i="1" dirty="0" smtClean="0"/>
              <a:t>x</a:t>
            </a:r>
            <a:r>
              <a:rPr lang="en-US" altLang="zh-CN" b="1" baseline="-25000" dirty="0" smtClean="0"/>
              <a:t>1</a:t>
            </a:r>
            <a:r>
              <a:rPr lang="en-US" altLang="zh-CN" b="1" dirty="0" smtClean="0"/>
              <a:t>, </a:t>
            </a:r>
            <a:r>
              <a:rPr lang="en-US" altLang="zh-CN" b="1" i="1" dirty="0" smtClean="0"/>
              <a:t>x</a:t>
            </a:r>
            <a:r>
              <a:rPr lang="en-US" altLang="zh-CN" b="1" baseline="-25000" dirty="0" smtClean="0"/>
              <a:t>2</a:t>
            </a:r>
            <a:r>
              <a:rPr lang="en-US" altLang="zh-CN" b="1" dirty="0" smtClean="0"/>
              <a:t>, </a:t>
            </a:r>
            <a:r>
              <a:rPr lang="en-US" altLang="zh-CN" b="1" dirty="0" smtClean="0">
                <a:latin typeface="Arial" pitchFamily="34" charset="0"/>
              </a:rPr>
              <a:t>…</a:t>
            </a:r>
            <a:r>
              <a:rPr lang="zh-CN" altLang="en-US" b="1" dirty="0" smtClean="0"/>
              <a:t>，</a:t>
            </a:r>
            <a:r>
              <a:rPr lang="en-US" altLang="zh-CN" b="1" i="1" dirty="0" err="1" smtClean="0"/>
              <a:t>x</a:t>
            </a:r>
            <a:r>
              <a:rPr lang="en-US" altLang="zh-CN" b="1" i="1" baseline="-25000" dirty="0" err="1" smtClean="0"/>
              <a:t>n</a:t>
            </a:r>
            <a:r>
              <a:rPr lang="en-US" altLang="zh-CN" b="1" i="1" baseline="-25000" dirty="0" smtClean="0"/>
              <a:t> </a:t>
            </a:r>
            <a:r>
              <a:rPr lang="en-US" altLang="zh-CN" b="1" dirty="0" smtClean="0"/>
              <a:t>)</a:t>
            </a:r>
            <a:r>
              <a:rPr lang="zh-CN" altLang="en-US" b="1" dirty="0" smtClean="0"/>
              <a:t>替换受该存在量词约束的变元</a:t>
            </a:r>
            <a:r>
              <a:rPr lang="en-US" altLang="zh-CN" b="1" i="1" dirty="0" smtClean="0"/>
              <a:t>y</a:t>
            </a:r>
            <a:r>
              <a:rPr lang="zh-CN" altLang="en-US" b="1" dirty="0" smtClean="0"/>
              <a:t>。</a:t>
            </a:r>
          </a:p>
        </p:txBody>
      </p:sp>
      <p:sp>
        <p:nvSpPr>
          <p:cNvPr id="23555" name="Rectangle 3"/>
          <p:cNvSpPr>
            <a:spLocks noGrp="1" noChangeArrowheads="1"/>
          </p:cNvSpPr>
          <p:nvPr>
            <p:ph type="title"/>
          </p:nvPr>
        </p:nvSpPr>
        <p:spPr>
          <a:noFill/>
        </p:spPr>
        <p:txBody>
          <a:bodyPr/>
          <a:lstStyle/>
          <a:p>
            <a:pPr eaLnBrk="1" hangingPunct="1">
              <a:spcBef>
                <a:spcPts val="2800"/>
              </a:spcBef>
              <a:spcAft>
                <a:spcPts val="1200"/>
              </a:spcAft>
            </a:pPr>
            <a:r>
              <a:rPr lang="zh-CN" altLang="en-US" b="1" smtClean="0"/>
              <a:t>谓词公式化成子句集的步骤</a:t>
            </a:r>
            <a:r>
              <a:rPr lang="en-US" altLang="zh-CN" b="1" smtClean="0"/>
              <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133</a:t>
            </a:fld>
            <a:endParaRPr lang="zh-CN" altLang="en-US"/>
          </a:p>
        </p:txBody>
      </p:sp>
    </p:spTree>
    <p:extLst>
      <p:ext uri="{BB962C8B-B14F-4D97-AF65-F5344CB8AC3E}">
        <p14:creationId xmlns:p14="http://schemas.microsoft.com/office/powerpoint/2010/main" val="248641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Effect transition="in" filter="blinds(horizontal)">
                                      <p:cBhvr>
                                        <p:cTn id="7" dur="500"/>
                                        <p:tgtEl>
                                          <p:spTgt spid="61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xEl>
                                              <p:pRg st="2" end="2"/>
                                            </p:txEl>
                                          </p:spTgt>
                                        </p:tgtEl>
                                        <p:attrNameLst>
                                          <p:attrName>style.visibility</p:attrName>
                                        </p:attrNameLst>
                                      </p:cBhvr>
                                      <p:to>
                                        <p:strVal val="visible"/>
                                      </p:to>
                                    </p:set>
                                    <p:animEffect transition="in" filter="blinds(horizontal)">
                                      <p:cBhvr>
                                        <p:cTn id="12" dur="500"/>
                                        <p:tgtEl>
                                          <p:spTgt spid="614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146">
                                            <p:txEl>
                                              <p:pRg st="3" end="3"/>
                                            </p:txEl>
                                          </p:spTgt>
                                        </p:tgtEl>
                                        <p:attrNameLst>
                                          <p:attrName>style.visibility</p:attrName>
                                        </p:attrNameLst>
                                      </p:cBhvr>
                                      <p:to>
                                        <p:strVal val="visible"/>
                                      </p:to>
                                    </p:set>
                                    <p:animEffect transition="in" filter="blinds(horizontal)">
                                      <p:cBhvr>
                                        <p:cTn id="15" dur="500"/>
                                        <p:tgtEl>
                                          <p:spTgt spid="6146">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146">
                                            <p:txEl>
                                              <p:pRg st="4" end="4"/>
                                            </p:txEl>
                                          </p:spTgt>
                                        </p:tgtEl>
                                        <p:attrNameLst>
                                          <p:attrName>style.visibility</p:attrName>
                                        </p:attrNameLst>
                                      </p:cBhvr>
                                      <p:to>
                                        <p:strVal val="visible"/>
                                      </p:to>
                                    </p:set>
                                    <p:animEffect transition="in" filter="blinds(horizontal)">
                                      <p:cBhvr>
                                        <p:cTn id="18" dur="500"/>
                                        <p:tgtEl>
                                          <p:spTgt spid="6146">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146">
                                            <p:txEl>
                                              <p:pRg st="5" end="5"/>
                                            </p:txEl>
                                          </p:spTgt>
                                        </p:tgtEl>
                                        <p:attrNameLst>
                                          <p:attrName>style.visibility</p:attrName>
                                        </p:attrNameLst>
                                      </p:cBhvr>
                                      <p:to>
                                        <p:strVal val="visible"/>
                                      </p:to>
                                    </p:set>
                                    <p:animEffect transition="in" filter="blinds(horizontal)">
                                      <p:cBhvr>
                                        <p:cTn id="21" dur="500"/>
                                        <p:tgtEl>
                                          <p:spTgt spid="61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660400" y="2057400"/>
            <a:ext cx="8420100" cy="4475163"/>
          </a:xfrm>
        </p:spPr>
        <p:txBody>
          <a:bodyPr/>
          <a:lstStyle/>
          <a:p>
            <a:pPr eaLnBrk="1" hangingPunct="1"/>
            <a:r>
              <a:rPr lang="zh-CN" altLang="en-US" sz="2800" smtClean="0">
                <a:latin typeface="Times New Roman" pitchFamily="18" charset="0"/>
              </a:rPr>
              <a:t>（</a:t>
            </a:r>
            <a:r>
              <a:rPr lang="en-US" altLang="zh-CN" sz="2800" smtClean="0">
                <a:latin typeface="Times New Roman" pitchFamily="18" charset="0"/>
              </a:rPr>
              <a:t>5</a:t>
            </a:r>
            <a:r>
              <a:rPr lang="zh-CN" altLang="en-US" sz="2800" smtClean="0">
                <a:latin typeface="Times New Roman" pitchFamily="18" charset="0"/>
              </a:rPr>
              <a:t>）组成全称量词前缀</a:t>
            </a:r>
          </a:p>
          <a:p>
            <a:pPr eaLnBrk="1" hangingPunct="1"/>
            <a:r>
              <a:rPr lang="zh-CN" altLang="en-US" sz="2800" smtClean="0">
                <a:latin typeface="Times New Roman" pitchFamily="18" charset="0"/>
              </a:rPr>
              <a:t>（</a:t>
            </a:r>
            <a:r>
              <a:rPr lang="en-US" altLang="zh-CN" sz="2800" smtClean="0">
                <a:latin typeface="Times New Roman" pitchFamily="18" charset="0"/>
              </a:rPr>
              <a:t>6</a:t>
            </a:r>
            <a:r>
              <a:rPr lang="zh-CN" altLang="en-US" sz="2800" smtClean="0">
                <a:latin typeface="Times New Roman" pitchFamily="18" charset="0"/>
              </a:rPr>
              <a:t>）利用等价关系把母式化为合取范式：</a:t>
            </a:r>
          </a:p>
          <a:p>
            <a:pPr eaLnBrk="1" hangingPunct="1">
              <a:buFont typeface="Wingdings" pitchFamily="2" charset="2"/>
              <a:buNone/>
            </a:pPr>
            <a:r>
              <a:rPr lang="zh-CN" altLang="en-US" sz="2800" smtClean="0">
                <a:latin typeface="Times New Roman" pitchFamily="18" charset="0"/>
              </a:rPr>
              <a:t> </a:t>
            </a:r>
          </a:p>
          <a:p>
            <a:pPr eaLnBrk="1" hangingPunct="1"/>
            <a:r>
              <a:rPr lang="zh-CN" altLang="en-US" sz="2800" smtClean="0">
                <a:latin typeface="Times New Roman" pitchFamily="18" charset="0"/>
              </a:rPr>
              <a:t>（</a:t>
            </a:r>
            <a:r>
              <a:rPr lang="en-US" altLang="zh-CN" sz="2800" smtClean="0">
                <a:latin typeface="Times New Roman" pitchFamily="18" charset="0"/>
              </a:rPr>
              <a:t>7</a:t>
            </a:r>
            <a:r>
              <a:rPr lang="zh-CN" altLang="en-US" sz="2800" smtClean="0">
                <a:latin typeface="Times New Roman" pitchFamily="18" charset="0"/>
              </a:rPr>
              <a:t>）消去全称量词。</a:t>
            </a:r>
          </a:p>
          <a:p>
            <a:pPr eaLnBrk="1" hangingPunct="1"/>
            <a:r>
              <a:rPr lang="zh-CN" altLang="en-US" sz="2800" smtClean="0">
                <a:latin typeface="Times New Roman" pitchFamily="18" charset="0"/>
              </a:rPr>
              <a:t>（</a:t>
            </a:r>
            <a:r>
              <a:rPr lang="en-US" altLang="zh-CN" sz="2800" smtClean="0">
                <a:latin typeface="Times New Roman" pitchFamily="18" charset="0"/>
              </a:rPr>
              <a:t>8</a:t>
            </a:r>
            <a:r>
              <a:rPr lang="zh-CN" altLang="en-US" sz="2800" smtClean="0">
                <a:latin typeface="Times New Roman" pitchFamily="18" charset="0"/>
              </a:rPr>
              <a:t>）对变元更名，使不同子句中的变元不同名。</a:t>
            </a:r>
          </a:p>
          <a:p>
            <a:pPr eaLnBrk="1" hangingPunct="1"/>
            <a:r>
              <a:rPr lang="zh-CN" altLang="en-US" sz="2800" smtClean="0">
                <a:latin typeface="Times New Roman" pitchFamily="18" charset="0"/>
              </a:rPr>
              <a:t>（</a:t>
            </a:r>
            <a:r>
              <a:rPr lang="en-US" altLang="zh-CN" sz="2800" smtClean="0">
                <a:latin typeface="Times New Roman" pitchFamily="18" charset="0"/>
              </a:rPr>
              <a:t>9</a:t>
            </a:r>
            <a:r>
              <a:rPr lang="zh-CN" altLang="en-US" sz="2800" smtClean="0">
                <a:latin typeface="Times New Roman" pitchFamily="18" charset="0"/>
              </a:rPr>
              <a:t>）消去合取连词，得到子句集。</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00" y="3124201"/>
            <a:ext cx="4915165" cy="536575"/>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4"/>
          <p:cNvSpPr>
            <a:spLocks noGrp="1" noChangeArrowheads="1"/>
          </p:cNvSpPr>
          <p:nvPr>
            <p:ph type="title"/>
          </p:nvPr>
        </p:nvSpPr>
        <p:spPr>
          <a:noFill/>
        </p:spPr>
        <p:txBody>
          <a:bodyPr/>
          <a:lstStyle/>
          <a:p>
            <a:pPr eaLnBrk="1" hangingPunct="1">
              <a:spcBef>
                <a:spcPts val="2800"/>
              </a:spcBef>
              <a:spcAft>
                <a:spcPts val="1200"/>
              </a:spcAft>
            </a:pPr>
            <a:r>
              <a:rPr lang="zh-CN" altLang="en-US" b="1" smtClean="0"/>
              <a:t>谓词公式化成子句集的步骤</a:t>
            </a:r>
            <a:r>
              <a:rPr lang="en-US" altLang="zh-CN" b="1" smtClean="0"/>
              <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134</a:t>
            </a:fld>
            <a:endParaRPr lang="zh-CN" altLang="en-US"/>
          </a:p>
        </p:txBody>
      </p:sp>
    </p:spTree>
    <p:extLst>
      <p:ext uri="{BB962C8B-B14F-4D97-AF65-F5344CB8AC3E}">
        <p14:creationId xmlns:p14="http://schemas.microsoft.com/office/powerpoint/2010/main" val="3441190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xEl>
                                              <p:pRg st="1" end="1"/>
                                            </p:txEl>
                                          </p:spTgt>
                                        </p:tgtEl>
                                        <p:attrNameLst>
                                          <p:attrName>style.visibility</p:attrName>
                                        </p:attrNameLst>
                                      </p:cBhvr>
                                      <p:to>
                                        <p:strVal val="visible"/>
                                      </p:to>
                                    </p:set>
                                    <p:animEffect transition="in" filter="blinds(horizontal)">
                                      <p:cBhvr>
                                        <p:cTn id="7" dur="500"/>
                                        <p:tgtEl>
                                          <p:spTgt spid="717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blinds(horizontal)">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70">
                                            <p:txEl>
                                              <p:pRg st="3" end="3"/>
                                            </p:txEl>
                                          </p:spTgt>
                                        </p:tgtEl>
                                        <p:attrNameLst>
                                          <p:attrName>style.visibility</p:attrName>
                                        </p:attrNameLst>
                                      </p:cBhvr>
                                      <p:to>
                                        <p:strVal val="visible"/>
                                      </p:to>
                                    </p:set>
                                    <p:animEffect transition="in" filter="blinds(horizontal)">
                                      <p:cBhvr>
                                        <p:cTn id="17" dur="500"/>
                                        <p:tgtEl>
                                          <p:spTgt spid="717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170">
                                            <p:txEl>
                                              <p:pRg st="4" end="4"/>
                                            </p:txEl>
                                          </p:spTgt>
                                        </p:tgtEl>
                                        <p:attrNameLst>
                                          <p:attrName>style.visibility</p:attrName>
                                        </p:attrNameLst>
                                      </p:cBhvr>
                                      <p:to>
                                        <p:strVal val="visible"/>
                                      </p:to>
                                    </p:set>
                                    <p:animEffect transition="in" filter="blinds(horizontal)">
                                      <p:cBhvr>
                                        <p:cTn id="22" dur="500"/>
                                        <p:tgtEl>
                                          <p:spTgt spid="717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170">
                                            <p:txEl>
                                              <p:pRg st="5" end="5"/>
                                            </p:txEl>
                                          </p:spTgt>
                                        </p:tgtEl>
                                        <p:attrNameLst>
                                          <p:attrName>style.visibility</p:attrName>
                                        </p:attrNameLst>
                                      </p:cBhvr>
                                      <p:to>
                                        <p:strVal val="visible"/>
                                      </p:to>
                                    </p:set>
                                    <p:animEffect transition="in" filter="blinds(horizontal)">
                                      <p:cBhvr>
                                        <p:cTn id="27" dur="500"/>
                                        <p:tgtEl>
                                          <p:spTgt spid="71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506506" y="476672"/>
            <a:ext cx="8814979" cy="633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None/>
            </a:pPr>
            <a:r>
              <a:rPr lang="zh-CN" altLang="en-US" sz="2800" b="1" dirty="0"/>
              <a:t>例：将下列谓词演算公式化为一个子句集</a:t>
            </a:r>
          </a:p>
          <a:p>
            <a:pPr eaLnBrk="1" hangingPunct="1"/>
            <a:r>
              <a:rPr lang="fr-FR" altLang="zh-CN" sz="2800" b="1" dirty="0" smtClean="0"/>
              <a:t>(</a:t>
            </a:r>
            <a:r>
              <a:rPr lang="en-US" altLang="zh-CN" sz="2800" b="1" dirty="0">
                <a:latin typeface="Lucida Sans Unicode" pitchFamily="34" charset="0"/>
                <a:cs typeface="Lucida Sans Unicode" pitchFamily="34" charset="0"/>
                <a:sym typeface="Symbol" pitchFamily="18" charset="2"/>
              </a:rPr>
              <a:t></a:t>
            </a:r>
            <a:r>
              <a:rPr lang="fr-FR" altLang="zh-CN" sz="2800" b="1" dirty="0"/>
              <a:t> x)</a:t>
            </a:r>
            <a:r>
              <a:rPr lang="fr-FR" altLang="zh-CN" sz="2800" b="1" dirty="0">
                <a:solidFill>
                  <a:srgbClr val="D60093"/>
                </a:solidFill>
              </a:rPr>
              <a:t>{</a:t>
            </a:r>
            <a:r>
              <a:rPr lang="fr-FR" altLang="zh-CN" sz="2800" b="1" dirty="0"/>
              <a:t>P(x)</a:t>
            </a:r>
            <a:r>
              <a:rPr lang="fr-FR" altLang="zh-CN" sz="2800" b="1" dirty="0">
                <a:solidFill>
                  <a:srgbClr val="00B050"/>
                </a:solidFill>
              </a:rPr>
              <a:t>→</a:t>
            </a:r>
            <a:r>
              <a:rPr lang="fr-FR" altLang="zh-CN" sz="2800" b="1" dirty="0" smtClean="0">
                <a:solidFill>
                  <a:srgbClr val="FF0000"/>
                </a:solidFill>
              </a:rPr>
              <a:t>{(</a:t>
            </a:r>
            <a:r>
              <a:rPr lang="en-US" altLang="zh-CN" sz="2800" b="1" dirty="0">
                <a:solidFill>
                  <a:srgbClr val="FF0000"/>
                </a:solidFill>
                <a:latin typeface="Lucida Sans Unicode" pitchFamily="34" charset="0"/>
                <a:cs typeface="Lucida Sans Unicode" pitchFamily="34" charset="0"/>
                <a:sym typeface="Symbol" pitchFamily="18" charset="2"/>
              </a:rPr>
              <a:t> </a:t>
            </a:r>
            <a:r>
              <a:rPr lang="fr-FR" altLang="zh-CN" sz="2800" b="1" dirty="0" smtClean="0">
                <a:solidFill>
                  <a:srgbClr val="FF0000"/>
                </a:solidFill>
              </a:rPr>
              <a:t>y</a:t>
            </a:r>
            <a:r>
              <a:rPr lang="fr-FR" altLang="zh-CN" sz="2800" b="1" dirty="0">
                <a:solidFill>
                  <a:srgbClr val="FF0000"/>
                </a:solidFill>
              </a:rPr>
              <a:t>)[P(y)</a:t>
            </a:r>
            <a:r>
              <a:rPr lang="fr-FR" altLang="zh-CN" sz="2800" b="1" dirty="0">
                <a:solidFill>
                  <a:srgbClr val="00B050"/>
                </a:solidFill>
              </a:rPr>
              <a:t>→</a:t>
            </a:r>
            <a:r>
              <a:rPr lang="fr-FR" altLang="zh-CN" sz="2800" b="1" dirty="0">
                <a:solidFill>
                  <a:srgbClr val="FF0000"/>
                </a:solidFill>
              </a:rPr>
              <a:t>P(f(x,y))]</a:t>
            </a:r>
            <a:r>
              <a:rPr lang="zh-CN" altLang="fr-FR" sz="2800" b="1" dirty="0" smtClean="0">
                <a:solidFill>
                  <a:srgbClr val="FF0000"/>
                </a:solidFill>
              </a:rPr>
              <a:t>∧</a:t>
            </a:r>
            <a:endParaRPr lang="en-US" altLang="zh-CN" sz="2800" b="1" dirty="0" smtClean="0">
              <a:solidFill>
                <a:srgbClr val="FF0000"/>
              </a:solidFill>
            </a:endParaRPr>
          </a:p>
          <a:p>
            <a:pPr eaLnBrk="1" hangingPunct="1"/>
            <a:r>
              <a:rPr lang="en-US" altLang="zh-CN" sz="2800" b="1" dirty="0">
                <a:solidFill>
                  <a:srgbClr val="FF0000"/>
                </a:solidFill>
              </a:rPr>
              <a:t> </a:t>
            </a:r>
            <a:r>
              <a:rPr lang="en-US" altLang="zh-CN" sz="2800" b="1" dirty="0" smtClean="0">
                <a:solidFill>
                  <a:srgbClr val="FF0000"/>
                </a:solidFill>
              </a:rPr>
              <a:t>                           </a:t>
            </a:r>
            <a:r>
              <a:rPr lang="zh-CN" altLang="fr-FR" sz="2800" b="1" dirty="0" smtClean="0">
                <a:solidFill>
                  <a:srgbClr val="FF0000"/>
                </a:solidFill>
              </a:rPr>
              <a:t>～</a:t>
            </a:r>
            <a:r>
              <a:rPr lang="fr-FR" altLang="zh-CN" sz="2800" b="1" dirty="0">
                <a:solidFill>
                  <a:srgbClr val="FF0000"/>
                </a:solidFill>
              </a:rPr>
              <a:t>(</a:t>
            </a:r>
            <a:r>
              <a:rPr lang="en-US" altLang="zh-CN" sz="2800" b="1" dirty="0">
                <a:solidFill>
                  <a:srgbClr val="FF0000"/>
                </a:solidFill>
                <a:latin typeface="Lucida Sans Unicode" pitchFamily="34" charset="0"/>
                <a:cs typeface="Lucida Sans Unicode" pitchFamily="34" charset="0"/>
                <a:sym typeface="Symbol" pitchFamily="18" charset="2"/>
              </a:rPr>
              <a:t></a:t>
            </a:r>
            <a:r>
              <a:rPr lang="en-US" altLang="zh-CN" sz="2800" b="1" dirty="0">
                <a:solidFill>
                  <a:srgbClr val="FF0000"/>
                </a:solidFill>
              </a:rPr>
              <a:t> </a:t>
            </a:r>
            <a:r>
              <a:rPr lang="fr-FR" altLang="zh-CN" sz="2800" b="1" dirty="0">
                <a:solidFill>
                  <a:srgbClr val="FF0000"/>
                </a:solidFill>
              </a:rPr>
              <a:t>y) </a:t>
            </a:r>
            <a:r>
              <a:rPr lang="fr-FR" altLang="zh-CN" sz="2800" b="1" dirty="0" smtClean="0">
                <a:solidFill>
                  <a:srgbClr val="FF0000"/>
                </a:solidFill>
              </a:rPr>
              <a:t>[Q(x,y</a:t>
            </a:r>
            <a:r>
              <a:rPr lang="fr-FR" altLang="zh-CN" sz="2800" b="1" dirty="0">
                <a:solidFill>
                  <a:srgbClr val="FF0000"/>
                </a:solidFill>
              </a:rPr>
              <a:t>)</a:t>
            </a:r>
            <a:r>
              <a:rPr lang="fr-FR" altLang="zh-CN" sz="2800" b="1" dirty="0">
                <a:solidFill>
                  <a:srgbClr val="00B050"/>
                </a:solidFill>
              </a:rPr>
              <a:t>→</a:t>
            </a:r>
            <a:r>
              <a:rPr lang="fr-FR" altLang="zh-CN" sz="2800" b="1" dirty="0" smtClean="0">
                <a:solidFill>
                  <a:srgbClr val="FF0000"/>
                </a:solidFill>
              </a:rPr>
              <a:t>P(y)]}</a:t>
            </a:r>
            <a:r>
              <a:rPr lang="fr-FR" altLang="zh-CN" sz="2800" b="1" dirty="0" smtClean="0">
                <a:solidFill>
                  <a:srgbClr val="D60093"/>
                </a:solidFill>
              </a:rPr>
              <a:t>}</a:t>
            </a:r>
            <a:endParaRPr lang="fr-FR" altLang="zh-CN" sz="2800" b="1" dirty="0">
              <a:solidFill>
                <a:srgbClr val="D60093"/>
              </a:solidFill>
            </a:endParaRPr>
          </a:p>
          <a:p>
            <a:pPr eaLnBrk="1" hangingPunct="1">
              <a:spcBef>
                <a:spcPct val="25000"/>
              </a:spcBef>
              <a:buClr>
                <a:schemeClr val="folHlink"/>
              </a:buClr>
              <a:buSzPct val="60000"/>
              <a:buFont typeface="Wingdings" pitchFamily="2" charset="2"/>
              <a:buNone/>
            </a:pPr>
            <a:r>
              <a:rPr lang="zh-CN" altLang="en-US" sz="2800" b="1" dirty="0" smtClean="0"/>
              <a:t>（</a:t>
            </a:r>
            <a:r>
              <a:rPr lang="en-US" altLang="zh-CN" sz="2800" b="1" dirty="0"/>
              <a:t>1</a:t>
            </a:r>
            <a:r>
              <a:rPr lang="zh-CN" altLang="en-US" sz="2800" b="1" dirty="0"/>
              <a:t>）消去蕴涵符号</a:t>
            </a:r>
          </a:p>
          <a:p>
            <a:pPr eaLnBrk="1" hangingPunct="1">
              <a:spcBef>
                <a:spcPct val="20000"/>
              </a:spcBef>
              <a:buClr>
                <a:schemeClr val="folHlink"/>
              </a:buClr>
              <a:buSzPct val="60000"/>
              <a:buFont typeface="Wingdings" pitchFamily="2" charset="2"/>
              <a:buNone/>
            </a:pPr>
            <a:r>
              <a:rPr lang="fr-FR" altLang="zh-CN" sz="2800" b="1" dirty="0"/>
              <a:t>     (</a:t>
            </a:r>
            <a:r>
              <a:rPr lang="en-US" altLang="zh-CN" sz="2800" b="1" dirty="0">
                <a:latin typeface="Lucida Sans Unicode" pitchFamily="34" charset="0"/>
                <a:cs typeface="Lucida Sans Unicode" pitchFamily="34" charset="0"/>
                <a:sym typeface="Symbol" pitchFamily="18" charset="2"/>
              </a:rPr>
              <a:t></a:t>
            </a:r>
            <a:r>
              <a:rPr lang="fr-FR" altLang="zh-CN" sz="2800" b="1" dirty="0"/>
              <a:t> x)</a:t>
            </a:r>
            <a:r>
              <a:rPr lang="fr-FR" altLang="zh-CN" sz="2800" b="1" dirty="0">
                <a:solidFill>
                  <a:srgbClr val="D60093"/>
                </a:solidFill>
              </a:rPr>
              <a:t>{</a:t>
            </a:r>
            <a:r>
              <a:rPr lang="fr-FR" altLang="zh-CN" sz="2800" b="1" dirty="0"/>
              <a:t>~P(x) </a:t>
            </a:r>
            <a:r>
              <a:rPr lang="en-US" altLang="zh-CN" sz="2800" b="1" dirty="0"/>
              <a:t>∨</a:t>
            </a:r>
            <a:r>
              <a:rPr lang="fr-FR" altLang="zh-CN" sz="2800" b="1" dirty="0">
                <a:solidFill>
                  <a:srgbClr val="FF0000"/>
                </a:solidFill>
              </a:rPr>
              <a:t>{(</a:t>
            </a:r>
            <a:r>
              <a:rPr lang="en-US" altLang="zh-CN" sz="2800" b="1" dirty="0">
                <a:solidFill>
                  <a:srgbClr val="FF0000"/>
                </a:solidFill>
                <a:latin typeface="Lucida Sans Unicode" pitchFamily="34" charset="0"/>
                <a:cs typeface="Lucida Sans Unicode" pitchFamily="34" charset="0"/>
                <a:sym typeface="Symbol" pitchFamily="18" charset="2"/>
              </a:rPr>
              <a:t></a:t>
            </a:r>
            <a:r>
              <a:rPr lang="fr-FR" altLang="zh-CN" sz="2800" b="1" dirty="0">
                <a:solidFill>
                  <a:srgbClr val="FF0000"/>
                </a:solidFill>
              </a:rPr>
              <a:t> y)[~P(y) </a:t>
            </a:r>
            <a:r>
              <a:rPr lang="en-US" altLang="zh-CN" sz="2800" b="1" dirty="0"/>
              <a:t>∨</a:t>
            </a:r>
            <a:r>
              <a:rPr lang="fr-FR" altLang="zh-CN" sz="2800" b="1" dirty="0"/>
              <a:t> </a:t>
            </a:r>
            <a:r>
              <a:rPr lang="fr-FR" altLang="zh-CN" sz="2800" b="1" dirty="0">
                <a:solidFill>
                  <a:srgbClr val="FF0000"/>
                </a:solidFill>
              </a:rPr>
              <a:t>P(f(x,y))]</a:t>
            </a:r>
            <a:r>
              <a:rPr lang="zh-CN" altLang="fr-FR" sz="2800" b="1" dirty="0">
                <a:solidFill>
                  <a:srgbClr val="FF0000"/>
                </a:solidFill>
              </a:rPr>
              <a:t>∧</a:t>
            </a:r>
            <a:r>
              <a:rPr lang="zh-CN" altLang="fr-FR" sz="2800" b="1" dirty="0">
                <a:solidFill>
                  <a:srgbClr val="FF6600"/>
                </a:solidFill>
              </a:rPr>
              <a:t>～</a:t>
            </a:r>
            <a:r>
              <a:rPr lang="fr-FR" altLang="zh-CN" sz="2800" b="1" dirty="0">
                <a:solidFill>
                  <a:srgbClr val="FF6600"/>
                </a:solidFill>
              </a:rPr>
              <a:t>(</a:t>
            </a:r>
            <a:r>
              <a:rPr lang="en-US" altLang="zh-CN" sz="2800" b="1" dirty="0">
                <a:solidFill>
                  <a:srgbClr val="FF6600"/>
                </a:solidFill>
                <a:latin typeface="Lucida Sans Unicode" pitchFamily="34" charset="0"/>
                <a:cs typeface="Lucida Sans Unicode" pitchFamily="34" charset="0"/>
                <a:sym typeface="Symbol" pitchFamily="18" charset="2"/>
              </a:rPr>
              <a:t></a:t>
            </a:r>
            <a:r>
              <a:rPr lang="fr-FR" altLang="zh-CN" sz="2800" b="1" dirty="0">
                <a:solidFill>
                  <a:srgbClr val="FF6600"/>
                </a:solidFill>
              </a:rPr>
              <a:t> y</a:t>
            </a:r>
            <a:r>
              <a:rPr lang="fr-FR" altLang="zh-CN" sz="2800" b="1" dirty="0">
                <a:solidFill>
                  <a:srgbClr val="FF0000"/>
                </a:solidFill>
              </a:rPr>
              <a:t>)[~Q(x,y) </a:t>
            </a:r>
            <a:r>
              <a:rPr lang="en-US" altLang="zh-CN" sz="2800" b="1" dirty="0">
                <a:solidFill>
                  <a:srgbClr val="FF0000"/>
                </a:solidFill>
              </a:rPr>
              <a:t>∨</a:t>
            </a:r>
            <a:r>
              <a:rPr lang="fr-FR" altLang="zh-CN" sz="2800" b="1" dirty="0">
                <a:solidFill>
                  <a:srgbClr val="FF0000"/>
                </a:solidFill>
              </a:rPr>
              <a:t> P(y)]}</a:t>
            </a:r>
            <a:r>
              <a:rPr lang="fr-FR" altLang="zh-CN" sz="2800" b="1" dirty="0">
                <a:solidFill>
                  <a:srgbClr val="D60093"/>
                </a:solidFill>
              </a:rPr>
              <a:t>}</a:t>
            </a:r>
            <a:endParaRPr lang="zh-CN" altLang="fr-FR" sz="2800" b="1" dirty="0">
              <a:solidFill>
                <a:srgbClr val="D60093"/>
              </a:solidFill>
            </a:endParaRPr>
          </a:p>
          <a:p>
            <a:pPr eaLnBrk="1" hangingPunct="1">
              <a:spcBef>
                <a:spcPct val="25000"/>
              </a:spcBef>
              <a:buClr>
                <a:schemeClr val="folHlink"/>
              </a:buClr>
              <a:buSzPct val="60000"/>
              <a:buFont typeface="Wingdings" pitchFamily="2" charset="2"/>
              <a:buNone/>
            </a:pPr>
            <a:r>
              <a:rPr lang="zh-CN" altLang="fr-FR" sz="2800" b="1" dirty="0"/>
              <a:t>（</a:t>
            </a:r>
            <a:r>
              <a:rPr lang="fr-FR" altLang="zh-CN" sz="2800" b="1" dirty="0"/>
              <a:t>2</a:t>
            </a:r>
            <a:r>
              <a:rPr lang="zh-CN" altLang="fr-FR" sz="2800" b="1" dirty="0"/>
              <a:t>）减少否定符号辖域</a:t>
            </a:r>
          </a:p>
          <a:p>
            <a:pPr eaLnBrk="1" hangingPunct="1">
              <a:spcBef>
                <a:spcPct val="20000"/>
              </a:spcBef>
              <a:buClr>
                <a:schemeClr val="folHlink"/>
              </a:buClr>
              <a:buSzPct val="60000"/>
              <a:buFont typeface="Wingdings" pitchFamily="2" charset="2"/>
              <a:buNone/>
            </a:pPr>
            <a:r>
              <a:rPr lang="fr-FR" altLang="zh-CN" sz="2800" b="1" dirty="0"/>
              <a:t>    (</a:t>
            </a:r>
            <a:r>
              <a:rPr lang="en-US" altLang="zh-CN" sz="2800" b="1" dirty="0">
                <a:latin typeface="Lucida Sans Unicode" pitchFamily="34" charset="0"/>
                <a:cs typeface="Lucida Sans Unicode" pitchFamily="34" charset="0"/>
                <a:sym typeface="Symbol" pitchFamily="18" charset="2"/>
              </a:rPr>
              <a:t></a:t>
            </a:r>
            <a:r>
              <a:rPr lang="fr-FR" altLang="zh-CN" sz="2800" b="1" dirty="0"/>
              <a:t> x)</a:t>
            </a:r>
            <a:r>
              <a:rPr lang="fr-FR" altLang="zh-CN" sz="2800" b="1" dirty="0">
                <a:solidFill>
                  <a:srgbClr val="D60093"/>
                </a:solidFill>
              </a:rPr>
              <a:t>{</a:t>
            </a:r>
            <a:r>
              <a:rPr lang="fr-FR" altLang="zh-CN" sz="2800" b="1" dirty="0"/>
              <a:t>~P(x) </a:t>
            </a:r>
            <a:r>
              <a:rPr lang="en-US" altLang="zh-CN" sz="2800" b="1" dirty="0"/>
              <a:t>∨{</a:t>
            </a:r>
            <a:r>
              <a:rPr lang="fr-FR" altLang="zh-CN" sz="2800" b="1" dirty="0">
                <a:solidFill>
                  <a:srgbClr val="FF0000"/>
                </a:solidFill>
              </a:rPr>
              <a:t>(</a:t>
            </a:r>
            <a:r>
              <a:rPr lang="en-US" altLang="zh-CN" sz="2800" b="1" dirty="0">
                <a:solidFill>
                  <a:srgbClr val="FF0000"/>
                </a:solidFill>
                <a:sym typeface="Symbol" pitchFamily="18" charset="2"/>
              </a:rPr>
              <a:t></a:t>
            </a:r>
            <a:r>
              <a:rPr lang="fr-FR" altLang="zh-CN" sz="2800" b="1" dirty="0">
                <a:solidFill>
                  <a:srgbClr val="FF0000"/>
                </a:solidFill>
              </a:rPr>
              <a:t> y)[~P(y) </a:t>
            </a:r>
            <a:r>
              <a:rPr lang="en-US" altLang="zh-CN" sz="2800" b="1" dirty="0"/>
              <a:t>∨</a:t>
            </a:r>
            <a:r>
              <a:rPr lang="fr-FR" altLang="zh-CN" sz="2800" b="1" dirty="0"/>
              <a:t> </a:t>
            </a:r>
            <a:r>
              <a:rPr lang="fr-FR" altLang="zh-CN" sz="2800" b="1" dirty="0">
                <a:solidFill>
                  <a:srgbClr val="FF0000"/>
                </a:solidFill>
              </a:rPr>
              <a:t>P(f(x,y))]</a:t>
            </a:r>
            <a:r>
              <a:rPr lang="zh-CN" altLang="fr-FR" sz="2800" b="1" dirty="0">
                <a:solidFill>
                  <a:srgbClr val="FF0000"/>
                </a:solidFill>
              </a:rPr>
              <a:t>∧ </a:t>
            </a:r>
            <a:r>
              <a:rPr lang="fr-FR" altLang="zh-CN" sz="2800" b="1" dirty="0">
                <a:solidFill>
                  <a:srgbClr val="FF0000"/>
                </a:solidFill>
              </a:rPr>
              <a:t>(</a:t>
            </a:r>
            <a:r>
              <a:rPr lang="zh-CN" altLang="en-US" sz="2800" b="1" dirty="0">
                <a:solidFill>
                  <a:srgbClr val="FF0000"/>
                </a:solidFill>
              </a:rPr>
              <a:t>彐</a:t>
            </a:r>
            <a:r>
              <a:rPr lang="fr-FR" altLang="zh-CN" sz="2800" b="1" dirty="0">
                <a:solidFill>
                  <a:srgbClr val="FF0000"/>
                </a:solidFill>
              </a:rPr>
              <a:t>y) </a:t>
            </a:r>
            <a:r>
              <a:rPr lang="zh-CN" altLang="fr-FR" sz="2800" b="1" dirty="0">
                <a:solidFill>
                  <a:srgbClr val="FF6600"/>
                </a:solidFill>
              </a:rPr>
              <a:t>～</a:t>
            </a:r>
            <a:r>
              <a:rPr lang="fr-FR" altLang="zh-CN" sz="2800" b="1" dirty="0">
                <a:solidFill>
                  <a:srgbClr val="FF6600"/>
                </a:solidFill>
              </a:rPr>
              <a:t>[~Q(x,y) </a:t>
            </a:r>
            <a:r>
              <a:rPr lang="en-US" altLang="zh-CN" sz="2800" b="1" dirty="0">
                <a:solidFill>
                  <a:srgbClr val="FF6600"/>
                </a:solidFill>
              </a:rPr>
              <a:t>∨</a:t>
            </a:r>
            <a:r>
              <a:rPr lang="fr-FR" altLang="zh-CN" sz="2800" b="1" dirty="0">
                <a:solidFill>
                  <a:srgbClr val="FF6600"/>
                </a:solidFill>
              </a:rPr>
              <a:t> P(y)]</a:t>
            </a:r>
            <a:r>
              <a:rPr lang="fr-FR" altLang="zh-CN" sz="2800" b="1" dirty="0">
                <a:solidFill>
                  <a:srgbClr val="FF0000"/>
                </a:solidFill>
              </a:rPr>
              <a:t>}</a:t>
            </a:r>
            <a:r>
              <a:rPr lang="fr-FR" altLang="zh-CN" sz="2800" b="1" dirty="0">
                <a:solidFill>
                  <a:srgbClr val="D60093"/>
                </a:solidFill>
              </a:rPr>
              <a:t>}</a:t>
            </a:r>
          </a:p>
          <a:p>
            <a:pPr eaLnBrk="1" hangingPunct="1">
              <a:spcBef>
                <a:spcPct val="20000"/>
              </a:spcBef>
              <a:buClr>
                <a:schemeClr val="folHlink"/>
              </a:buClr>
              <a:buSzPct val="60000"/>
              <a:buFont typeface="Wingdings" pitchFamily="2" charset="2"/>
              <a:buNone/>
            </a:pPr>
            <a:r>
              <a:rPr lang="fr-FR" altLang="zh-CN" sz="2800" b="1" dirty="0"/>
              <a:t>    (</a:t>
            </a:r>
            <a:r>
              <a:rPr lang="en-US" altLang="zh-CN" sz="2800" b="1" dirty="0">
                <a:latin typeface="Lucida Sans Unicode" pitchFamily="34" charset="0"/>
                <a:cs typeface="Lucida Sans Unicode" pitchFamily="34" charset="0"/>
                <a:sym typeface="Symbol" pitchFamily="18" charset="2"/>
              </a:rPr>
              <a:t></a:t>
            </a:r>
            <a:r>
              <a:rPr lang="fr-FR" altLang="zh-CN" sz="2800" b="1" dirty="0"/>
              <a:t> x)</a:t>
            </a:r>
            <a:r>
              <a:rPr lang="fr-FR" altLang="zh-CN" sz="2800" b="1" dirty="0">
                <a:solidFill>
                  <a:srgbClr val="D60093"/>
                </a:solidFill>
              </a:rPr>
              <a:t>{</a:t>
            </a:r>
            <a:r>
              <a:rPr lang="fr-FR" altLang="zh-CN" sz="2800" b="1" dirty="0"/>
              <a:t>~P(x) </a:t>
            </a:r>
            <a:r>
              <a:rPr lang="en-US" altLang="zh-CN" sz="2800" b="1" dirty="0"/>
              <a:t>∨{</a:t>
            </a:r>
            <a:r>
              <a:rPr lang="fr-FR" altLang="zh-CN" sz="2800" b="1" dirty="0">
                <a:solidFill>
                  <a:srgbClr val="FF0000"/>
                </a:solidFill>
              </a:rPr>
              <a:t>(</a:t>
            </a:r>
            <a:r>
              <a:rPr lang="en-US" altLang="zh-CN" sz="2800" b="1" dirty="0">
                <a:solidFill>
                  <a:srgbClr val="FF0000"/>
                </a:solidFill>
                <a:sym typeface="Symbol" pitchFamily="18" charset="2"/>
              </a:rPr>
              <a:t></a:t>
            </a:r>
            <a:r>
              <a:rPr lang="fr-FR" altLang="zh-CN" sz="2800" b="1" dirty="0">
                <a:solidFill>
                  <a:srgbClr val="FF0000"/>
                </a:solidFill>
              </a:rPr>
              <a:t> y)[~P(y) </a:t>
            </a:r>
            <a:r>
              <a:rPr lang="en-US" altLang="zh-CN" sz="2800" b="1" dirty="0"/>
              <a:t>∨</a:t>
            </a:r>
            <a:r>
              <a:rPr lang="fr-FR" altLang="zh-CN" sz="2800" b="1" dirty="0"/>
              <a:t> </a:t>
            </a:r>
            <a:r>
              <a:rPr lang="fr-FR" altLang="zh-CN" sz="2800" b="1" dirty="0">
                <a:solidFill>
                  <a:srgbClr val="FF0000"/>
                </a:solidFill>
              </a:rPr>
              <a:t>P(f(x,y))]</a:t>
            </a:r>
            <a:r>
              <a:rPr lang="zh-CN" altLang="fr-FR" sz="2800" b="1" dirty="0">
                <a:solidFill>
                  <a:srgbClr val="FF0000"/>
                </a:solidFill>
              </a:rPr>
              <a:t>∧ </a:t>
            </a:r>
            <a:r>
              <a:rPr lang="fr-FR" altLang="zh-CN" sz="2800" b="1" dirty="0">
                <a:solidFill>
                  <a:srgbClr val="FF0000"/>
                </a:solidFill>
              </a:rPr>
              <a:t>(</a:t>
            </a:r>
            <a:r>
              <a:rPr lang="zh-CN" altLang="en-US" sz="2800" b="1" dirty="0">
                <a:solidFill>
                  <a:srgbClr val="FF0000"/>
                </a:solidFill>
              </a:rPr>
              <a:t>彐</a:t>
            </a:r>
            <a:r>
              <a:rPr lang="fr-FR" altLang="zh-CN" sz="2800" b="1" dirty="0">
                <a:solidFill>
                  <a:srgbClr val="FF6600"/>
                </a:solidFill>
              </a:rPr>
              <a:t>y</a:t>
            </a:r>
            <a:r>
              <a:rPr lang="fr-FR" altLang="zh-CN" sz="2800" b="1" dirty="0">
                <a:solidFill>
                  <a:srgbClr val="FF0000"/>
                </a:solidFill>
              </a:rPr>
              <a:t>) [Q(x,</a:t>
            </a:r>
            <a:r>
              <a:rPr lang="fr-FR" altLang="zh-CN" sz="2800" b="1" dirty="0">
                <a:solidFill>
                  <a:srgbClr val="FF6600"/>
                </a:solidFill>
              </a:rPr>
              <a:t>y</a:t>
            </a:r>
            <a:r>
              <a:rPr lang="fr-FR" altLang="zh-CN" sz="2800" b="1" dirty="0">
                <a:solidFill>
                  <a:srgbClr val="FF0000"/>
                </a:solidFill>
              </a:rPr>
              <a:t>) </a:t>
            </a:r>
            <a:r>
              <a:rPr lang="zh-CN" altLang="fr-FR" sz="2800" b="1" dirty="0">
                <a:solidFill>
                  <a:srgbClr val="FF0000"/>
                </a:solidFill>
              </a:rPr>
              <a:t>∧</a:t>
            </a:r>
            <a:r>
              <a:rPr lang="fr-FR" altLang="zh-CN" sz="2800" b="1" dirty="0">
                <a:solidFill>
                  <a:srgbClr val="FF0000"/>
                </a:solidFill>
              </a:rPr>
              <a:t> ~ P(</a:t>
            </a:r>
            <a:r>
              <a:rPr lang="fr-FR" altLang="zh-CN" sz="2800" b="1" dirty="0">
                <a:solidFill>
                  <a:srgbClr val="FF6600"/>
                </a:solidFill>
              </a:rPr>
              <a:t>y</a:t>
            </a:r>
            <a:r>
              <a:rPr lang="fr-FR" altLang="zh-CN" sz="2800" b="1" dirty="0">
                <a:solidFill>
                  <a:srgbClr val="FF0000"/>
                </a:solidFill>
              </a:rPr>
              <a:t>)]}</a:t>
            </a:r>
            <a:r>
              <a:rPr lang="fr-FR" altLang="zh-CN" sz="2800" b="1" dirty="0">
                <a:solidFill>
                  <a:srgbClr val="D60093"/>
                </a:solidFill>
              </a:rPr>
              <a:t>}</a:t>
            </a:r>
          </a:p>
          <a:p>
            <a:pPr eaLnBrk="1" hangingPunct="1">
              <a:spcBef>
                <a:spcPct val="20000"/>
              </a:spcBef>
              <a:buClr>
                <a:schemeClr val="folHlink"/>
              </a:buClr>
              <a:buSzPct val="60000"/>
              <a:buFont typeface="Wingdings" pitchFamily="2" charset="2"/>
              <a:buNone/>
            </a:pPr>
            <a:endParaRPr lang="fr-FR" altLang="zh-CN" sz="2800" b="1" dirty="0">
              <a:solidFill>
                <a:srgbClr val="D60093"/>
              </a:solidFill>
            </a:endParaRPr>
          </a:p>
        </p:txBody>
      </p:sp>
      <p:sp>
        <p:nvSpPr>
          <p:cNvPr id="2" name="灯片编号占位符 1"/>
          <p:cNvSpPr>
            <a:spLocks noGrp="1"/>
          </p:cNvSpPr>
          <p:nvPr>
            <p:ph type="sldNum" sz="quarter" idx="12"/>
          </p:nvPr>
        </p:nvSpPr>
        <p:spPr/>
        <p:txBody>
          <a:bodyPr/>
          <a:lstStyle/>
          <a:p>
            <a:pPr>
              <a:defRPr/>
            </a:pPr>
            <a:fld id="{42336145-C5CE-4F3F-8C1F-142FCB3B3020}" type="slidenum">
              <a:rPr lang="en-US" altLang="zh-CN" smtClean="0"/>
              <a:pPr>
                <a:defRPr/>
              </a:pPr>
              <a:t>135</a:t>
            </a:fld>
            <a:endParaRPr lang="en-US" altLang="zh-CN"/>
          </a:p>
        </p:txBody>
      </p:sp>
    </p:spTree>
    <p:extLst>
      <p:ext uri="{BB962C8B-B14F-4D97-AF65-F5344CB8AC3E}">
        <p14:creationId xmlns:p14="http://schemas.microsoft.com/office/powerpoint/2010/main" val="20139577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xEl>
                                              <p:pRg st="3" end="3"/>
                                            </p:txEl>
                                          </p:spTgt>
                                        </p:tgtEl>
                                        <p:attrNameLst>
                                          <p:attrName>style.visibility</p:attrName>
                                        </p:attrNameLst>
                                      </p:cBhvr>
                                      <p:to>
                                        <p:strVal val="visible"/>
                                      </p:to>
                                    </p:set>
                                    <p:animEffect transition="in" filter="blinds(horizontal)">
                                      <p:cBhvr>
                                        <p:cTn id="7" dur="500"/>
                                        <p:tgtEl>
                                          <p:spTgt spid="8194">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4">
                                            <p:txEl>
                                              <p:pRg st="4" end="4"/>
                                            </p:txEl>
                                          </p:spTgt>
                                        </p:tgtEl>
                                        <p:attrNameLst>
                                          <p:attrName>style.visibility</p:attrName>
                                        </p:attrNameLst>
                                      </p:cBhvr>
                                      <p:to>
                                        <p:strVal val="visible"/>
                                      </p:to>
                                    </p:set>
                                    <p:animEffect transition="in" filter="blinds(horizontal)">
                                      <p:cBhvr>
                                        <p:cTn id="12" dur="500"/>
                                        <p:tgtEl>
                                          <p:spTgt spid="8194">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194">
                                            <p:txEl>
                                              <p:pRg st="5" end="5"/>
                                            </p:txEl>
                                          </p:spTgt>
                                        </p:tgtEl>
                                        <p:attrNameLst>
                                          <p:attrName>style.visibility</p:attrName>
                                        </p:attrNameLst>
                                      </p:cBhvr>
                                      <p:to>
                                        <p:strVal val="visible"/>
                                      </p:to>
                                    </p:set>
                                    <p:animEffect transition="in" filter="blinds(horizontal)">
                                      <p:cBhvr>
                                        <p:cTn id="17" dur="500"/>
                                        <p:tgtEl>
                                          <p:spTgt spid="8194">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194">
                                            <p:txEl>
                                              <p:pRg st="6" end="6"/>
                                            </p:txEl>
                                          </p:spTgt>
                                        </p:tgtEl>
                                        <p:attrNameLst>
                                          <p:attrName>style.visibility</p:attrName>
                                        </p:attrNameLst>
                                      </p:cBhvr>
                                      <p:to>
                                        <p:strVal val="visible"/>
                                      </p:to>
                                    </p:set>
                                    <p:animEffect transition="in" filter="blinds(horizontal)">
                                      <p:cBhvr>
                                        <p:cTn id="22" dur="500"/>
                                        <p:tgtEl>
                                          <p:spTgt spid="8194">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8194">
                                            <p:txEl>
                                              <p:pRg st="7" end="7"/>
                                            </p:txEl>
                                          </p:spTgt>
                                        </p:tgtEl>
                                        <p:attrNameLst>
                                          <p:attrName>style.visibility</p:attrName>
                                        </p:attrNameLst>
                                      </p:cBhvr>
                                      <p:to>
                                        <p:strVal val="visible"/>
                                      </p:to>
                                    </p:set>
                                    <p:animEffect transition="in" filter="blinds(horizontal)">
                                      <p:cBhvr>
                                        <p:cTn id="25" dur="500"/>
                                        <p:tgtEl>
                                          <p:spTgt spid="81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4294967295"/>
          </p:nvPr>
        </p:nvSpPr>
        <p:spPr>
          <a:xfrm>
            <a:off x="350488" y="404664"/>
            <a:ext cx="9216229" cy="6588968"/>
          </a:xfrm>
        </p:spPr>
        <p:txBody>
          <a:bodyPr/>
          <a:lstStyle/>
          <a:p>
            <a:pPr eaLnBrk="1" hangingPunct="1">
              <a:lnSpc>
                <a:spcPct val="90000"/>
              </a:lnSpc>
              <a:spcBef>
                <a:spcPct val="30000"/>
              </a:spcBef>
              <a:buFont typeface="Wingdings" pitchFamily="2" charset="2"/>
              <a:buNone/>
            </a:pPr>
            <a:r>
              <a:rPr lang="zh-CN" altLang="fr-FR" sz="2800" b="1" dirty="0" smtClean="0"/>
              <a:t>（</a:t>
            </a:r>
            <a:r>
              <a:rPr lang="fr-FR" altLang="zh-CN" sz="2800" b="1" dirty="0" smtClean="0"/>
              <a:t>3</a:t>
            </a:r>
            <a:r>
              <a:rPr lang="zh-CN" altLang="fr-FR" sz="2800" b="1" dirty="0" smtClean="0"/>
              <a:t>）对变量标准化</a:t>
            </a:r>
          </a:p>
          <a:p>
            <a:pPr eaLnBrk="1" hangingPunct="1">
              <a:lnSpc>
                <a:spcPct val="90000"/>
              </a:lnSpc>
              <a:buFont typeface="Wingdings" pitchFamily="2" charset="2"/>
              <a:buNone/>
            </a:pPr>
            <a:r>
              <a:rPr lang="fr-FR" altLang="zh-CN" sz="2800" b="1" dirty="0" smtClean="0"/>
              <a:t>     (</a:t>
            </a:r>
            <a:r>
              <a:rPr lang="en-US" altLang="zh-CN" sz="2800" b="1" dirty="0" smtClean="0">
                <a:latin typeface="Lucida Sans Unicode" pitchFamily="34" charset="0"/>
                <a:cs typeface="Lucida Sans Unicode" pitchFamily="34" charset="0"/>
                <a:sym typeface="Symbol" pitchFamily="18" charset="2"/>
              </a:rPr>
              <a:t></a:t>
            </a:r>
            <a:r>
              <a:rPr lang="fr-FR" altLang="zh-CN" sz="2800" b="1" dirty="0" smtClean="0"/>
              <a:t> x)</a:t>
            </a:r>
            <a:r>
              <a:rPr lang="fr-FR" altLang="zh-CN" sz="2800" b="1" dirty="0" smtClean="0">
                <a:solidFill>
                  <a:srgbClr val="D60093"/>
                </a:solidFill>
              </a:rPr>
              <a:t>{</a:t>
            </a:r>
            <a:r>
              <a:rPr lang="fr-FR" altLang="zh-CN" sz="2800" b="1" dirty="0" smtClean="0"/>
              <a:t>~P(x) </a:t>
            </a:r>
            <a:r>
              <a:rPr lang="en-US" altLang="zh-CN" sz="2800" b="1" dirty="0" smtClean="0"/>
              <a:t>∨{</a:t>
            </a:r>
            <a:r>
              <a:rPr lang="fr-FR" altLang="zh-CN" sz="2800" b="1" dirty="0">
                <a:solidFill>
                  <a:srgbClr val="FF0000"/>
                </a:solidFill>
                <a:latin typeface="Tahoma" pitchFamily="34" charset="0"/>
                <a:ea typeface="宋体" pitchFamily="2" charset="-122"/>
              </a:rPr>
              <a:t>(</a:t>
            </a:r>
            <a:r>
              <a:rPr lang="en-US" altLang="zh-CN" sz="2800" b="1" dirty="0">
                <a:solidFill>
                  <a:srgbClr val="FF0000"/>
                </a:solidFill>
                <a:latin typeface="Tahoma" pitchFamily="34" charset="0"/>
                <a:ea typeface="宋体" pitchFamily="2" charset="-122"/>
                <a:sym typeface="Symbol" pitchFamily="18" charset="2"/>
              </a:rPr>
              <a:t></a:t>
            </a:r>
            <a:r>
              <a:rPr lang="fr-FR" altLang="zh-CN" sz="2800" b="1" dirty="0">
                <a:solidFill>
                  <a:srgbClr val="FF0000"/>
                </a:solidFill>
                <a:latin typeface="Tahoma" pitchFamily="34" charset="0"/>
                <a:ea typeface="宋体" pitchFamily="2" charset="-122"/>
              </a:rPr>
              <a:t> y)[~P(y) </a:t>
            </a:r>
            <a:r>
              <a:rPr lang="en-US" altLang="zh-CN" sz="2800" b="1" dirty="0" smtClean="0"/>
              <a:t>∨</a:t>
            </a:r>
            <a:r>
              <a:rPr lang="fr-FR" altLang="zh-CN" sz="2800" b="1" dirty="0" smtClean="0"/>
              <a:t> </a:t>
            </a:r>
            <a:r>
              <a:rPr lang="fr-FR" altLang="zh-CN" sz="2800" b="1" dirty="0">
                <a:solidFill>
                  <a:srgbClr val="FF0000"/>
                </a:solidFill>
                <a:latin typeface="Tahoma" pitchFamily="34" charset="0"/>
                <a:ea typeface="宋体" pitchFamily="2" charset="-122"/>
              </a:rPr>
              <a:t>P(f(x,y))]</a:t>
            </a:r>
            <a:r>
              <a:rPr lang="zh-CN" altLang="fr-FR" sz="2800" b="1" dirty="0">
                <a:solidFill>
                  <a:srgbClr val="FF0000"/>
                </a:solidFill>
                <a:latin typeface="Tahoma" pitchFamily="34" charset="0"/>
                <a:ea typeface="宋体" pitchFamily="2" charset="-122"/>
              </a:rPr>
              <a:t>∧ </a:t>
            </a:r>
            <a:r>
              <a:rPr lang="fr-FR" altLang="zh-CN" sz="2800" b="1" dirty="0" smtClean="0">
                <a:solidFill>
                  <a:srgbClr val="FF6600"/>
                </a:solidFill>
              </a:rPr>
              <a:t>(</a:t>
            </a:r>
            <a:r>
              <a:rPr lang="zh-CN" altLang="en-US" sz="2800" b="1" dirty="0" smtClean="0">
                <a:solidFill>
                  <a:srgbClr val="FF6600"/>
                </a:solidFill>
              </a:rPr>
              <a:t>彐</a:t>
            </a:r>
            <a:r>
              <a:rPr lang="en-US" altLang="zh-CN" sz="2800" b="1" dirty="0" smtClean="0">
                <a:solidFill>
                  <a:srgbClr val="FF6600"/>
                </a:solidFill>
              </a:rPr>
              <a:t>w</a:t>
            </a:r>
            <a:r>
              <a:rPr lang="fr-FR" altLang="zh-CN" sz="2800" b="1" dirty="0" smtClean="0">
                <a:solidFill>
                  <a:srgbClr val="FF6600"/>
                </a:solidFill>
              </a:rPr>
              <a:t>)</a:t>
            </a:r>
            <a:r>
              <a:rPr lang="fr-FR" altLang="zh-CN" sz="2800" b="1" dirty="0" smtClean="0">
                <a:solidFill>
                  <a:schemeClr val="folHlink"/>
                </a:solidFill>
              </a:rPr>
              <a:t> </a:t>
            </a:r>
            <a:r>
              <a:rPr lang="fr-FR" altLang="zh-CN" sz="2800" b="1" dirty="0">
                <a:solidFill>
                  <a:srgbClr val="FF0000"/>
                </a:solidFill>
                <a:latin typeface="Tahoma" pitchFamily="34" charset="0"/>
                <a:ea typeface="宋体" pitchFamily="2" charset="-122"/>
              </a:rPr>
              <a:t>[Q(x,w) </a:t>
            </a:r>
            <a:r>
              <a:rPr lang="zh-CN" altLang="fr-FR" sz="2800" b="1" dirty="0">
                <a:solidFill>
                  <a:srgbClr val="FF0000"/>
                </a:solidFill>
                <a:latin typeface="Tahoma" pitchFamily="34" charset="0"/>
                <a:ea typeface="宋体" pitchFamily="2" charset="-122"/>
              </a:rPr>
              <a:t>∧</a:t>
            </a:r>
            <a:r>
              <a:rPr lang="fr-FR" altLang="zh-CN" sz="2800" b="1" dirty="0">
                <a:solidFill>
                  <a:srgbClr val="FF0000"/>
                </a:solidFill>
                <a:latin typeface="Tahoma" pitchFamily="34" charset="0"/>
                <a:ea typeface="宋体" pitchFamily="2" charset="-122"/>
              </a:rPr>
              <a:t> ~ P(w)]}</a:t>
            </a:r>
            <a:r>
              <a:rPr lang="fr-FR" altLang="zh-CN" sz="2800" b="1" dirty="0" smtClean="0">
                <a:solidFill>
                  <a:srgbClr val="D60093"/>
                </a:solidFill>
              </a:rPr>
              <a:t>}</a:t>
            </a:r>
            <a:endParaRPr lang="en-US" altLang="zh-CN" sz="2800" b="1" dirty="0" smtClean="0">
              <a:solidFill>
                <a:srgbClr val="D60093"/>
              </a:solidFill>
            </a:endParaRPr>
          </a:p>
          <a:p>
            <a:pPr eaLnBrk="1" hangingPunct="1">
              <a:lnSpc>
                <a:spcPct val="90000"/>
              </a:lnSpc>
              <a:buFont typeface="Wingdings" pitchFamily="2" charset="2"/>
              <a:buNone/>
            </a:pPr>
            <a:r>
              <a:rPr lang="zh-CN" altLang="en-US" sz="2800" b="1" dirty="0" smtClean="0"/>
              <a:t>（</a:t>
            </a:r>
            <a:r>
              <a:rPr lang="en-US" altLang="zh-CN" sz="2800" b="1" dirty="0" smtClean="0"/>
              <a:t>4</a:t>
            </a:r>
            <a:r>
              <a:rPr lang="zh-CN" altLang="en-US" sz="2800" b="1" dirty="0" smtClean="0"/>
              <a:t>）消去存在量词</a:t>
            </a:r>
          </a:p>
          <a:p>
            <a:pPr eaLnBrk="1" hangingPunct="1">
              <a:lnSpc>
                <a:spcPct val="90000"/>
              </a:lnSpc>
              <a:buFont typeface="Wingdings" pitchFamily="2" charset="2"/>
              <a:buNone/>
            </a:pPr>
            <a:r>
              <a:rPr lang="fr-FR" altLang="zh-CN" sz="2800" b="1" dirty="0" smtClean="0"/>
              <a:t> (</a:t>
            </a:r>
            <a:r>
              <a:rPr lang="en-US" altLang="zh-CN" sz="2800" b="1" dirty="0" smtClean="0">
                <a:latin typeface="Lucida Sans Unicode" pitchFamily="34" charset="0"/>
                <a:cs typeface="Lucida Sans Unicode" pitchFamily="34" charset="0"/>
                <a:sym typeface="Symbol" pitchFamily="18" charset="2"/>
              </a:rPr>
              <a:t></a:t>
            </a:r>
            <a:r>
              <a:rPr lang="fr-FR" altLang="zh-CN" sz="2800" b="1" dirty="0" smtClean="0"/>
              <a:t> x)</a:t>
            </a:r>
            <a:r>
              <a:rPr lang="fr-FR" altLang="zh-CN" sz="2800" b="1" dirty="0" smtClean="0">
                <a:solidFill>
                  <a:srgbClr val="D60093"/>
                </a:solidFill>
              </a:rPr>
              <a:t>{</a:t>
            </a:r>
            <a:r>
              <a:rPr lang="fr-FR" altLang="zh-CN" sz="2800" b="1" dirty="0" smtClean="0"/>
              <a:t>~P(x) </a:t>
            </a:r>
            <a:r>
              <a:rPr lang="en-US" altLang="zh-CN" sz="2800" b="1" dirty="0" smtClean="0"/>
              <a:t>∨{</a:t>
            </a:r>
            <a:r>
              <a:rPr lang="fr-FR" altLang="zh-CN" sz="2800" b="1" dirty="0">
                <a:solidFill>
                  <a:srgbClr val="FF0000"/>
                </a:solidFill>
                <a:latin typeface="Tahoma" pitchFamily="34" charset="0"/>
                <a:ea typeface="宋体" pitchFamily="2" charset="-122"/>
              </a:rPr>
              <a:t>(</a:t>
            </a:r>
            <a:r>
              <a:rPr lang="en-US" altLang="zh-CN" sz="2800" b="1" dirty="0" smtClean="0">
                <a:solidFill>
                  <a:srgbClr val="FF6600"/>
                </a:solidFill>
                <a:latin typeface="Lucida Sans Unicode" pitchFamily="34" charset="0"/>
                <a:cs typeface="Lucida Sans Unicode" pitchFamily="34" charset="0"/>
                <a:sym typeface="Symbol" pitchFamily="18" charset="2"/>
              </a:rPr>
              <a:t></a:t>
            </a:r>
            <a:r>
              <a:rPr lang="fr-FR" altLang="zh-CN" sz="2800" b="1" dirty="0" smtClean="0">
                <a:solidFill>
                  <a:srgbClr val="FF6600"/>
                </a:solidFill>
              </a:rPr>
              <a:t> y</a:t>
            </a:r>
            <a:r>
              <a:rPr lang="fr-FR" altLang="zh-CN" sz="2800" b="1" dirty="0">
                <a:solidFill>
                  <a:srgbClr val="FF0000"/>
                </a:solidFill>
                <a:latin typeface="Tahoma" pitchFamily="34" charset="0"/>
                <a:ea typeface="宋体" pitchFamily="2" charset="-122"/>
              </a:rPr>
              <a:t>)[~P(y) </a:t>
            </a:r>
            <a:r>
              <a:rPr lang="en-US" altLang="zh-CN" sz="2800" b="1" dirty="0" smtClean="0"/>
              <a:t>∨</a:t>
            </a:r>
            <a:r>
              <a:rPr lang="fr-FR" altLang="zh-CN" sz="2800" b="1" dirty="0" smtClean="0"/>
              <a:t> </a:t>
            </a:r>
            <a:r>
              <a:rPr lang="fr-FR" altLang="zh-CN" sz="2800" b="1" dirty="0">
                <a:solidFill>
                  <a:srgbClr val="FF0000"/>
                </a:solidFill>
                <a:latin typeface="Tahoma" pitchFamily="34" charset="0"/>
                <a:ea typeface="宋体" pitchFamily="2" charset="-122"/>
              </a:rPr>
              <a:t>P(f(x,y))]</a:t>
            </a:r>
            <a:r>
              <a:rPr lang="zh-CN" altLang="fr-FR" sz="2800" b="1" dirty="0">
                <a:solidFill>
                  <a:srgbClr val="FF0000"/>
                </a:solidFill>
                <a:latin typeface="Tahoma" pitchFamily="34" charset="0"/>
                <a:ea typeface="宋体" pitchFamily="2" charset="-122"/>
              </a:rPr>
              <a:t>∧ </a:t>
            </a:r>
            <a:r>
              <a:rPr lang="fr-FR" altLang="zh-CN" sz="2800" b="1" dirty="0">
                <a:solidFill>
                  <a:srgbClr val="FF0000"/>
                </a:solidFill>
                <a:latin typeface="Tahoma" pitchFamily="34" charset="0"/>
                <a:ea typeface="宋体" pitchFamily="2" charset="-122"/>
              </a:rPr>
              <a:t> [Q(x,g(x)) </a:t>
            </a:r>
            <a:r>
              <a:rPr lang="zh-CN" altLang="fr-FR" sz="2800" b="1" dirty="0">
                <a:solidFill>
                  <a:srgbClr val="FF0000"/>
                </a:solidFill>
                <a:latin typeface="Tahoma" pitchFamily="34" charset="0"/>
                <a:ea typeface="宋体" pitchFamily="2" charset="-122"/>
              </a:rPr>
              <a:t>∧</a:t>
            </a:r>
            <a:r>
              <a:rPr lang="fr-FR" altLang="zh-CN" sz="2800" b="1" dirty="0">
                <a:solidFill>
                  <a:srgbClr val="FF0000"/>
                </a:solidFill>
                <a:latin typeface="Tahoma" pitchFamily="34" charset="0"/>
                <a:ea typeface="宋体" pitchFamily="2" charset="-122"/>
              </a:rPr>
              <a:t> ~ P(g(x))]}</a:t>
            </a:r>
            <a:r>
              <a:rPr lang="fr-FR" altLang="zh-CN" sz="2800" b="1" dirty="0" smtClean="0">
                <a:solidFill>
                  <a:srgbClr val="D60093"/>
                </a:solidFill>
              </a:rPr>
              <a:t>}</a:t>
            </a:r>
          </a:p>
          <a:p>
            <a:pPr eaLnBrk="1" hangingPunct="1">
              <a:lnSpc>
                <a:spcPct val="90000"/>
              </a:lnSpc>
              <a:buFont typeface="Wingdings" pitchFamily="2" charset="2"/>
              <a:buNone/>
            </a:pPr>
            <a:r>
              <a:rPr lang="fr-FR" altLang="zh-CN" sz="2800" b="1" dirty="0" smtClean="0">
                <a:solidFill>
                  <a:schemeClr val="accent2"/>
                </a:solidFill>
              </a:rPr>
              <a:t>  </a:t>
            </a:r>
            <a:r>
              <a:rPr lang="fr-FR" altLang="zh-CN" sz="2800" b="1" dirty="0" smtClean="0"/>
              <a:t>w=g(x)</a:t>
            </a:r>
            <a:r>
              <a:rPr lang="zh-CN" altLang="fr-FR" sz="2800" b="1" dirty="0" smtClean="0"/>
              <a:t>为一个</a:t>
            </a:r>
            <a:r>
              <a:rPr lang="fr-FR" altLang="zh-CN" sz="2800" b="1" dirty="0" smtClean="0"/>
              <a:t>skolem</a:t>
            </a:r>
            <a:r>
              <a:rPr lang="zh-CN" altLang="fr-FR" sz="2800" b="1" dirty="0" smtClean="0"/>
              <a:t>函数。</a:t>
            </a:r>
          </a:p>
          <a:p>
            <a:pPr eaLnBrk="1" hangingPunct="1">
              <a:lnSpc>
                <a:spcPct val="90000"/>
              </a:lnSpc>
              <a:buFont typeface="Wingdings" pitchFamily="2" charset="2"/>
              <a:buNone/>
            </a:pPr>
            <a:r>
              <a:rPr lang="zh-CN" altLang="en-US" sz="2800" b="1" dirty="0" smtClean="0"/>
              <a:t>（</a:t>
            </a:r>
            <a:r>
              <a:rPr lang="en-US" altLang="zh-CN" sz="2800" b="1" dirty="0" smtClean="0"/>
              <a:t>5</a:t>
            </a:r>
            <a:r>
              <a:rPr lang="zh-CN" altLang="en-US" sz="2800" b="1" dirty="0" smtClean="0"/>
              <a:t>）化为前束形</a:t>
            </a:r>
          </a:p>
          <a:p>
            <a:pPr eaLnBrk="1" hangingPunct="1">
              <a:lnSpc>
                <a:spcPct val="90000"/>
              </a:lnSpc>
              <a:buFont typeface="Wingdings" pitchFamily="2" charset="2"/>
              <a:buNone/>
            </a:pPr>
            <a:r>
              <a:rPr lang="fr-FR" altLang="zh-CN" sz="2800" b="1" dirty="0" smtClean="0"/>
              <a:t> (</a:t>
            </a:r>
            <a:r>
              <a:rPr lang="en-US" altLang="zh-CN" sz="2800" b="1" dirty="0" smtClean="0">
                <a:latin typeface="Lucida Sans Unicode" pitchFamily="34" charset="0"/>
                <a:cs typeface="Lucida Sans Unicode" pitchFamily="34" charset="0"/>
                <a:sym typeface="Symbol" pitchFamily="18" charset="2"/>
              </a:rPr>
              <a:t></a:t>
            </a:r>
            <a:r>
              <a:rPr lang="fr-FR" altLang="zh-CN" sz="2800" b="1" dirty="0" smtClean="0"/>
              <a:t> x) (</a:t>
            </a:r>
            <a:r>
              <a:rPr lang="en-US" altLang="zh-CN" sz="2800" b="1" dirty="0" smtClean="0">
                <a:solidFill>
                  <a:srgbClr val="FF6600"/>
                </a:solidFill>
                <a:latin typeface="Lucida Sans Unicode" pitchFamily="34" charset="0"/>
                <a:cs typeface="Lucida Sans Unicode" pitchFamily="34" charset="0"/>
                <a:sym typeface="Symbol" pitchFamily="18" charset="2"/>
              </a:rPr>
              <a:t></a:t>
            </a:r>
            <a:r>
              <a:rPr lang="fr-FR" altLang="zh-CN" sz="2800" b="1" dirty="0" smtClean="0">
                <a:solidFill>
                  <a:srgbClr val="FF6600"/>
                </a:solidFill>
              </a:rPr>
              <a:t> y</a:t>
            </a:r>
            <a:r>
              <a:rPr lang="fr-FR" altLang="zh-CN" sz="2800" b="1" dirty="0" smtClean="0"/>
              <a:t>)</a:t>
            </a:r>
            <a:r>
              <a:rPr lang="fr-FR" altLang="zh-CN" sz="2800" b="1" dirty="0" smtClean="0">
                <a:solidFill>
                  <a:srgbClr val="D60093"/>
                </a:solidFill>
              </a:rPr>
              <a:t>{</a:t>
            </a:r>
            <a:r>
              <a:rPr lang="fr-FR" altLang="zh-CN" sz="2800" b="1" dirty="0" smtClean="0"/>
              <a:t>~P(x) </a:t>
            </a:r>
            <a:r>
              <a:rPr lang="en-US" altLang="zh-CN" sz="2800" b="1" dirty="0" smtClean="0"/>
              <a:t>∨</a:t>
            </a:r>
            <a:r>
              <a:rPr lang="en-US" altLang="zh-CN" sz="2800" b="1" dirty="0" smtClean="0">
                <a:solidFill>
                  <a:srgbClr val="FF6600"/>
                </a:solidFill>
              </a:rPr>
              <a:t>{</a:t>
            </a:r>
            <a:r>
              <a:rPr lang="fr-FR" altLang="zh-CN" sz="2800" b="1" dirty="0" smtClean="0">
                <a:solidFill>
                  <a:srgbClr val="FF6600"/>
                </a:solidFill>
              </a:rPr>
              <a:t>[~P(y) </a:t>
            </a:r>
            <a:r>
              <a:rPr lang="en-US" altLang="zh-CN" sz="2800" b="1" dirty="0" smtClean="0">
                <a:solidFill>
                  <a:srgbClr val="FF6600"/>
                </a:solidFill>
              </a:rPr>
              <a:t>∨</a:t>
            </a:r>
            <a:r>
              <a:rPr lang="fr-FR" altLang="zh-CN" sz="2800" b="1" dirty="0" smtClean="0">
                <a:solidFill>
                  <a:srgbClr val="FF6600"/>
                </a:solidFill>
              </a:rPr>
              <a:t> P(f(x,y))]</a:t>
            </a:r>
            <a:r>
              <a:rPr lang="zh-CN" altLang="fr-FR" sz="2800" b="1" dirty="0" smtClean="0">
                <a:solidFill>
                  <a:srgbClr val="FF6600"/>
                </a:solidFill>
              </a:rPr>
              <a:t>∧ </a:t>
            </a:r>
            <a:r>
              <a:rPr lang="fr-FR" altLang="zh-CN" sz="2800" b="1" dirty="0" smtClean="0">
                <a:solidFill>
                  <a:srgbClr val="FF6600"/>
                </a:solidFill>
              </a:rPr>
              <a:t> [Q(x,g(x)) </a:t>
            </a:r>
            <a:r>
              <a:rPr lang="zh-CN" altLang="fr-FR" sz="2800" b="1" dirty="0" smtClean="0">
                <a:solidFill>
                  <a:srgbClr val="FF6600"/>
                </a:solidFill>
              </a:rPr>
              <a:t>∧</a:t>
            </a:r>
            <a:r>
              <a:rPr lang="fr-FR" altLang="zh-CN" sz="2800" b="1" dirty="0" smtClean="0">
                <a:solidFill>
                  <a:srgbClr val="FF6600"/>
                </a:solidFill>
              </a:rPr>
              <a:t> ~ P(g(x))]}</a:t>
            </a:r>
            <a:r>
              <a:rPr lang="fr-FR" altLang="zh-CN" sz="2800" b="1" dirty="0" smtClean="0">
                <a:solidFill>
                  <a:srgbClr val="D60093"/>
                </a:solidFill>
              </a:rPr>
              <a:t>}</a:t>
            </a:r>
          </a:p>
          <a:p>
            <a:pPr eaLnBrk="1" hangingPunct="1">
              <a:lnSpc>
                <a:spcPct val="90000"/>
              </a:lnSpc>
              <a:buFont typeface="Wingdings" pitchFamily="2" charset="2"/>
              <a:buNone/>
            </a:pPr>
            <a:r>
              <a:rPr lang="zh-CN" altLang="en-US" sz="2800" b="1" dirty="0" smtClean="0"/>
              <a:t>（</a:t>
            </a:r>
            <a:r>
              <a:rPr lang="en-US" altLang="zh-CN" sz="2800" b="1" dirty="0" smtClean="0"/>
              <a:t>6</a:t>
            </a:r>
            <a:r>
              <a:rPr lang="zh-CN" altLang="en-US" sz="2800" b="1" dirty="0" smtClean="0"/>
              <a:t>）把母式化为合取范式</a:t>
            </a:r>
          </a:p>
          <a:p>
            <a:pPr eaLnBrk="1" hangingPunct="1">
              <a:lnSpc>
                <a:spcPct val="90000"/>
              </a:lnSpc>
              <a:buFont typeface="Wingdings" pitchFamily="2" charset="2"/>
              <a:buNone/>
            </a:pPr>
            <a:r>
              <a:rPr lang="fr-FR" altLang="zh-CN" sz="2800" b="1" dirty="0" smtClean="0"/>
              <a:t> (</a:t>
            </a:r>
            <a:r>
              <a:rPr lang="en-US" altLang="zh-CN" sz="2800" b="1" dirty="0" smtClean="0">
                <a:latin typeface="Lucida Sans Unicode" pitchFamily="34" charset="0"/>
                <a:cs typeface="Lucida Sans Unicode" pitchFamily="34" charset="0"/>
                <a:sym typeface="Symbol" pitchFamily="18" charset="2"/>
              </a:rPr>
              <a:t></a:t>
            </a:r>
            <a:r>
              <a:rPr lang="fr-FR" altLang="zh-CN" sz="2800" b="1" dirty="0" smtClean="0"/>
              <a:t> x) (</a:t>
            </a:r>
            <a:r>
              <a:rPr lang="en-US" altLang="zh-CN" sz="2800" b="1" dirty="0" smtClean="0">
                <a:solidFill>
                  <a:srgbClr val="FF6600"/>
                </a:solidFill>
                <a:latin typeface="Lucida Sans Unicode" pitchFamily="34" charset="0"/>
                <a:cs typeface="Lucida Sans Unicode" pitchFamily="34" charset="0"/>
                <a:sym typeface="Symbol" pitchFamily="18" charset="2"/>
              </a:rPr>
              <a:t></a:t>
            </a:r>
            <a:r>
              <a:rPr lang="fr-FR" altLang="zh-CN" sz="2800" b="1" dirty="0" smtClean="0">
                <a:solidFill>
                  <a:srgbClr val="FF6600"/>
                </a:solidFill>
              </a:rPr>
              <a:t> y</a:t>
            </a:r>
            <a:r>
              <a:rPr lang="fr-FR" altLang="zh-CN" sz="2800" b="1" dirty="0" smtClean="0"/>
              <a:t>)</a:t>
            </a:r>
            <a:r>
              <a:rPr lang="fr-FR" altLang="zh-CN" sz="2800" b="1" dirty="0" smtClean="0">
                <a:solidFill>
                  <a:srgbClr val="D60093"/>
                </a:solidFill>
              </a:rPr>
              <a:t>{[</a:t>
            </a:r>
            <a:r>
              <a:rPr lang="fr-FR" altLang="zh-CN" sz="2800" b="1" dirty="0" smtClean="0"/>
              <a:t>~P(x) </a:t>
            </a:r>
            <a:r>
              <a:rPr lang="en-US" altLang="zh-CN" sz="2800" b="1" dirty="0" smtClean="0"/>
              <a:t>∨</a:t>
            </a:r>
            <a:r>
              <a:rPr lang="fr-FR" altLang="zh-CN" sz="2800" b="1" dirty="0">
                <a:solidFill>
                  <a:srgbClr val="FF0000"/>
                </a:solidFill>
                <a:latin typeface="Tahoma" pitchFamily="34" charset="0"/>
                <a:ea typeface="宋体" pitchFamily="2" charset="-122"/>
              </a:rPr>
              <a:t>~P(y) </a:t>
            </a:r>
            <a:r>
              <a:rPr lang="en-US" altLang="zh-CN" sz="2800" b="1" dirty="0" smtClean="0"/>
              <a:t>∨</a:t>
            </a:r>
            <a:r>
              <a:rPr lang="fr-FR" altLang="zh-CN" sz="2800" b="1" dirty="0" smtClean="0"/>
              <a:t> </a:t>
            </a:r>
            <a:r>
              <a:rPr lang="fr-FR" altLang="zh-CN" sz="2800" b="1" dirty="0">
                <a:solidFill>
                  <a:srgbClr val="FF0000"/>
                </a:solidFill>
                <a:latin typeface="Tahoma" pitchFamily="34" charset="0"/>
                <a:ea typeface="宋体" pitchFamily="2" charset="-122"/>
              </a:rPr>
              <a:t>P(f(x,y))</a:t>
            </a:r>
            <a:r>
              <a:rPr lang="fr-FR" altLang="zh-CN" sz="2800" b="1" dirty="0" smtClean="0">
                <a:solidFill>
                  <a:srgbClr val="D60093"/>
                </a:solidFill>
              </a:rPr>
              <a:t>]</a:t>
            </a:r>
            <a:r>
              <a:rPr lang="zh-CN" altLang="fr-FR" sz="2800" b="1" dirty="0">
                <a:solidFill>
                  <a:srgbClr val="FF0000"/>
                </a:solidFill>
                <a:latin typeface="Tahoma" pitchFamily="34" charset="0"/>
                <a:ea typeface="宋体" pitchFamily="2" charset="-122"/>
              </a:rPr>
              <a:t>∧</a:t>
            </a:r>
            <a:r>
              <a:rPr lang="fr-FR" altLang="zh-CN" sz="2800" b="1" dirty="0" smtClean="0">
                <a:solidFill>
                  <a:srgbClr val="D60093"/>
                </a:solidFill>
              </a:rPr>
              <a:t>[</a:t>
            </a:r>
            <a:r>
              <a:rPr lang="fr-FR" altLang="zh-CN" sz="2800" b="1" dirty="0" smtClean="0"/>
              <a:t>~P(x) </a:t>
            </a:r>
            <a:r>
              <a:rPr lang="en-US" altLang="zh-CN" sz="2800" b="1" dirty="0" smtClean="0"/>
              <a:t>∨</a:t>
            </a:r>
            <a:r>
              <a:rPr lang="fr-FR" altLang="zh-CN" sz="2800" b="1" dirty="0" smtClean="0"/>
              <a:t> </a:t>
            </a:r>
            <a:r>
              <a:rPr lang="fr-FR" altLang="zh-CN" sz="2800" b="1" dirty="0">
                <a:solidFill>
                  <a:srgbClr val="FF0000"/>
                </a:solidFill>
                <a:latin typeface="Tahoma" pitchFamily="34" charset="0"/>
                <a:ea typeface="宋体" pitchFamily="2" charset="-122"/>
              </a:rPr>
              <a:t>Q(x,g(x)) </a:t>
            </a:r>
            <a:r>
              <a:rPr lang="fr-FR" altLang="zh-CN" sz="2800" b="1" dirty="0" smtClean="0">
                <a:solidFill>
                  <a:srgbClr val="D60093"/>
                </a:solidFill>
              </a:rPr>
              <a:t>]</a:t>
            </a:r>
            <a:r>
              <a:rPr lang="zh-CN" altLang="fr-FR" sz="2800" b="1" dirty="0">
                <a:solidFill>
                  <a:srgbClr val="FF0000"/>
                </a:solidFill>
                <a:latin typeface="Tahoma" pitchFamily="34" charset="0"/>
                <a:ea typeface="宋体" pitchFamily="2" charset="-122"/>
              </a:rPr>
              <a:t>∧</a:t>
            </a:r>
            <a:r>
              <a:rPr lang="fr-FR" altLang="zh-CN" sz="2800" b="1" dirty="0" smtClean="0">
                <a:solidFill>
                  <a:srgbClr val="D60093"/>
                </a:solidFill>
              </a:rPr>
              <a:t>[</a:t>
            </a:r>
            <a:r>
              <a:rPr lang="fr-FR" altLang="zh-CN" sz="2800" b="1" dirty="0" smtClean="0"/>
              <a:t>~P(x)</a:t>
            </a:r>
            <a:r>
              <a:rPr lang="fr-FR" altLang="zh-CN" sz="2800" b="1" dirty="0" smtClean="0">
                <a:solidFill>
                  <a:schemeClr val="folHlink"/>
                </a:solidFill>
              </a:rPr>
              <a:t> </a:t>
            </a:r>
            <a:r>
              <a:rPr lang="en-US" altLang="zh-CN" sz="2800" b="1" dirty="0" smtClean="0"/>
              <a:t>∨</a:t>
            </a:r>
            <a:r>
              <a:rPr lang="fr-FR" altLang="zh-CN" sz="2800" b="1" dirty="0" smtClean="0">
                <a:solidFill>
                  <a:schemeClr val="folHlink"/>
                </a:solidFill>
              </a:rPr>
              <a:t> </a:t>
            </a:r>
            <a:r>
              <a:rPr lang="fr-FR" altLang="zh-CN" sz="2800" b="1" dirty="0">
                <a:solidFill>
                  <a:srgbClr val="FF0000"/>
                </a:solidFill>
                <a:latin typeface="Tahoma" pitchFamily="34" charset="0"/>
                <a:ea typeface="宋体" pitchFamily="2" charset="-122"/>
              </a:rPr>
              <a:t>~ P(g(x))</a:t>
            </a:r>
            <a:r>
              <a:rPr lang="fr-FR" altLang="zh-CN" sz="2800" b="1" dirty="0" smtClean="0">
                <a:solidFill>
                  <a:srgbClr val="D60093"/>
                </a:solidFill>
              </a:rPr>
              <a:t>]}</a:t>
            </a:r>
            <a:endParaRPr lang="en-US" altLang="zh-CN" sz="2800" dirty="0" smtClean="0">
              <a:solidFill>
                <a:srgbClr val="D60093"/>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136</a:t>
            </a:fld>
            <a:endParaRPr lang="zh-CN" altLang="en-US"/>
          </a:p>
        </p:txBody>
      </p:sp>
    </p:spTree>
    <p:extLst>
      <p:ext uri="{BB962C8B-B14F-4D97-AF65-F5344CB8AC3E}">
        <p14:creationId xmlns:p14="http://schemas.microsoft.com/office/powerpoint/2010/main" val="3568460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8">
                                            <p:txEl>
                                              <p:pRg st="1" end="1"/>
                                            </p:txEl>
                                          </p:spTgt>
                                        </p:tgtEl>
                                        <p:attrNameLst>
                                          <p:attrName>style.visibility</p:attrName>
                                        </p:attrNameLst>
                                      </p:cBhvr>
                                      <p:to>
                                        <p:strVal val="visible"/>
                                      </p:to>
                                    </p:set>
                                    <p:animEffect transition="in" filter="blinds(horizontal)">
                                      <p:cBhvr>
                                        <p:cTn id="7" dur="500"/>
                                        <p:tgtEl>
                                          <p:spTgt spid="921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18">
                                            <p:txEl>
                                              <p:pRg st="2" end="2"/>
                                            </p:txEl>
                                          </p:spTgt>
                                        </p:tgtEl>
                                        <p:attrNameLst>
                                          <p:attrName>style.visibility</p:attrName>
                                        </p:attrNameLst>
                                      </p:cBhvr>
                                      <p:to>
                                        <p:strVal val="visible"/>
                                      </p:to>
                                    </p:set>
                                    <p:animEffect transition="in" filter="blinds(horizontal)">
                                      <p:cBhvr>
                                        <p:cTn id="12" dur="500"/>
                                        <p:tgtEl>
                                          <p:spTgt spid="921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218">
                                            <p:txEl>
                                              <p:pRg st="3" end="3"/>
                                            </p:txEl>
                                          </p:spTgt>
                                        </p:tgtEl>
                                        <p:attrNameLst>
                                          <p:attrName>style.visibility</p:attrName>
                                        </p:attrNameLst>
                                      </p:cBhvr>
                                      <p:to>
                                        <p:strVal val="visible"/>
                                      </p:to>
                                    </p:set>
                                    <p:animEffect transition="in" filter="blinds(horizontal)">
                                      <p:cBhvr>
                                        <p:cTn id="17" dur="500"/>
                                        <p:tgtEl>
                                          <p:spTgt spid="921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218">
                                            <p:txEl>
                                              <p:pRg st="4" end="4"/>
                                            </p:txEl>
                                          </p:spTgt>
                                        </p:tgtEl>
                                        <p:attrNameLst>
                                          <p:attrName>style.visibility</p:attrName>
                                        </p:attrNameLst>
                                      </p:cBhvr>
                                      <p:to>
                                        <p:strVal val="visible"/>
                                      </p:to>
                                    </p:set>
                                    <p:animEffect transition="in" filter="blinds(horizontal)">
                                      <p:cBhvr>
                                        <p:cTn id="20" dur="500"/>
                                        <p:tgtEl>
                                          <p:spTgt spid="9218">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9218">
                                            <p:txEl>
                                              <p:pRg st="5" end="5"/>
                                            </p:txEl>
                                          </p:spTgt>
                                        </p:tgtEl>
                                        <p:attrNameLst>
                                          <p:attrName>style.visibility</p:attrName>
                                        </p:attrNameLst>
                                      </p:cBhvr>
                                      <p:to>
                                        <p:strVal val="visible"/>
                                      </p:to>
                                    </p:set>
                                    <p:animEffect transition="in" filter="blinds(horizontal)">
                                      <p:cBhvr>
                                        <p:cTn id="25" dur="500"/>
                                        <p:tgtEl>
                                          <p:spTgt spid="9218">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9218">
                                            <p:txEl>
                                              <p:pRg st="6" end="6"/>
                                            </p:txEl>
                                          </p:spTgt>
                                        </p:tgtEl>
                                        <p:attrNameLst>
                                          <p:attrName>style.visibility</p:attrName>
                                        </p:attrNameLst>
                                      </p:cBhvr>
                                      <p:to>
                                        <p:strVal val="visible"/>
                                      </p:to>
                                    </p:set>
                                    <p:animEffect transition="in" filter="blinds(horizontal)">
                                      <p:cBhvr>
                                        <p:cTn id="30" dur="500"/>
                                        <p:tgtEl>
                                          <p:spTgt spid="9218">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218">
                                            <p:txEl>
                                              <p:pRg st="7" end="7"/>
                                            </p:txEl>
                                          </p:spTgt>
                                        </p:tgtEl>
                                        <p:attrNameLst>
                                          <p:attrName>style.visibility</p:attrName>
                                        </p:attrNameLst>
                                      </p:cBhvr>
                                      <p:to>
                                        <p:strVal val="visible"/>
                                      </p:to>
                                    </p:set>
                                    <p:animEffect transition="in" filter="blinds(horizontal)">
                                      <p:cBhvr>
                                        <p:cTn id="35" dur="500"/>
                                        <p:tgtEl>
                                          <p:spTgt spid="9218">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218">
                                            <p:txEl>
                                              <p:pRg st="8" end="8"/>
                                            </p:txEl>
                                          </p:spTgt>
                                        </p:tgtEl>
                                        <p:attrNameLst>
                                          <p:attrName>style.visibility</p:attrName>
                                        </p:attrNameLst>
                                      </p:cBhvr>
                                      <p:to>
                                        <p:strVal val="visible"/>
                                      </p:to>
                                    </p:set>
                                    <p:animEffect transition="in" filter="blinds(horizontal)">
                                      <p:cBhvr>
                                        <p:cTn id="40" dur="500"/>
                                        <p:tgtEl>
                                          <p:spTgt spid="92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94471" y="476672"/>
            <a:ext cx="9205023" cy="5688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None/>
            </a:pPr>
            <a:r>
              <a:rPr lang="zh-CN" altLang="en-US" sz="2800" b="1" dirty="0"/>
              <a:t>（</a:t>
            </a:r>
            <a:r>
              <a:rPr lang="en-US" altLang="zh-CN" sz="2800" b="1" dirty="0"/>
              <a:t>7</a:t>
            </a:r>
            <a:r>
              <a:rPr lang="zh-CN" altLang="en-US" sz="2800" b="1" dirty="0"/>
              <a:t>）消去全称量词</a:t>
            </a:r>
          </a:p>
          <a:p>
            <a:pPr eaLnBrk="1" hangingPunct="1">
              <a:spcBef>
                <a:spcPct val="20000"/>
              </a:spcBef>
              <a:buClr>
                <a:schemeClr val="folHlink"/>
              </a:buClr>
              <a:buSzPct val="60000"/>
              <a:buFont typeface="Wingdings" pitchFamily="2" charset="2"/>
              <a:buNone/>
            </a:pPr>
            <a:r>
              <a:rPr lang="fr-FR" altLang="zh-CN" sz="2800" b="1" dirty="0"/>
              <a:t> </a:t>
            </a:r>
            <a:r>
              <a:rPr lang="fr-FR" altLang="zh-CN" sz="2800" b="1" dirty="0">
                <a:solidFill>
                  <a:srgbClr val="D60093"/>
                </a:solidFill>
              </a:rPr>
              <a:t>[</a:t>
            </a:r>
            <a:r>
              <a:rPr lang="fr-FR" altLang="zh-CN" sz="2800" b="1" dirty="0"/>
              <a:t>~P(x) </a:t>
            </a:r>
            <a:r>
              <a:rPr lang="en-US" altLang="zh-CN" sz="2800" b="1" dirty="0"/>
              <a:t>∨</a:t>
            </a:r>
            <a:r>
              <a:rPr lang="fr-FR" altLang="zh-CN" sz="2800" b="1" dirty="0">
                <a:solidFill>
                  <a:srgbClr val="FF0000"/>
                </a:solidFill>
              </a:rPr>
              <a:t>~P(y) </a:t>
            </a:r>
            <a:r>
              <a:rPr lang="en-US" altLang="zh-CN" sz="2800" b="1" dirty="0"/>
              <a:t>∨</a:t>
            </a:r>
            <a:r>
              <a:rPr lang="fr-FR" altLang="zh-CN" sz="2800" b="1" dirty="0"/>
              <a:t> </a:t>
            </a:r>
            <a:r>
              <a:rPr lang="fr-FR" altLang="zh-CN" sz="2800" b="1" dirty="0">
                <a:solidFill>
                  <a:srgbClr val="FF0000"/>
                </a:solidFill>
              </a:rPr>
              <a:t>P(f(x,y))</a:t>
            </a:r>
            <a:r>
              <a:rPr lang="fr-FR" altLang="zh-CN" sz="2800" b="1" dirty="0">
                <a:solidFill>
                  <a:srgbClr val="D60093"/>
                </a:solidFill>
              </a:rPr>
              <a:t>]</a:t>
            </a:r>
            <a:r>
              <a:rPr lang="zh-CN" altLang="fr-FR" sz="2800" b="1" dirty="0">
                <a:solidFill>
                  <a:srgbClr val="FF6600"/>
                </a:solidFill>
              </a:rPr>
              <a:t>∧</a:t>
            </a:r>
            <a:r>
              <a:rPr lang="fr-FR" altLang="zh-CN" sz="2800" b="1" dirty="0">
                <a:solidFill>
                  <a:srgbClr val="D60093"/>
                </a:solidFill>
              </a:rPr>
              <a:t>[</a:t>
            </a:r>
            <a:r>
              <a:rPr lang="fr-FR" altLang="zh-CN" sz="2800" b="1" dirty="0"/>
              <a:t>~P(x) </a:t>
            </a:r>
            <a:r>
              <a:rPr lang="en-US" altLang="zh-CN" sz="2800" b="1" dirty="0"/>
              <a:t>∨</a:t>
            </a:r>
            <a:r>
              <a:rPr lang="fr-FR" altLang="zh-CN" sz="2800" b="1" dirty="0"/>
              <a:t> </a:t>
            </a:r>
            <a:r>
              <a:rPr lang="fr-FR" altLang="zh-CN" sz="2800" b="1" dirty="0">
                <a:solidFill>
                  <a:srgbClr val="FF0000"/>
                </a:solidFill>
              </a:rPr>
              <a:t>Q(x,g(x)) </a:t>
            </a:r>
            <a:r>
              <a:rPr lang="fr-FR" altLang="zh-CN" sz="2800" b="1" dirty="0">
                <a:solidFill>
                  <a:srgbClr val="D60093"/>
                </a:solidFill>
              </a:rPr>
              <a:t>]</a:t>
            </a:r>
            <a:r>
              <a:rPr lang="zh-CN" altLang="fr-FR" sz="2800" b="1" dirty="0">
                <a:solidFill>
                  <a:srgbClr val="FF6600"/>
                </a:solidFill>
              </a:rPr>
              <a:t>∧</a:t>
            </a:r>
            <a:r>
              <a:rPr lang="fr-FR" altLang="zh-CN" sz="2800" b="1" dirty="0">
                <a:solidFill>
                  <a:srgbClr val="D60093"/>
                </a:solidFill>
              </a:rPr>
              <a:t>[</a:t>
            </a:r>
            <a:r>
              <a:rPr lang="fr-FR" altLang="zh-CN" sz="2800" b="1" dirty="0"/>
              <a:t>~P(x)</a:t>
            </a:r>
            <a:r>
              <a:rPr lang="fr-FR" altLang="zh-CN" sz="2800" b="1" dirty="0">
                <a:solidFill>
                  <a:schemeClr val="folHlink"/>
                </a:solidFill>
              </a:rPr>
              <a:t> </a:t>
            </a:r>
            <a:r>
              <a:rPr lang="en-US" altLang="zh-CN" sz="2800" b="1" dirty="0"/>
              <a:t>∨</a:t>
            </a:r>
            <a:r>
              <a:rPr lang="fr-FR" altLang="zh-CN" sz="2800" b="1" dirty="0">
                <a:solidFill>
                  <a:schemeClr val="folHlink"/>
                </a:solidFill>
              </a:rPr>
              <a:t> </a:t>
            </a:r>
            <a:r>
              <a:rPr lang="fr-FR" altLang="zh-CN" sz="2800" b="1" dirty="0">
                <a:solidFill>
                  <a:srgbClr val="FF0000"/>
                </a:solidFill>
              </a:rPr>
              <a:t>~ P(g(x))</a:t>
            </a:r>
            <a:r>
              <a:rPr lang="fr-FR" altLang="zh-CN" sz="2800" b="1" dirty="0">
                <a:solidFill>
                  <a:srgbClr val="D60093"/>
                </a:solidFill>
              </a:rPr>
              <a:t>]</a:t>
            </a:r>
            <a:endParaRPr lang="zh-CN" altLang="fr-FR" sz="2800" b="1" dirty="0">
              <a:solidFill>
                <a:srgbClr val="D60093"/>
              </a:solidFill>
            </a:endParaRPr>
          </a:p>
          <a:p>
            <a:pPr eaLnBrk="1" hangingPunct="1">
              <a:spcBef>
                <a:spcPct val="20000"/>
              </a:spcBef>
              <a:buClr>
                <a:schemeClr val="folHlink"/>
              </a:buClr>
              <a:buSzPct val="60000"/>
              <a:buFont typeface="Wingdings" pitchFamily="2" charset="2"/>
              <a:buNone/>
            </a:pPr>
            <a:r>
              <a:rPr lang="zh-CN" altLang="en-US" sz="2800" b="1" dirty="0"/>
              <a:t>（</a:t>
            </a:r>
            <a:r>
              <a:rPr lang="en-US" altLang="zh-CN" sz="2800" b="1" dirty="0"/>
              <a:t>8</a:t>
            </a:r>
            <a:r>
              <a:rPr lang="zh-CN" altLang="en-US" sz="2800" b="1" dirty="0"/>
              <a:t>）消去连词符号</a:t>
            </a:r>
            <a:r>
              <a:rPr lang="zh-CN" altLang="fr-FR" sz="2800" b="1" dirty="0"/>
              <a:t>∧</a:t>
            </a:r>
            <a:endParaRPr lang="zh-CN" altLang="en-US" sz="2800" b="1" dirty="0"/>
          </a:p>
          <a:p>
            <a:pPr eaLnBrk="1" hangingPunct="1">
              <a:spcBef>
                <a:spcPct val="20000"/>
              </a:spcBef>
              <a:buClr>
                <a:schemeClr val="folHlink"/>
              </a:buClr>
              <a:buSzPct val="60000"/>
              <a:buFont typeface="Wingdings" pitchFamily="2" charset="2"/>
              <a:buNone/>
            </a:pPr>
            <a:r>
              <a:rPr lang="fr-FR" altLang="zh-CN" sz="2800" b="1" dirty="0"/>
              <a:t>     ~P(x) </a:t>
            </a:r>
            <a:r>
              <a:rPr lang="en-US" altLang="zh-CN" sz="2800" b="1" dirty="0"/>
              <a:t>∨</a:t>
            </a:r>
            <a:r>
              <a:rPr lang="fr-FR" altLang="zh-CN" sz="2800" b="1" dirty="0"/>
              <a:t>~P(y) </a:t>
            </a:r>
            <a:r>
              <a:rPr lang="en-US" altLang="zh-CN" sz="2800" b="1" dirty="0"/>
              <a:t>∨</a:t>
            </a:r>
            <a:r>
              <a:rPr lang="fr-FR" altLang="zh-CN" sz="2800" b="1" dirty="0"/>
              <a:t> P(f(x,y))</a:t>
            </a:r>
            <a:r>
              <a:rPr lang="zh-CN" altLang="fr-FR" sz="2800" b="1" dirty="0"/>
              <a:t>，</a:t>
            </a:r>
          </a:p>
          <a:p>
            <a:pPr eaLnBrk="1" hangingPunct="1">
              <a:spcBef>
                <a:spcPct val="20000"/>
              </a:spcBef>
              <a:buClr>
                <a:schemeClr val="folHlink"/>
              </a:buClr>
              <a:buSzPct val="60000"/>
              <a:buFont typeface="Wingdings" pitchFamily="2" charset="2"/>
              <a:buNone/>
            </a:pPr>
            <a:r>
              <a:rPr lang="fr-FR" altLang="zh-CN" sz="2800" b="1" dirty="0"/>
              <a:t>     ~P(x) </a:t>
            </a:r>
            <a:r>
              <a:rPr lang="en-US" altLang="zh-CN" sz="2800" b="1" dirty="0"/>
              <a:t>∨</a:t>
            </a:r>
            <a:r>
              <a:rPr lang="fr-FR" altLang="zh-CN" sz="2800" b="1" dirty="0"/>
              <a:t> Q(x,g(x))</a:t>
            </a:r>
            <a:r>
              <a:rPr lang="zh-CN" altLang="fr-FR" sz="2800" b="1" dirty="0"/>
              <a:t>，</a:t>
            </a:r>
          </a:p>
          <a:p>
            <a:pPr eaLnBrk="1" hangingPunct="1">
              <a:spcBef>
                <a:spcPct val="20000"/>
              </a:spcBef>
              <a:buClr>
                <a:schemeClr val="folHlink"/>
              </a:buClr>
              <a:buSzPct val="60000"/>
              <a:buFont typeface="Wingdings" pitchFamily="2" charset="2"/>
              <a:buNone/>
            </a:pPr>
            <a:r>
              <a:rPr lang="fr-FR" altLang="zh-CN" sz="2800" b="1" dirty="0"/>
              <a:t>     ~P(x) </a:t>
            </a:r>
            <a:r>
              <a:rPr lang="en-US" altLang="zh-CN" sz="2800" b="1" dirty="0"/>
              <a:t>∨</a:t>
            </a:r>
            <a:r>
              <a:rPr lang="fr-FR" altLang="zh-CN" sz="2800" b="1" dirty="0"/>
              <a:t> ~ P(g(x))</a:t>
            </a:r>
          </a:p>
          <a:p>
            <a:pPr eaLnBrk="1" hangingPunct="1">
              <a:spcBef>
                <a:spcPct val="20000"/>
              </a:spcBef>
              <a:buClr>
                <a:schemeClr val="folHlink"/>
              </a:buClr>
              <a:buSzPct val="60000"/>
              <a:buFont typeface="Wingdings" pitchFamily="2" charset="2"/>
              <a:buNone/>
            </a:pPr>
            <a:r>
              <a:rPr lang="zh-CN" altLang="en-US" sz="2800" b="1" dirty="0"/>
              <a:t>（</a:t>
            </a:r>
            <a:r>
              <a:rPr lang="en-US" altLang="zh-CN" sz="2800" b="1" dirty="0"/>
              <a:t>9</a:t>
            </a:r>
            <a:r>
              <a:rPr lang="zh-CN" altLang="en-US" sz="2800" b="1" dirty="0"/>
              <a:t>）更换变量名称</a:t>
            </a:r>
          </a:p>
          <a:p>
            <a:pPr eaLnBrk="1" hangingPunct="1">
              <a:spcBef>
                <a:spcPct val="20000"/>
              </a:spcBef>
              <a:buClr>
                <a:schemeClr val="folHlink"/>
              </a:buClr>
              <a:buSzPct val="60000"/>
              <a:buFont typeface="Wingdings" pitchFamily="2" charset="2"/>
              <a:buNone/>
            </a:pPr>
            <a:r>
              <a:rPr lang="fr-FR" altLang="zh-CN" sz="2800" b="1" dirty="0"/>
              <a:t>     ~P(x1) </a:t>
            </a:r>
            <a:r>
              <a:rPr lang="en-US" altLang="zh-CN" sz="2800" b="1" dirty="0"/>
              <a:t>∨</a:t>
            </a:r>
            <a:r>
              <a:rPr lang="fr-FR" altLang="zh-CN" sz="2800" b="1" dirty="0"/>
              <a:t>~P(y) </a:t>
            </a:r>
            <a:r>
              <a:rPr lang="en-US" altLang="zh-CN" sz="2800" b="1" dirty="0"/>
              <a:t>∨</a:t>
            </a:r>
            <a:r>
              <a:rPr lang="fr-FR" altLang="zh-CN" sz="2800" b="1" dirty="0"/>
              <a:t> P(f(x1,y))</a:t>
            </a:r>
            <a:r>
              <a:rPr lang="zh-CN" altLang="fr-FR" sz="2800" b="1" dirty="0"/>
              <a:t>，</a:t>
            </a:r>
          </a:p>
          <a:p>
            <a:pPr eaLnBrk="1" hangingPunct="1">
              <a:spcBef>
                <a:spcPct val="20000"/>
              </a:spcBef>
              <a:buClr>
                <a:schemeClr val="folHlink"/>
              </a:buClr>
              <a:buSzPct val="60000"/>
              <a:buFont typeface="Wingdings" pitchFamily="2" charset="2"/>
              <a:buNone/>
            </a:pPr>
            <a:r>
              <a:rPr lang="fr-FR" altLang="zh-CN" sz="2800" b="1" dirty="0"/>
              <a:t>     ~P(x2) </a:t>
            </a:r>
            <a:r>
              <a:rPr lang="en-US" altLang="zh-CN" sz="2800" b="1" dirty="0"/>
              <a:t>∨</a:t>
            </a:r>
            <a:r>
              <a:rPr lang="fr-FR" altLang="zh-CN" sz="2800" b="1" dirty="0"/>
              <a:t> Q(x2,g(x2))</a:t>
            </a:r>
            <a:r>
              <a:rPr lang="zh-CN" altLang="fr-FR" sz="2800" b="1" dirty="0"/>
              <a:t>，</a:t>
            </a:r>
          </a:p>
          <a:p>
            <a:pPr eaLnBrk="1" hangingPunct="1">
              <a:spcBef>
                <a:spcPct val="20000"/>
              </a:spcBef>
              <a:buClr>
                <a:schemeClr val="folHlink"/>
              </a:buClr>
              <a:buSzPct val="60000"/>
              <a:buFont typeface="Wingdings" pitchFamily="2" charset="2"/>
              <a:buNone/>
            </a:pPr>
            <a:r>
              <a:rPr lang="fr-FR" altLang="zh-CN" sz="2800" b="1" dirty="0"/>
              <a:t>     ~P(x3) </a:t>
            </a:r>
            <a:r>
              <a:rPr lang="en-US" altLang="zh-CN" sz="2800" b="1" dirty="0"/>
              <a:t>∨</a:t>
            </a:r>
            <a:r>
              <a:rPr lang="fr-FR" altLang="zh-CN" sz="2800" b="1" dirty="0"/>
              <a:t> ~ P(g(x3))</a:t>
            </a:r>
            <a:endParaRPr lang="zh-CN" altLang="fr-FR" sz="2800" b="1" dirty="0"/>
          </a:p>
        </p:txBody>
      </p:sp>
      <p:sp>
        <p:nvSpPr>
          <p:cNvPr id="3" name="动作按钮: 后退或前一项 2">
            <a:hlinkClick r:id="rId2" action="ppaction://hlinksldjump" highlightClick="1"/>
          </p:cNvPr>
          <p:cNvSpPr/>
          <p:nvPr/>
        </p:nvSpPr>
        <p:spPr>
          <a:xfrm>
            <a:off x="8775425" y="6499426"/>
            <a:ext cx="234026" cy="21602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42336145-C5CE-4F3F-8C1F-142FCB3B3020}" type="slidenum">
              <a:rPr lang="en-US" altLang="zh-CN" smtClean="0"/>
              <a:pPr>
                <a:defRPr/>
              </a:pPr>
              <a:t>137</a:t>
            </a:fld>
            <a:endParaRPr lang="en-US" altLang="zh-CN"/>
          </a:p>
        </p:txBody>
      </p:sp>
    </p:spTree>
    <p:extLst>
      <p:ext uri="{BB962C8B-B14F-4D97-AF65-F5344CB8AC3E}">
        <p14:creationId xmlns:p14="http://schemas.microsoft.com/office/powerpoint/2010/main" val="336384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xEl>
                                              <p:pRg st="1" end="1"/>
                                            </p:txEl>
                                          </p:spTgt>
                                        </p:tgtEl>
                                        <p:attrNameLst>
                                          <p:attrName>style.visibility</p:attrName>
                                        </p:attrNameLst>
                                      </p:cBhvr>
                                      <p:to>
                                        <p:strVal val="visible"/>
                                      </p:to>
                                    </p:set>
                                    <p:animEffect transition="in" filter="blinds(horizontal)">
                                      <p:cBhvr>
                                        <p:cTn id="7" dur="500"/>
                                        <p:tgtEl>
                                          <p:spTgt spid="1024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
                                            <p:txEl>
                                              <p:pRg st="2" end="2"/>
                                            </p:txEl>
                                          </p:spTgt>
                                        </p:tgtEl>
                                        <p:attrNameLst>
                                          <p:attrName>style.visibility</p:attrName>
                                        </p:attrNameLst>
                                      </p:cBhvr>
                                      <p:to>
                                        <p:strVal val="visible"/>
                                      </p:to>
                                    </p:set>
                                    <p:animEffect transition="in" filter="blinds(horizontal)">
                                      <p:cBhvr>
                                        <p:cTn id="12" dur="500"/>
                                        <p:tgtEl>
                                          <p:spTgt spid="1024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2">
                                            <p:txEl>
                                              <p:pRg st="3" end="3"/>
                                            </p:txEl>
                                          </p:spTgt>
                                        </p:tgtEl>
                                        <p:attrNameLst>
                                          <p:attrName>style.visibility</p:attrName>
                                        </p:attrNameLst>
                                      </p:cBhvr>
                                      <p:to>
                                        <p:strVal val="visible"/>
                                      </p:to>
                                    </p:set>
                                    <p:animEffect transition="in" filter="blinds(horizontal)">
                                      <p:cBhvr>
                                        <p:cTn id="17" dur="500"/>
                                        <p:tgtEl>
                                          <p:spTgt spid="10242">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242">
                                            <p:txEl>
                                              <p:pRg st="4" end="4"/>
                                            </p:txEl>
                                          </p:spTgt>
                                        </p:tgtEl>
                                        <p:attrNameLst>
                                          <p:attrName>style.visibility</p:attrName>
                                        </p:attrNameLst>
                                      </p:cBhvr>
                                      <p:to>
                                        <p:strVal val="visible"/>
                                      </p:to>
                                    </p:set>
                                    <p:animEffect transition="in" filter="blinds(horizontal)">
                                      <p:cBhvr>
                                        <p:cTn id="20" dur="500"/>
                                        <p:tgtEl>
                                          <p:spTgt spid="10242">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242">
                                            <p:txEl>
                                              <p:pRg st="5" end="5"/>
                                            </p:txEl>
                                          </p:spTgt>
                                        </p:tgtEl>
                                        <p:attrNameLst>
                                          <p:attrName>style.visibility</p:attrName>
                                        </p:attrNameLst>
                                      </p:cBhvr>
                                      <p:to>
                                        <p:strVal val="visible"/>
                                      </p:to>
                                    </p:set>
                                    <p:animEffect transition="in" filter="blinds(horizontal)">
                                      <p:cBhvr>
                                        <p:cTn id="23" dur="500"/>
                                        <p:tgtEl>
                                          <p:spTgt spid="10242">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0242">
                                            <p:txEl>
                                              <p:pRg st="6" end="6"/>
                                            </p:txEl>
                                          </p:spTgt>
                                        </p:tgtEl>
                                        <p:attrNameLst>
                                          <p:attrName>style.visibility</p:attrName>
                                        </p:attrNameLst>
                                      </p:cBhvr>
                                      <p:to>
                                        <p:strVal val="visible"/>
                                      </p:to>
                                    </p:set>
                                    <p:animEffect transition="in" filter="blinds(horizontal)">
                                      <p:cBhvr>
                                        <p:cTn id="28" dur="500"/>
                                        <p:tgtEl>
                                          <p:spTgt spid="10242">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242">
                                            <p:txEl>
                                              <p:pRg st="7" end="7"/>
                                            </p:txEl>
                                          </p:spTgt>
                                        </p:tgtEl>
                                        <p:attrNameLst>
                                          <p:attrName>style.visibility</p:attrName>
                                        </p:attrNameLst>
                                      </p:cBhvr>
                                      <p:to>
                                        <p:strVal val="visible"/>
                                      </p:to>
                                    </p:set>
                                    <p:animEffect transition="in" filter="blinds(horizontal)">
                                      <p:cBhvr>
                                        <p:cTn id="33" dur="500"/>
                                        <p:tgtEl>
                                          <p:spTgt spid="10242">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0242">
                                            <p:txEl>
                                              <p:pRg st="8" end="8"/>
                                            </p:txEl>
                                          </p:spTgt>
                                        </p:tgtEl>
                                        <p:attrNameLst>
                                          <p:attrName>style.visibility</p:attrName>
                                        </p:attrNameLst>
                                      </p:cBhvr>
                                      <p:to>
                                        <p:strVal val="visible"/>
                                      </p:to>
                                    </p:set>
                                    <p:animEffect transition="in" filter="blinds(horizontal)">
                                      <p:cBhvr>
                                        <p:cTn id="36" dur="500"/>
                                        <p:tgtEl>
                                          <p:spTgt spid="10242">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0242">
                                            <p:txEl>
                                              <p:pRg st="9" end="9"/>
                                            </p:txEl>
                                          </p:spTgt>
                                        </p:tgtEl>
                                        <p:attrNameLst>
                                          <p:attrName>style.visibility</p:attrName>
                                        </p:attrNameLst>
                                      </p:cBhvr>
                                      <p:to>
                                        <p:strVal val="visible"/>
                                      </p:to>
                                    </p:set>
                                    <p:animEffect transition="in" filter="blinds(horizontal)">
                                      <p:cBhvr>
                                        <p:cTn id="39" dur="500"/>
                                        <p:tgtEl>
                                          <p:spTgt spid="1024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7" name="Rectangle 3"/>
          <p:cNvSpPr>
            <a:spLocks noGrp="1" noChangeArrowheads="1"/>
          </p:cNvSpPr>
          <p:nvPr>
            <p:ph type="body" idx="1"/>
          </p:nvPr>
        </p:nvSpPr>
        <p:spPr>
          <a:xfrm>
            <a:off x="428497" y="404664"/>
            <a:ext cx="8915400" cy="4677152"/>
          </a:xfrm>
        </p:spPr>
        <p:txBody>
          <a:bodyPr>
            <a:normAutofit/>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a:solidFill>
                  <a:srgbClr val="006600"/>
                </a:solidFill>
                <a:ea typeface="楷体_GB2312" pitchFamily="49" charset="-122"/>
              </a:rPr>
              <a:t>1</a:t>
            </a:r>
            <a:r>
              <a:rPr lang="zh-CN" altLang="en-US" sz="2400" b="1" dirty="0">
                <a:solidFill>
                  <a:srgbClr val="006600"/>
                </a:solidFill>
                <a:ea typeface="楷体_GB2312" pitchFamily="49" charset="-122"/>
              </a:rPr>
              <a:t>）类属关系</a:t>
            </a:r>
          </a:p>
          <a:p>
            <a:pPr lvl="2">
              <a:spcAft>
                <a:spcPct val="20000"/>
              </a:spcAft>
              <a:buClr>
                <a:srgbClr val="5226AA"/>
              </a:buClr>
              <a:buFont typeface="Wingdings" pitchFamily="2" charset="2"/>
              <a:buChar char="p"/>
            </a:pPr>
            <a:r>
              <a:rPr lang="zh-CN" altLang="en-US" sz="2400" b="1" dirty="0">
                <a:latin typeface="宋体" pitchFamily="2" charset="-122"/>
                <a:ea typeface="宋体" pitchFamily="2" charset="-122"/>
              </a:rPr>
              <a:t>类属关系体现的是“具体与抽象”的概念，通常指具有共同属性的不同事物之间的实例关系、成员关系或分类关系。</a:t>
            </a:r>
          </a:p>
          <a:p>
            <a:pPr lvl="2">
              <a:spcAft>
                <a:spcPct val="20000"/>
              </a:spcAft>
              <a:buClr>
                <a:srgbClr val="5226AA"/>
              </a:buClr>
              <a:buFont typeface="Wingdings" pitchFamily="2" charset="2"/>
              <a:buChar char="p"/>
            </a:pPr>
            <a:r>
              <a:rPr lang="zh-CN" altLang="en-US" sz="2400" b="1" dirty="0">
                <a:latin typeface="宋体" pitchFamily="2" charset="-122"/>
                <a:ea typeface="宋体" pitchFamily="2" charset="-122"/>
              </a:rPr>
              <a:t>常有的类属关系有：</a:t>
            </a:r>
            <a:r>
              <a:rPr lang="en-US" altLang="zh-CN" sz="2400" b="1" dirty="0">
                <a:latin typeface="宋体" pitchFamily="2" charset="-122"/>
                <a:ea typeface="宋体" pitchFamily="2" charset="-122"/>
              </a:rPr>
              <a:t>Is-a(</a:t>
            </a:r>
            <a:r>
              <a:rPr lang="zh-CN" altLang="en-US" sz="2400" b="1" dirty="0">
                <a:latin typeface="宋体" pitchFamily="2" charset="-122"/>
                <a:ea typeface="宋体" pitchFamily="2" charset="-122"/>
              </a:rPr>
              <a:t>是一个</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A-member-of</a:t>
            </a:r>
            <a:r>
              <a:rPr lang="zh-CN" altLang="en-US" sz="2400" b="1" dirty="0">
                <a:latin typeface="宋体" pitchFamily="2" charset="-122"/>
                <a:ea typeface="宋体" pitchFamily="2" charset="-122"/>
              </a:rPr>
              <a:t>（是一员）、</a:t>
            </a:r>
            <a:r>
              <a:rPr lang="en-US" altLang="zh-CN" sz="2400" b="1" dirty="0">
                <a:latin typeface="宋体" pitchFamily="2" charset="-122"/>
                <a:ea typeface="宋体" pitchFamily="2" charset="-122"/>
              </a:rPr>
              <a:t>A-kind-of</a:t>
            </a:r>
            <a:r>
              <a:rPr lang="zh-CN" altLang="en-US" sz="2400" b="1" dirty="0">
                <a:latin typeface="宋体" pitchFamily="2" charset="-122"/>
                <a:ea typeface="宋体" pitchFamily="2" charset="-122"/>
              </a:rPr>
              <a:t>（是一种）。</a:t>
            </a:r>
          </a:p>
          <a:p>
            <a:pPr lvl="2">
              <a:spcAft>
                <a:spcPct val="20000"/>
              </a:spcAft>
              <a:buClr>
                <a:srgbClr val="5226AA"/>
              </a:buClr>
              <a:buFont typeface="Wingdings" pitchFamily="2" charset="2"/>
              <a:buChar char="p"/>
            </a:pPr>
            <a:r>
              <a:rPr lang="zh-CN" altLang="en-US" sz="2400" b="1" dirty="0">
                <a:solidFill>
                  <a:srgbClr val="3E1D81"/>
                </a:solidFill>
                <a:ea typeface="宋体" pitchFamily="2" charset="-122"/>
              </a:rPr>
              <a:t>例如：</a:t>
            </a:r>
            <a:r>
              <a:rPr lang="zh-CN" altLang="en-US" sz="2400" b="1" dirty="0">
                <a:solidFill>
                  <a:srgbClr val="3E1D81"/>
                </a:solidFill>
                <a:latin typeface="宋体" pitchFamily="2" charset="-122"/>
                <a:ea typeface="宋体" pitchFamily="2" charset="-122"/>
              </a:rPr>
              <a:t>张宁是一个学生</a:t>
            </a:r>
            <a:r>
              <a:rPr lang="zh-CN" altLang="en-US" sz="2400" b="1" dirty="0" smtClean="0">
                <a:solidFill>
                  <a:srgbClr val="3E1D81"/>
                </a:solidFill>
                <a:latin typeface="宋体" pitchFamily="2" charset="-122"/>
                <a:ea typeface="宋体" pitchFamily="2" charset="-122"/>
              </a:rPr>
              <a:t>。</a:t>
            </a:r>
            <a:endParaRPr lang="en-US" altLang="zh-CN" sz="2400" b="1" dirty="0" smtClean="0">
              <a:solidFill>
                <a:srgbClr val="3E1D81"/>
              </a:solidFill>
              <a:latin typeface="宋体" pitchFamily="2" charset="-122"/>
              <a:ea typeface="宋体" pitchFamily="2" charset="-122"/>
            </a:endParaRPr>
          </a:p>
          <a:p>
            <a:pPr lvl="2">
              <a:spcAft>
                <a:spcPct val="20000"/>
              </a:spcAft>
              <a:buClr>
                <a:srgbClr val="5226AA"/>
              </a:buClr>
              <a:buFont typeface="Wingdings" pitchFamily="2" charset="2"/>
              <a:buChar char="p"/>
            </a:pPr>
            <a:endParaRPr lang="en-US" altLang="zh-CN" b="1" dirty="0">
              <a:solidFill>
                <a:srgbClr val="3E1D81"/>
              </a:solidFill>
              <a:latin typeface="宋体" pitchFamily="2" charset="-122"/>
              <a:ea typeface="宋体" pitchFamily="2" charset="-122"/>
            </a:endParaRPr>
          </a:p>
          <a:p>
            <a:pPr lvl="2">
              <a:spcAft>
                <a:spcPct val="20000"/>
              </a:spcAft>
              <a:buClr>
                <a:srgbClr val="5226AA"/>
              </a:buClr>
              <a:buFont typeface="Wingdings" pitchFamily="2" charset="2"/>
              <a:buChar char="p"/>
            </a:pPr>
            <a:endParaRPr lang="en-US" altLang="zh-CN" sz="2400" b="1" dirty="0" smtClean="0">
              <a:solidFill>
                <a:srgbClr val="3E1D81"/>
              </a:solidFill>
              <a:latin typeface="宋体" pitchFamily="2" charset="-122"/>
              <a:ea typeface="宋体" pitchFamily="2" charset="-122"/>
            </a:endParaRPr>
          </a:p>
          <a:p>
            <a:pPr lvl="2">
              <a:spcAft>
                <a:spcPct val="20000"/>
              </a:spcAft>
              <a:buClr>
                <a:srgbClr val="5226AA"/>
              </a:buClr>
              <a:buFont typeface="Wingdings" pitchFamily="2" charset="2"/>
              <a:buChar char="p"/>
            </a:pPr>
            <a:r>
              <a:rPr lang="zh-CN" altLang="zh-CN" b="1" dirty="0">
                <a:solidFill>
                  <a:srgbClr val="3E1D81"/>
                </a:solidFill>
                <a:ea typeface="宋体" pitchFamily="2" charset="-122"/>
              </a:rPr>
              <a:t>苹果树是果树中的一种</a:t>
            </a:r>
            <a:endParaRPr lang="zh-CN" altLang="en-US" b="1" dirty="0">
              <a:solidFill>
                <a:srgbClr val="3E1D81"/>
              </a:solidFill>
              <a:ea typeface="宋体" pitchFamily="2" charset="-122"/>
            </a:endParaRPr>
          </a:p>
        </p:txBody>
      </p:sp>
      <p:grpSp>
        <p:nvGrpSpPr>
          <p:cNvPr id="497668" name="Group 4"/>
          <p:cNvGrpSpPr>
            <a:grpSpLocks/>
          </p:cNvGrpSpPr>
          <p:nvPr/>
        </p:nvGrpSpPr>
        <p:grpSpPr bwMode="auto">
          <a:xfrm>
            <a:off x="3013075" y="3573016"/>
            <a:ext cx="3879850" cy="533400"/>
            <a:chOff x="1488" y="2936"/>
            <a:chExt cx="2400" cy="328"/>
          </a:xfrm>
        </p:grpSpPr>
        <p:sp>
          <p:nvSpPr>
            <p:cNvPr id="497669" name="Text Box 5"/>
            <p:cNvSpPr txBox="1">
              <a:spLocks noChangeArrowheads="1"/>
            </p:cNvSpPr>
            <p:nvPr/>
          </p:nvSpPr>
          <p:spPr bwMode="auto">
            <a:xfrm>
              <a:off x="1488" y="2976"/>
              <a:ext cx="667" cy="288"/>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张宁</a:t>
              </a:r>
            </a:p>
          </p:txBody>
        </p:sp>
        <p:sp>
          <p:nvSpPr>
            <p:cNvPr id="497670" name="Text Box 6"/>
            <p:cNvSpPr txBox="1">
              <a:spLocks noChangeArrowheads="1"/>
            </p:cNvSpPr>
            <p:nvPr/>
          </p:nvSpPr>
          <p:spPr bwMode="auto">
            <a:xfrm>
              <a:off x="3221" y="2976"/>
              <a:ext cx="667" cy="288"/>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学生</a:t>
              </a:r>
            </a:p>
          </p:txBody>
        </p:sp>
        <p:sp>
          <p:nvSpPr>
            <p:cNvPr id="497671" name="Line 7"/>
            <p:cNvSpPr>
              <a:spLocks noChangeShapeType="1"/>
            </p:cNvSpPr>
            <p:nvPr/>
          </p:nvSpPr>
          <p:spPr bwMode="auto">
            <a:xfrm>
              <a:off x="2155" y="3168"/>
              <a:ext cx="1066"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7672" name="Text Box 8"/>
            <p:cNvSpPr txBox="1">
              <a:spLocks noChangeArrowheads="1"/>
            </p:cNvSpPr>
            <p:nvPr/>
          </p:nvSpPr>
          <p:spPr bwMode="auto">
            <a:xfrm>
              <a:off x="2555" y="2936"/>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algn="ctr" eaLnBrk="0" hangingPunct="0"/>
              <a:r>
                <a:rPr lang="en-US" altLang="zh-CN" b="1" dirty="0">
                  <a:ea typeface="宋体" pitchFamily="2" charset="-122"/>
                </a:rPr>
                <a:t>Is-a</a:t>
              </a:r>
            </a:p>
          </p:txBody>
        </p:sp>
      </p:grpSp>
      <p:sp>
        <p:nvSpPr>
          <p:cNvPr id="4"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Group 3"/>
          <p:cNvGrpSpPr>
            <a:grpSpLocks noChangeAspect="1"/>
          </p:cNvGrpSpPr>
          <p:nvPr/>
        </p:nvGrpSpPr>
        <p:grpSpPr bwMode="auto">
          <a:xfrm>
            <a:off x="2710392" y="5216971"/>
            <a:ext cx="4485217" cy="744538"/>
            <a:chOff x="2360" y="9588"/>
            <a:chExt cx="5670" cy="1022"/>
          </a:xfrm>
        </p:grpSpPr>
        <p:sp>
          <p:nvSpPr>
            <p:cNvPr id="6" name="AutoShape 8"/>
            <p:cNvSpPr>
              <a:spLocks noChangeAspect="1" noChangeArrowheads="1" noTextEdit="1"/>
            </p:cNvSpPr>
            <p:nvPr/>
          </p:nvSpPr>
          <p:spPr bwMode="auto">
            <a:xfrm>
              <a:off x="2360" y="9588"/>
              <a:ext cx="5670" cy="10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Text Box 7"/>
            <p:cNvSpPr txBox="1">
              <a:spLocks noChangeArrowheads="1"/>
            </p:cNvSpPr>
            <p:nvPr/>
          </p:nvSpPr>
          <p:spPr bwMode="auto">
            <a:xfrm>
              <a:off x="2360" y="9858"/>
              <a:ext cx="2087" cy="752"/>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800" b="0" i="0" u="none" strike="noStrike" cap="none" normalizeH="0" baseline="0" smtClean="0">
                  <a:ln>
                    <a:noFill/>
                  </a:ln>
                  <a:solidFill>
                    <a:srgbClr val="0000FF"/>
                  </a:solidFill>
                  <a:effectLst/>
                  <a:latin typeface="Tahoma" pitchFamily="34" charset="0"/>
                  <a:ea typeface="宋体" pitchFamily="2" charset="-122"/>
                  <a:cs typeface="华文行楷" pitchFamily="2" charset="-122"/>
                </a:rPr>
                <a:t>苹果树</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8" name="Text Box 6"/>
            <p:cNvSpPr txBox="1">
              <a:spLocks noChangeArrowheads="1"/>
            </p:cNvSpPr>
            <p:nvPr/>
          </p:nvSpPr>
          <p:spPr bwMode="auto">
            <a:xfrm>
              <a:off x="5982" y="9848"/>
              <a:ext cx="2048" cy="751"/>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800" b="0" i="0" u="none" strike="noStrike" cap="none" normalizeH="0" baseline="0" smtClean="0">
                  <a:ln>
                    <a:noFill/>
                  </a:ln>
                  <a:solidFill>
                    <a:srgbClr val="0000FF"/>
                  </a:solidFill>
                  <a:effectLst/>
                  <a:latin typeface="Tahoma" pitchFamily="34" charset="0"/>
                  <a:ea typeface="宋体" pitchFamily="2" charset="-122"/>
                  <a:cs typeface="华文行楷" pitchFamily="2" charset="-122"/>
                </a:rPr>
                <a:t>果树</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9" name="Text Box 5"/>
            <p:cNvSpPr txBox="1">
              <a:spLocks noChangeArrowheads="1"/>
            </p:cNvSpPr>
            <p:nvPr/>
          </p:nvSpPr>
          <p:spPr bwMode="auto">
            <a:xfrm>
              <a:off x="4465" y="9588"/>
              <a:ext cx="1628" cy="62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28575">
                  <a:solidFill>
                    <a:srgbClr val="A50021"/>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FF"/>
                  </a:solidFill>
                  <a:effectLst/>
                  <a:latin typeface="Tahoma" pitchFamily="34" charset="0"/>
                  <a:ea typeface="华文行楷" pitchFamily="2" charset="-122"/>
                  <a:cs typeface="Tahoma" pitchFamily="34" charset="0"/>
                </a:rPr>
                <a:t>AKO</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Line 4"/>
            <p:cNvSpPr>
              <a:spLocks noChangeShapeType="1"/>
            </p:cNvSpPr>
            <p:nvPr/>
          </p:nvSpPr>
          <p:spPr bwMode="auto">
            <a:xfrm flipV="1">
              <a:off x="4437" y="10196"/>
              <a:ext cx="151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Rectangle 13"/>
          <p:cNvSpPr>
            <a:spLocks noChangeArrowheads="1"/>
          </p:cNvSpPr>
          <p:nvPr/>
        </p:nvSpPr>
        <p:spPr bwMode="auto">
          <a:xfrm>
            <a:off x="0" y="1017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6" name="动作按钮: 第一张 15">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92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7667">
                                            <p:txEl>
                                              <p:pRg st="3" end="3"/>
                                            </p:txEl>
                                          </p:spTgt>
                                        </p:tgtEl>
                                        <p:attrNameLst>
                                          <p:attrName>style.visibility</p:attrName>
                                        </p:attrNameLst>
                                      </p:cBhvr>
                                      <p:to>
                                        <p:strVal val="visible"/>
                                      </p:to>
                                    </p:set>
                                    <p:anim calcmode="lin" valueType="num">
                                      <p:cBhvr additive="base">
                                        <p:cTn id="7" dur="500" fill="hold"/>
                                        <p:tgtEl>
                                          <p:spTgt spid="49766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76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7668"/>
                                        </p:tgtEl>
                                        <p:attrNameLst>
                                          <p:attrName>style.visibility</p:attrName>
                                        </p:attrNameLst>
                                      </p:cBhvr>
                                      <p:to>
                                        <p:strVal val="visible"/>
                                      </p:to>
                                    </p:set>
                                    <p:anim calcmode="lin" valueType="num">
                                      <p:cBhvr additive="base">
                                        <p:cTn id="13" dur="500" fill="hold"/>
                                        <p:tgtEl>
                                          <p:spTgt spid="497668"/>
                                        </p:tgtEl>
                                        <p:attrNameLst>
                                          <p:attrName>ppt_x</p:attrName>
                                        </p:attrNameLst>
                                      </p:cBhvr>
                                      <p:tavLst>
                                        <p:tav tm="0">
                                          <p:val>
                                            <p:strVal val="#ppt_x"/>
                                          </p:val>
                                        </p:tav>
                                        <p:tav tm="100000">
                                          <p:val>
                                            <p:strVal val="#ppt_x"/>
                                          </p:val>
                                        </p:tav>
                                      </p:tavLst>
                                    </p:anim>
                                    <p:anim calcmode="lin" valueType="num">
                                      <p:cBhvr additive="base">
                                        <p:cTn id="14" dur="500" fill="hold"/>
                                        <p:tgtEl>
                                          <p:spTgt spid="4976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7667">
                                            <p:txEl>
                                              <p:pRg st="6" end="6"/>
                                            </p:txEl>
                                          </p:spTgt>
                                        </p:tgtEl>
                                        <p:attrNameLst>
                                          <p:attrName>style.visibility</p:attrName>
                                        </p:attrNameLst>
                                      </p:cBhvr>
                                      <p:to>
                                        <p:strVal val="visible"/>
                                      </p:to>
                                    </p:set>
                                    <p:anim calcmode="lin" valueType="num">
                                      <p:cBhvr additive="base">
                                        <p:cTn id="19" dur="500" fill="hold"/>
                                        <p:tgtEl>
                                          <p:spTgt spid="49766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76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1" name="Rectangle 3"/>
          <p:cNvSpPr>
            <a:spLocks noGrp="1" noChangeArrowheads="1"/>
          </p:cNvSpPr>
          <p:nvPr>
            <p:ph type="body" idx="1"/>
          </p:nvPr>
        </p:nvSpPr>
        <p:spPr>
          <a:xfrm>
            <a:off x="495300" y="980728"/>
            <a:ext cx="8915400" cy="5343872"/>
          </a:xfrm>
        </p:spPr>
        <p:txBody>
          <a:bodyPr>
            <a:normAutofit/>
          </a:bodyPr>
          <a:lstStyle/>
          <a:p>
            <a:pPr lvl="1">
              <a:spcAft>
                <a:spcPct val="20000"/>
              </a:spcAft>
              <a:buClr>
                <a:schemeClr val="hlink"/>
              </a:buClr>
              <a:buFont typeface="Wingdings" pitchFamily="2" charset="2"/>
              <a:buChar char="ü"/>
            </a:pPr>
            <a:r>
              <a:rPr lang="zh-CN" altLang="en-US" b="1" dirty="0" smtClean="0">
                <a:solidFill>
                  <a:srgbClr val="006600"/>
                </a:solidFill>
                <a:ea typeface="楷体_GB2312" pitchFamily="49" charset="-122"/>
              </a:rPr>
              <a:t>（</a:t>
            </a:r>
            <a:r>
              <a:rPr lang="en-US" altLang="zh-CN" b="1" dirty="0">
                <a:solidFill>
                  <a:srgbClr val="006600"/>
                </a:solidFill>
                <a:ea typeface="楷体_GB2312" pitchFamily="49" charset="-122"/>
              </a:rPr>
              <a:t>2</a:t>
            </a:r>
            <a:r>
              <a:rPr lang="zh-CN" altLang="en-US" b="1" dirty="0" smtClean="0">
                <a:solidFill>
                  <a:srgbClr val="006600"/>
                </a:solidFill>
                <a:ea typeface="楷体_GB2312" pitchFamily="49" charset="-122"/>
              </a:rPr>
              <a:t>）</a:t>
            </a:r>
            <a:r>
              <a:rPr lang="zh-CN" altLang="en-US" b="1" dirty="0">
                <a:solidFill>
                  <a:srgbClr val="006600"/>
                </a:solidFill>
                <a:ea typeface="楷体_GB2312" pitchFamily="49" charset="-122"/>
              </a:rPr>
              <a:t>包含</a:t>
            </a:r>
            <a:r>
              <a:rPr lang="zh-CN" altLang="en-US" b="1" dirty="0" smtClean="0">
                <a:solidFill>
                  <a:srgbClr val="006600"/>
                </a:solidFill>
                <a:ea typeface="楷体_GB2312" pitchFamily="49" charset="-122"/>
              </a:rPr>
              <a:t>关系</a:t>
            </a:r>
            <a:endParaRPr lang="zh-CN" altLang="en-US" b="1" dirty="0">
              <a:solidFill>
                <a:srgbClr val="006600"/>
              </a:solidFill>
              <a:ea typeface="楷体_GB2312" pitchFamily="49" charset="-122"/>
            </a:endParaRPr>
          </a:p>
          <a:p>
            <a:pPr lvl="2">
              <a:spcAft>
                <a:spcPct val="20000"/>
              </a:spcAft>
              <a:buClr>
                <a:srgbClr val="5226AA"/>
              </a:buClr>
              <a:buFont typeface="Wingdings" pitchFamily="2" charset="2"/>
              <a:buChar char="p"/>
            </a:pPr>
            <a:r>
              <a:rPr lang="zh-CN" altLang="en-US" sz="2800" b="1" dirty="0">
                <a:latin typeface="宋体" pitchFamily="2" charset="-122"/>
                <a:ea typeface="宋体" pitchFamily="2" charset="-122"/>
              </a:rPr>
              <a:t>如果一个事物是另一事物的组成部分或某个方面，则它们之间的关系</a:t>
            </a:r>
            <a:r>
              <a:rPr lang="zh-CN" altLang="en-US" sz="2800" b="1" dirty="0" smtClean="0">
                <a:latin typeface="宋体" pitchFamily="2" charset="-122"/>
                <a:ea typeface="宋体" pitchFamily="2" charset="-122"/>
              </a:rPr>
              <a:t>就是包含关系（聚集关系）。</a:t>
            </a:r>
            <a:endParaRPr lang="en-US" altLang="zh-CN" sz="2800" b="1" dirty="0" smtClean="0">
              <a:latin typeface="宋体" pitchFamily="2" charset="-122"/>
              <a:ea typeface="宋体" pitchFamily="2" charset="-122"/>
            </a:endParaRPr>
          </a:p>
          <a:p>
            <a:pPr lvl="2">
              <a:spcAft>
                <a:spcPct val="20000"/>
              </a:spcAft>
              <a:buClr>
                <a:srgbClr val="5226AA"/>
              </a:buClr>
              <a:buFont typeface="Wingdings" pitchFamily="2" charset="2"/>
              <a:buChar char="p"/>
            </a:pPr>
            <a:r>
              <a:rPr lang="zh-CN" altLang="en-US" sz="2800" b="1" dirty="0" smtClean="0">
                <a:latin typeface="宋体" pitchFamily="2" charset="-122"/>
                <a:ea typeface="宋体" pitchFamily="2" charset="-122"/>
              </a:rPr>
              <a:t>常用的包含关系</a:t>
            </a:r>
            <a:r>
              <a:rPr lang="zh-CN" altLang="en-US" sz="2800" b="1" dirty="0">
                <a:latin typeface="宋体" pitchFamily="2" charset="-122"/>
                <a:ea typeface="宋体" pitchFamily="2" charset="-122"/>
              </a:rPr>
              <a:t>有：</a:t>
            </a:r>
            <a:r>
              <a:rPr lang="en-US" altLang="zh-CN" sz="2800" b="1" dirty="0">
                <a:latin typeface="宋体" pitchFamily="2" charset="-122"/>
                <a:ea typeface="宋体" pitchFamily="2" charset="-122"/>
              </a:rPr>
              <a:t>A-part-of</a:t>
            </a:r>
            <a:r>
              <a:rPr lang="zh-CN" altLang="en-US" sz="2800" b="1" dirty="0">
                <a:latin typeface="宋体" pitchFamily="2" charset="-122"/>
                <a:ea typeface="宋体" pitchFamily="2" charset="-122"/>
              </a:rPr>
              <a:t>（是一部分）。</a:t>
            </a:r>
          </a:p>
          <a:p>
            <a:pPr lvl="2">
              <a:spcAft>
                <a:spcPct val="20000"/>
              </a:spcAft>
              <a:buClr>
                <a:srgbClr val="5226AA"/>
              </a:buClr>
              <a:buFont typeface="Wingdings" pitchFamily="2" charset="2"/>
              <a:buChar char="p"/>
            </a:pPr>
            <a:r>
              <a:rPr lang="zh-CN" altLang="en-US" sz="2800" b="1" dirty="0">
                <a:solidFill>
                  <a:srgbClr val="3E1D81"/>
                </a:solidFill>
                <a:ea typeface="宋体" pitchFamily="2" charset="-122"/>
              </a:rPr>
              <a:t>例如：</a:t>
            </a:r>
            <a:r>
              <a:rPr lang="zh-CN" altLang="en-US" sz="2800" b="1" dirty="0">
                <a:solidFill>
                  <a:srgbClr val="3E1D81"/>
                </a:solidFill>
                <a:latin typeface="宋体" pitchFamily="2" charset="-122"/>
                <a:ea typeface="宋体" pitchFamily="2" charset="-122"/>
              </a:rPr>
              <a:t>手是人体的一部分。</a:t>
            </a:r>
            <a:endParaRPr lang="zh-CN" altLang="en-US" sz="2800" b="1" dirty="0">
              <a:solidFill>
                <a:srgbClr val="3E1D81"/>
              </a:solidFill>
              <a:ea typeface="幼圆" pitchFamily="49" charset="-122"/>
            </a:endParaRPr>
          </a:p>
        </p:txBody>
      </p:sp>
      <p:grpSp>
        <p:nvGrpSpPr>
          <p:cNvPr id="498692" name="Group 4"/>
          <p:cNvGrpSpPr>
            <a:grpSpLocks/>
          </p:cNvGrpSpPr>
          <p:nvPr/>
        </p:nvGrpSpPr>
        <p:grpSpPr bwMode="auto">
          <a:xfrm>
            <a:off x="2798135" y="4617702"/>
            <a:ext cx="3797300" cy="609600"/>
            <a:chOff x="1920" y="3024"/>
            <a:chExt cx="2208" cy="384"/>
          </a:xfrm>
        </p:grpSpPr>
        <p:grpSp>
          <p:nvGrpSpPr>
            <p:cNvPr id="498693" name="Group 5"/>
            <p:cNvGrpSpPr>
              <a:grpSpLocks/>
            </p:cNvGrpSpPr>
            <p:nvPr/>
          </p:nvGrpSpPr>
          <p:grpSpPr bwMode="auto">
            <a:xfrm>
              <a:off x="1920" y="3120"/>
              <a:ext cx="2208" cy="288"/>
              <a:chOff x="3600" y="12672"/>
              <a:chExt cx="3240" cy="471"/>
            </a:xfrm>
          </p:grpSpPr>
          <p:sp>
            <p:nvSpPr>
              <p:cNvPr id="498694" name="Text Box 6"/>
              <p:cNvSpPr txBox="1">
                <a:spLocks noChangeArrowheads="1"/>
              </p:cNvSpPr>
              <p:nvPr/>
            </p:nvSpPr>
            <p:spPr bwMode="auto">
              <a:xfrm>
                <a:off x="3600" y="12672"/>
                <a:ext cx="900" cy="468"/>
              </a:xfrm>
              <a:prstGeom prst="rect">
                <a:avLst/>
              </a:prstGeom>
              <a:solidFill>
                <a:srgbClr val="FFFFFF"/>
              </a:solidFill>
              <a:ln w="28575">
                <a:solidFill>
                  <a:srgbClr val="000000"/>
                </a:solidFill>
                <a:miter lim="800000"/>
                <a:headEnd/>
                <a:tailEnd/>
              </a:ln>
            </p:spPr>
            <p:txBody>
              <a:bodyPr/>
              <a:lstStyle/>
              <a:p>
                <a:pPr algn="ctr" eaLnBrk="0" hangingPunct="0"/>
                <a:r>
                  <a:rPr lang="zh-CN" altLang="en-US" b="1">
                    <a:ea typeface="宋体" pitchFamily="2" charset="-122"/>
                  </a:rPr>
                  <a:t>手</a:t>
                </a:r>
              </a:p>
            </p:txBody>
          </p:sp>
          <p:sp>
            <p:nvSpPr>
              <p:cNvPr id="498695" name="Text Box 7"/>
              <p:cNvSpPr txBox="1">
                <a:spLocks noChangeArrowheads="1"/>
              </p:cNvSpPr>
              <p:nvPr/>
            </p:nvSpPr>
            <p:spPr bwMode="auto">
              <a:xfrm>
                <a:off x="5940" y="12675"/>
                <a:ext cx="900" cy="468"/>
              </a:xfrm>
              <a:prstGeom prst="rect">
                <a:avLst/>
              </a:prstGeom>
              <a:solidFill>
                <a:srgbClr val="FFFFFF"/>
              </a:solidFill>
              <a:ln w="28575">
                <a:solidFill>
                  <a:srgbClr val="000000"/>
                </a:solidFill>
                <a:miter lim="800000"/>
                <a:headEnd/>
                <a:tailEnd/>
              </a:ln>
            </p:spPr>
            <p:txBody>
              <a:bodyPr/>
              <a:lstStyle/>
              <a:p>
                <a:pPr algn="just" eaLnBrk="0" hangingPunct="0"/>
                <a:r>
                  <a:rPr lang="zh-CN" altLang="en-US" b="1">
                    <a:ea typeface="宋体" pitchFamily="2" charset="-122"/>
                  </a:rPr>
                  <a:t>人体</a:t>
                </a:r>
              </a:p>
            </p:txBody>
          </p:sp>
          <p:sp>
            <p:nvSpPr>
              <p:cNvPr id="498696" name="Line 8"/>
              <p:cNvSpPr>
                <a:spLocks noChangeShapeType="1"/>
              </p:cNvSpPr>
              <p:nvPr/>
            </p:nvSpPr>
            <p:spPr bwMode="auto">
              <a:xfrm>
                <a:off x="4500" y="12967"/>
                <a:ext cx="144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8697" name="Text Box 9"/>
            <p:cNvSpPr txBox="1">
              <a:spLocks noChangeArrowheads="1"/>
            </p:cNvSpPr>
            <p:nvPr/>
          </p:nvSpPr>
          <p:spPr bwMode="auto">
            <a:xfrm>
              <a:off x="2656" y="3024"/>
              <a:ext cx="859"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algn="just" eaLnBrk="0" hangingPunct="0"/>
              <a:r>
                <a:rPr lang="en-US" altLang="zh-CN" b="1" dirty="0">
                  <a:ea typeface="宋体" pitchFamily="2" charset="-122"/>
                </a:rPr>
                <a:t>A-part-of </a:t>
              </a:r>
            </a:p>
          </p:txBody>
        </p:sp>
      </p:grpSp>
      <p:sp>
        <p:nvSpPr>
          <p:cNvPr id="9" name="动作按钮: 第一张 8">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1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8691">
                                            <p:txEl>
                                              <p:pRg st="3" end="3"/>
                                            </p:txEl>
                                          </p:spTgt>
                                        </p:tgtEl>
                                        <p:attrNameLst>
                                          <p:attrName>style.visibility</p:attrName>
                                        </p:attrNameLst>
                                      </p:cBhvr>
                                      <p:to>
                                        <p:strVal val="visible"/>
                                      </p:to>
                                    </p:set>
                                    <p:anim calcmode="lin" valueType="num">
                                      <p:cBhvr additive="base">
                                        <p:cTn id="7" dur="500" fill="hold"/>
                                        <p:tgtEl>
                                          <p:spTgt spid="49869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86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8692"/>
                                        </p:tgtEl>
                                        <p:attrNameLst>
                                          <p:attrName>style.visibility</p:attrName>
                                        </p:attrNameLst>
                                      </p:cBhvr>
                                      <p:to>
                                        <p:strVal val="visible"/>
                                      </p:to>
                                    </p:set>
                                    <p:anim calcmode="lin" valueType="num">
                                      <p:cBhvr additive="base">
                                        <p:cTn id="13" dur="500" fill="hold"/>
                                        <p:tgtEl>
                                          <p:spTgt spid="498692"/>
                                        </p:tgtEl>
                                        <p:attrNameLst>
                                          <p:attrName>ppt_x</p:attrName>
                                        </p:attrNameLst>
                                      </p:cBhvr>
                                      <p:tavLst>
                                        <p:tav tm="0">
                                          <p:val>
                                            <p:strVal val="#ppt_x"/>
                                          </p:val>
                                        </p:tav>
                                        <p:tav tm="100000">
                                          <p:val>
                                            <p:strVal val="#ppt_x"/>
                                          </p:val>
                                        </p:tav>
                                      </p:tavLst>
                                    </p:anim>
                                    <p:anim calcmode="lin" valueType="num">
                                      <p:cBhvr additive="base">
                                        <p:cTn id="14" dur="500" fill="hold"/>
                                        <p:tgtEl>
                                          <p:spTgt spid="4986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980728"/>
            <a:ext cx="8915400" cy="5343872"/>
          </a:xfrm>
        </p:spPr>
        <p:txBody>
          <a:bodyPr>
            <a:normAutofit lnSpcReduction="10000"/>
          </a:bodyPr>
          <a:lstStyle/>
          <a:p>
            <a:r>
              <a:rPr lang="zh-CN" altLang="zh-CN" sz="3200" dirty="0"/>
              <a:t>选取</a:t>
            </a:r>
            <a:r>
              <a:rPr lang="zh-CN" altLang="zh-CN" sz="3200" b="1" dirty="0">
                <a:solidFill>
                  <a:srgbClr val="FF0000"/>
                </a:solidFill>
              </a:rPr>
              <a:t>知识表示方法的评价</a:t>
            </a:r>
            <a:r>
              <a:rPr lang="zh-CN" altLang="zh-CN" sz="3200" dirty="0"/>
              <a:t>因素很多。宏观地说，主要包括功能和性能两个方面。</a:t>
            </a:r>
          </a:p>
          <a:p>
            <a:pPr>
              <a:buFont typeface="Wingdings" panose="05000000000000000000" pitchFamily="2" charset="2"/>
              <a:buChar char="Ø"/>
            </a:pPr>
            <a:r>
              <a:rPr lang="en-US" altLang="zh-CN" sz="3200" dirty="0"/>
              <a:t>⑴ </a:t>
            </a:r>
            <a:r>
              <a:rPr lang="zh-CN" altLang="zh-CN" sz="3200" dirty="0"/>
              <a:t>在功能上，能够支持机器感知、机器学习、机器思维、机器行为等问题求解活动。</a:t>
            </a:r>
          </a:p>
          <a:p>
            <a:pPr>
              <a:buFont typeface="Wingdings" panose="05000000000000000000" pitchFamily="2" charset="2"/>
              <a:buChar char="Ø"/>
            </a:pPr>
            <a:r>
              <a:rPr lang="en-US" altLang="zh-CN" sz="3200" dirty="0"/>
              <a:t>⑵ </a:t>
            </a:r>
            <a:r>
              <a:rPr lang="zh-CN" altLang="zh-CN" sz="3200" dirty="0"/>
              <a:t>在性能上，能正确、充分、简洁、有效地表达问题求解所需要的各类知识并具有良好的效用。</a:t>
            </a:r>
          </a:p>
          <a:p>
            <a:pPr lvl="1">
              <a:buFont typeface="Arial" panose="020B0604020202020204" pitchFamily="34" charset="0"/>
              <a:buChar char="•"/>
            </a:pPr>
            <a:r>
              <a:rPr lang="en-US" altLang="zh-CN" sz="3200" dirty="0"/>
              <a:t>ⅰ </a:t>
            </a:r>
            <a:r>
              <a:rPr lang="zh-CN" altLang="zh-CN" sz="3200" dirty="0"/>
              <a:t>在概念效率方面，具有良好的可理解性，语义清晰、一致、简洁，并便于知识的获取；</a:t>
            </a:r>
          </a:p>
          <a:p>
            <a:pPr lvl="1">
              <a:buFont typeface="Arial" panose="020B0604020202020204" pitchFamily="34" charset="0"/>
              <a:buChar char="•"/>
            </a:pPr>
            <a:r>
              <a:rPr lang="en-US" altLang="zh-CN" sz="3200" dirty="0"/>
              <a:t>ⅱ </a:t>
            </a:r>
            <a:r>
              <a:rPr lang="zh-CN" altLang="zh-CN" sz="3200" dirty="0"/>
              <a:t>在计算效率方面，便于搜索和推理，从而使得问题的求解更加快捷、有效。</a:t>
            </a:r>
          </a:p>
          <a:p>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2529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5" name="Rectangle 3"/>
          <p:cNvSpPr>
            <a:spLocks noGrp="1" noChangeArrowheads="1"/>
          </p:cNvSpPr>
          <p:nvPr>
            <p:ph type="body" idx="1"/>
          </p:nvPr>
        </p:nvSpPr>
        <p:spPr>
          <a:xfrm>
            <a:off x="495300" y="692696"/>
            <a:ext cx="8915400" cy="5631904"/>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a:solidFill>
                  <a:srgbClr val="006600"/>
                </a:solidFill>
                <a:ea typeface="楷体_GB2312" pitchFamily="49" charset="-122"/>
              </a:rPr>
              <a:t>3</a:t>
            </a:r>
            <a:r>
              <a:rPr lang="zh-CN" altLang="en-US" sz="2400" b="1" dirty="0">
                <a:solidFill>
                  <a:srgbClr val="006600"/>
                </a:solidFill>
                <a:ea typeface="楷体_GB2312" pitchFamily="49" charset="-122"/>
              </a:rPr>
              <a:t>）属性关系</a:t>
            </a:r>
          </a:p>
          <a:p>
            <a:pPr lvl="2">
              <a:spcAft>
                <a:spcPct val="20000"/>
              </a:spcAft>
              <a:buClr>
                <a:srgbClr val="5226AA"/>
              </a:buClr>
              <a:buFont typeface="Wingdings" pitchFamily="2" charset="2"/>
              <a:buChar char="p"/>
            </a:pPr>
            <a:r>
              <a:rPr lang="zh-CN" altLang="en-US" sz="2400" b="1" dirty="0">
                <a:latin typeface="Times New Roman" pitchFamily="18" charset="0"/>
                <a:ea typeface="宋体" pitchFamily="2" charset="-122"/>
              </a:rPr>
              <a:t>属性关系表示了对象和其属性之间的联系。</a:t>
            </a:r>
          </a:p>
          <a:p>
            <a:pPr lvl="2">
              <a:spcAft>
                <a:spcPct val="20000"/>
              </a:spcAft>
              <a:buClr>
                <a:srgbClr val="5226AA"/>
              </a:buClr>
              <a:buFont typeface="Wingdings" pitchFamily="2" charset="2"/>
              <a:buChar char="p"/>
            </a:pPr>
            <a:r>
              <a:rPr lang="zh-CN" altLang="en-US" sz="2400" b="1" dirty="0">
                <a:latin typeface="Times New Roman" pitchFamily="18" charset="0"/>
                <a:ea typeface="宋体" pitchFamily="2" charset="-122"/>
              </a:rPr>
              <a:t>常用的属性关系有</a:t>
            </a:r>
            <a:r>
              <a:rPr lang="zh-CN" altLang="en-US" sz="2400" b="1" dirty="0" smtClean="0">
                <a:latin typeface="Times New Roman" pitchFamily="18" charset="0"/>
                <a:ea typeface="宋体" pitchFamily="2" charset="-122"/>
              </a:rPr>
              <a:t>：</a:t>
            </a:r>
            <a:endParaRPr lang="en-US" altLang="zh-CN" b="1" dirty="0">
              <a:latin typeface="Times New Roman" pitchFamily="18" charset="0"/>
              <a:ea typeface="宋体" pitchFamily="2" charset="-122"/>
            </a:endParaRPr>
          </a:p>
          <a:p>
            <a:pPr lvl="2">
              <a:spcAft>
                <a:spcPct val="20000"/>
              </a:spcAft>
              <a:buClr>
                <a:srgbClr val="5226AA"/>
              </a:buClr>
              <a:buFont typeface="Arial" panose="020B0604020202020204" pitchFamily="34" charset="0"/>
              <a:buChar char="•"/>
            </a:pPr>
            <a:r>
              <a:rPr lang="en-US" altLang="zh-CN" b="1" dirty="0" smtClean="0">
                <a:latin typeface="Times New Roman" pitchFamily="18" charset="0"/>
                <a:ea typeface="宋体" pitchFamily="2" charset="-122"/>
              </a:rPr>
              <a:t>Have</a:t>
            </a:r>
            <a:r>
              <a:rPr lang="zh-CN" altLang="en-US" b="1" dirty="0">
                <a:latin typeface="Times New Roman" pitchFamily="18" charset="0"/>
                <a:ea typeface="宋体" pitchFamily="2" charset="-122"/>
              </a:rPr>
              <a:t>：表示一个结点具有另一个结点所描述的属性。</a:t>
            </a:r>
          </a:p>
          <a:p>
            <a:pPr lvl="2">
              <a:spcAft>
                <a:spcPct val="20000"/>
              </a:spcAft>
              <a:buClr>
                <a:srgbClr val="5226AA"/>
              </a:buClr>
              <a:buFont typeface="Arial" panose="020B0604020202020204" pitchFamily="34" charset="0"/>
              <a:buChar char="•"/>
            </a:pPr>
            <a:r>
              <a:rPr lang="en-US" altLang="zh-CN" b="1" dirty="0" smtClean="0">
                <a:latin typeface="Times New Roman" pitchFamily="18" charset="0"/>
                <a:ea typeface="宋体" pitchFamily="2" charset="-122"/>
              </a:rPr>
              <a:t>Can</a:t>
            </a:r>
            <a:r>
              <a:rPr lang="zh-CN" altLang="en-US" b="1" dirty="0">
                <a:latin typeface="Times New Roman" pitchFamily="18" charset="0"/>
                <a:ea typeface="宋体" pitchFamily="2" charset="-122"/>
              </a:rPr>
              <a:t>：表示一个结点能做另一个结点的事情。</a:t>
            </a:r>
          </a:p>
          <a:p>
            <a:pPr lvl="2">
              <a:spcAft>
                <a:spcPct val="20000"/>
              </a:spcAft>
              <a:buClr>
                <a:srgbClr val="5226AA"/>
              </a:buClr>
              <a:buFont typeface="Arial" panose="020B0604020202020204" pitchFamily="34" charset="0"/>
              <a:buChar char="•"/>
            </a:pPr>
            <a:r>
              <a:rPr lang="en-US" altLang="zh-CN" sz="2400" b="1" dirty="0" smtClean="0">
                <a:latin typeface="Times New Roman" pitchFamily="18" charset="0"/>
                <a:ea typeface="宋体" pitchFamily="2" charset="-122"/>
              </a:rPr>
              <a:t>Owner</a:t>
            </a:r>
            <a:r>
              <a:rPr lang="zh-CN" altLang="en-US" sz="2400" b="1" dirty="0" smtClean="0">
                <a:latin typeface="Times New Roman" pitchFamily="18" charset="0"/>
                <a:ea typeface="宋体" pitchFamily="2" charset="-122"/>
              </a:rPr>
              <a:t>（所有者）。</a:t>
            </a:r>
          </a:p>
          <a:p>
            <a:pPr lvl="2">
              <a:spcAft>
                <a:spcPct val="20000"/>
              </a:spcAft>
              <a:buClr>
                <a:srgbClr val="5226AA"/>
              </a:buClr>
              <a:buFont typeface="Wingdings" pitchFamily="2" charset="2"/>
              <a:buChar char="p"/>
            </a:pPr>
            <a:r>
              <a:rPr lang="zh-CN" altLang="en-US" sz="2400" b="1" dirty="0" smtClean="0">
                <a:solidFill>
                  <a:srgbClr val="3E1D81"/>
                </a:solidFill>
                <a:latin typeface="Times New Roman" pitchFamily="18" charset="0"/>
                <a:ea typeface="宋体" pitchFamily="2" charset="-122"/>
              </a:rPr>
              <a:t> </a:t>
            </a:r>
            <a:r>
              <a:rPr lang="zh-CN" altLang="en-US" sz="2400" b="1" dirty="0">
                <a:solidFill>
                  <a:srgbClr val="3E1D81"/>
                </a:solidFill>
                <a:latin typeface="Times New Roman" pitchFamily="18" charset="0"/>
                <a:ea typeface="宋体" pitchFamily="2" charset="-122"/>
              </a:rPr>
              <a:t>例如：张宁会说英语，年龄</a:t>
            </a:r>
            <a:r>
              <a:rPr lang="en-US" altLang="zh-CN" sz="2400" b="1" dirty="0">
                <a:solidFill>
                  <a:srgbClr val="3E1D81"/>
                </a:solidFill>
                <a:latin typeface="Times New Roman" pitchFamily="18" charset="0"/>
                <a:ea typeface="宋体" pitchFamily="2" charset="-122"/>
              </a:rPr>
              <a:t>18</a:t>
            </a:r>
            <a:r>
              <a:rPr lang="zh-CN" altLang="en-US" sz="2400" b="1" dirty="0">
                <a:solidFill>
                  <a:srgbClr val="3E1D81"/>
                </a:solidFill>
                <a:latin typeface="Times New Roman" pitchFamily="18" charset="0"/>
                <a:ea typeface="宋体" pitchFamily="2" charset="-122"/>
              </a:rPr>
              <a:t>岁，身高</a:t>
            </a:r>
            <a:r>
              <a:rPr lang="en-US" altLang="zh-CN" sz="2400" b="1" dirty="0">
                <a:solidFill>
                  <a:srgbClr val="3E1D81"/>
                </a:solidFill>
                <a:latin typeface="Times New Roman" pitchFamily="18" charset="0"/>
                <a:ea typeface="宋体" pitchFamily="2" charset="-122"/>
              </a:rPr>
              <a:t>160cm</a:t>
            </a:r>
            <a:r>
              <a:rPr lang="zh-CN" altLang="en-US" sz="2400" b="1" dirty="0">
                <a:solidFill>
                  <a:srgbClr val="3E1D81"/>
                </a:solidFill>
                <a:latin typeface="Times New Roman" pitchFamily="18" charset="0"/>
                <a:ea typeface="宋体" pitchFamily="2" charset="-122"/>
              </a:rPr>
              <a:t>。</a:t>
            </a:r>
          </a:p>
          <a:p>
            <a:pPr lvl="2">
              <a:buClr>
                <a:srgbClr val="5226AA"/>
              </a:buClr>
              <a:buFont typeface="Wingdings" pitchFamily="2" charset="2"/>
              <a:buChar char="p"/>
            </a:pPr>
            <a:endParaRPr lang="zh-CN" altLang="en-US" sz="2400" b="1" dirty="0">
              <a:solidFill>
                <a:srgbClr val="3E1D81"/>
              </a:solidFill>
              <a:latin typeface="Times New Roman" pitchFamily="18" charset="0"/>
              <a:ea typeface="宋体" pitchFamily="2" charset="-122"/>
            </a:endParaRPr>
          </a:p>
          <a:p>
            <a:pPr lvl="1">
              <a:buClr>
                <a:schemeClr val="hlink"/>
              </a:buClr>
              <a:buFont typeface="Wingdings" pitchFamily="2" charset="2"/>
              <a:buChar char="ü"/>
            </a:pPr>
            <a:endParaRPr lang="zh-CN" altLang="en-US" sz="2000" b="1" dirty="0">
              <a:solidFill>
                <a:srgbClr val="006600"/>
              </a:solidFill>
              <a:latin typeface="宋体" pitchFamily="2" charset="-122"/>
              <a:ea typeface="宋体" pitchFamily="2" charset="-122"/>
            </a:endParaRPr>
          </a:p>
          <a:p>
            <a:endParaRPr lang="zh-CN" altLang="en-US" b="1" dirty="0">
              <a:solidFill>
                <a:srgbClr val="006600"/>
              </a:solidFill>
              <a:ea typeface="幼圆" pitchFamily="49" charset="-122"/>
            </a:endParaRPr>
          </a:p>
        </p:txBody>
      </p:sp>
      <p:grpSp>
        <p:nvGrpSpPr>
          <p:cNvPr id="499716" name="Group 4"/>
          <p:cNvGrpSpPr>
            <a:grpSpLocks/>
          </p:cNvGrpSpPr>
          <p:nvPr/>
        </p:nvGrpSpPr>
        <p:grpSpPr bwMode="auto">
          <a:xfrm>
            <a:off x="2393950" y="4587875"/>
            <a:ext cx="4457700" cy="1447800"/>
            <a:chOff x="1488" y="2160"/>
            <a:chExt cx="2592" cy="912"/>
          </a:xfrm>
        </p:grpSpPr>
        <p:sp>
          <p:nvSpPr>
            <p:cNvPr id="499717" name="Text Box 5"/>
            <p:cNvSpPr txBox="1">
              <a:spLocks noChangeArrowheads="1"/>
            </p:cNvSpPr>
            <p:nvPr/>
          </p:nvSpPr>
          <p:spPr bwMode="auto">
            <a:xfrm>
              <a:off x="2640" y="2160"/>
              <a:ext cx="480" cy="274"/>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张宁</a:t>
              </a:r>
            </a:p>
          </p:txBody>
        </p:sp>
        <p:sp>
          <p:nvSpPr>
            <p:cNvPr id="499718" name="Text Box 6"/>
            <p:cNvSpPr txBox="1">
              <a:spLocks noChangeArrowheads="1"/>
            </p:cNvSpPr>
            <p:nvPr/>
          </p:nvSpPr>
          <p:spPr bwMode="auto">
            <a:xfrm>
              <a:off x="1488" y="2798"/>
              <a:ext cx="480" cy="274"/>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英语</a:t>
              </a:r>
            </a:p>
          </p:txBody>
        </p:sp>
        <p:sp>
          <p:nvSpPr>
            <p:cNvPr id="499719" name="Text Box 7"/>
            <p:cNvSpPr txBox="1">
              <a:spLocks noChangeArrowheads="1"/>
            </p:cNvSpPr>
            <p:nvPr/>
          </p:nvSpPr>
          <p:spPr bwMode="auto">
            <a:xfrm>
              <a:off x="2544" y="2798"/>
              <a:ext cx="480" cy="274"/>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en-US" altLang="zh-CN" b="1">
                  <a:ea typeface="宋体" pitchFamily="2" charset="-122"/>
                </a:rPr>
                <a:t>18</a:t>
              </a:r>
            </a:p>
          </p:txBody>
        </p:sp>
        <p:sp>
          <p:nvSpPr>
            <p:cNvPr id="499720" name="Text Box 8"/>
            <p:cNvSpPr txBox="1">
              <a:spLocks noChangeArrowheads="1"/>
            </p:cNvSpPr>
            <p:nvPr/>
          </p:nvSpPr>
          <p:spPr bwMode="auto">
            <a:xfrm>
              <a:off x="3600" y="2798"/>
              <a:ext cx="480" cy="274"/>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en-US" altLang="zh-CN" b="1">
                  <a:ea typeface="宋体" pitchFamily="2" charset="-122"/>
                </a:rPr>
                <a:t>160</a:t>
              </a:r>
            </a:p>
          </p:txBody>
        </p:sp>
        <p:sp>
          <p:nvSpPr>
            <p:cNvPr id="499721" name="Line 9"/>
            <p:cNvSpPr>
              <a:spLocks noChangeShapeType="1"/>
            </p:cNvSpPr>
            <p:nvPr/>
          </p:nvSpPr>
          <p:spPr bwMode="auto">
            <a:xfrm flipH="1">
              <a:off x="1776" y="2434"/>
              <a:ext cx="960" cy="36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9722" name="Line 10"/>
            <p:cNvSpPr>
              <a:spLocks noChangeShapeType="1"/>
            </p:cNvSpPr>
            <p:nvPr/>
          </p:nvSpPr>
          <p:spPr bwMode="auto">
            <a:xfrm flipH="1">
              <a:off x="2832" y="2434"/>
              <a:ext cx="96" cy="36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9723" name="Line 11"/>
            <p:cNvSpPr>
              <a:spLocks noChangeShapeType="1"/>
            </p:cNvSpPr>
            <p:nvPr/>
          </p:nvSpPr>
          <p:spPr bwMode="auto">
            <a:xfrm>
              <a:off x="3024" y="2434"/>
              <a:ext cx="672" cy="36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9724" name="Text Box 12"/>
            <p:cNvSpPr txBox="1">
              <a:spLocks noChangeArrowheads="1"/>
            </p:cNvSpPr>
            <p:nvPr/>
          </p:nvSpPr>
          <p:spPr bwMode="auto">
            <a:xfrm>
              <a:off x="3264" y="2400"/>
              <a:ext cx="48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ctr" eaLnBrk="0" hangingPunct="0"/>
              <a:r>
                <a:rPr lang="en-US" altLang="zh-CN" b="1">
                  <a:ea typeface="宋体" pitchFamily="2" charset="-122"/>
                </a:rPr>
                <a:t>have</a:t>
              </a:r>
            </a:p>
          </p:txBody>
        </p:sp>
        <p:sp>
          <p:nvSpPr>
            <p:cNvPr id="499725" name="Text Box 13"/>
            <p:cNvSpPr txBox="1">
              <a:spLocks noChangeArrowheads="1"/>
            </p:cNvSpPr>
            <p:nvPr/>
          </p:nvSpPr>
          <p:spPr bwMode="auto">
            <a:xfrm>
              <a:off x="2832" y="2510"/>
              <a:ext cx="48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ctr" eaLnBrk="0" hangingPunct="0"/>
              <a:r>
                <a:rPr lang="en-US" altLang="zh-CN" b="1">
                  <a:ea typeface="宋体" pitchFamily="2" charset="-122"/>
                </a:rPr>
                <a:t>have</a:t>
              </a:r>
            </a:p>
          </p:txBody>
        </p:sp>
        <p:sp>
          <p:nvSpPr>
            <p:cNvPr id="499726" name="Text Box 14"/>
            <p:cNvSpPr txBox="1">
              <a:spLocks noChangeArrowheads="1"/>
            </p:cNvSpPr>
            <p:nvPr/>
          </p:nvSpPr>
          <p:spPr bwMode="auto">
            <a:xfrm>
              <a:off x="2016" y="2352"/>
              <a:ext cx="48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ctr" eaLnBrk="0" hangingPunct="0"/>
              <a:r>
                <a:rPr lang="en-US" altLang="zh-CN" b="1">
                  <a:ea typeface="宋体" pitchFamily="2" charset="-122"/>
                </a:rPr>
                <a:t>can</a:t>
              </a:r>
            </a:p>
          </p:txBody>
        </p:sp>
      </p:grpSp>
      <p:sp>
        <p:nvSpPr>
          <p:cNvPr id="14" name="动作按钮: 第一张 13">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67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9716"/>
                                        </p:tgtEl>
                                        <p:attrNameLst>
                                          <p:attrName>style.visibility</p:attrName>
                                        </p:attrNameLst>
                                      </p:cBhvr>
                                      <p:to>
                                        <p:strVal val="visible"/>
                                      </p:to>
                                    </p:set>
                                    <p:anim calcmode="lin" valueType="num">
                                      <p:cBhvr additive="base">
                                        <p:cTn id="7" dur="500" fill="hold"/>
                                        <p:tgtEl>
                                          <p:spTgt spid="499716"/>
                                        </p:tgtEl>
                                        <p:attrNameLst>
                                          <p:attrName>ppt_x</p:attrName>
                                        </p:attrNameLst>
                                      </p:cBhvr>
                                      <p:tavLst>
                                        <p:tav tm="0">
                                          <p:val>
                                            <p:strVal val="#ppt_x"/>
                                          </p:val>
                                        </p:tav>
                                        <p:tav tm="100000">
                                          <p:val>
                                            <p:strVal val="#ppt_x"/>
                                          </p:val>
                                        </p:tav>
                                      </p:tavLst>
                                    </p:anim>
                                    <p:anim calcmode="lin" valueType="num">
                                      <p:cBhvr additive="base">
                                        <p:cTn id="8" dur="500" fill="hold"/>
                                        <p:tgtEl>
                                          <p:spTgt spid="499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1" name="Rectangle 3"/>
          <p:cNvSpPr>
            <a:spLocks noGrp="1" noChangeArrowheads="1"/>
          </p:cNvSpPr>
          <p:nvPr>
            <p:ph type="body" idx="1"/>
          </p:nvPr>
        </p:nvSpPr>
        <p:spPr>
          <a:xfrm>
            <a:off x="495300" y="692696"/>
            <a:ext cx="8915400" cy="5631904"/>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smtClean="0">
                <a:solidFill>
                  <a:srgbClr val="006600"/>
                </a:solidFill>
                <a:ea typeface="楷体_GB2312" pitchFamily="49" charset="-122"/>
              </a:rPr>
              <a:t>4</a:t>
            </a:r>
            <a:r>
              <a:rPr lang="zh-CN" altLang="en-US" sz="2400" b="1" dirty="0" smtClean="0">
                <a:solidFill>
                  <a:srgbClr val="006600"/>
                </a:solidFill>
                <a:ea typeface="楷体_GB2312" pitchFamily="49" charset="-122"/>
              </a:rPr>
              <a:t>）</a:t>
            </a:r>
            <a:r>
              <a:rPr lang="zh-CN" altLang="en-US" sz="2400" b="1" dirty="0">
                <a:solidFill>
                  <a:srgbClr val="006600"/>
                </a:solidFill>
                <a:ea typeface="楷体_GB2312" pitchFamily="49" charset="-122"/>
              </a:rPr>
              <a:t>时间关系</a:t>
            </a:r>
          </a:p>
          <a:p>
            <a:pPr lvl="2" algn="just">
              <a:spcAft>
                <a:spcPct val="20000"/>
              </a:spcAft>
              <a:buClr>
                <a:srgbClr val="5226AA"/>
              </a:buClr>
              <a:buFont typeface="Wingdings" pitchFamily="2" charset="2"/>
              <a:buChar char="p"/>
            </a:pPr>
            <a:r>
              <a:rPr lang="zh-CN" altLang="en-US" sz="2400" b="1" dirty="0">
                <a:latin typeface="Times New Roman" pitchFamily="18" charset="0"/>
                <a:ea typeface="宋体" pitchFamily="2" charset="-122"/>
              </a:rPr>
              <a:t>时间关系表示了不同事件在发生时间方面的先后次序关系</a:t>
            </a:r>
            <a:r>
              <a:rPr lang="zh-CN" altLang="en-US" sz="2400" b="1" dirty="0" smtClean="0">
                <a:latin typeface="Times New Roman" pitchFamily="18" charset="0"/>
                <a:ea typeface="宋体" pitchFamily="2" charset="-122"/>
              </a:rPr>
              <a:t>。</a:t>
            </a:r>
            <a:endParaRPr lang="en-US" altLang="zh-CN" sz="2400" b="1" dirty="0" smtClean="0">
              <a:latin typeface="Times New Roman" pitchFamily="18" charset="0"/>
              <a:ea typeface="宋体" pitchFamily="2" charset="-122"/>
            </a:endParaRPr>
          </a:p>
          <a:p>
            <a:pPr lvl="2" algn="just">
              <a:spcAft>
                <a:spcPct val="20000"/>
              </a:spcAft>
              <a:buClr>
                <a:srgbClr val="5226AA"/>
              </a:buClr>
              <a:buFont typeface="Wingdings" pitchFamily="2" charset="2"/>
              <a:buChar char="p"/>
            </a:pPr>
            <a:r>
              <a:rPr lang="zh-CN" altLang="en-US" sz="2400" b="1" dirty="0" smtClean="0">
                <a:latin typeface="Times New Roman" pitchFamily="18" charset="0"/>
                <a:ea typeface="宋体" pitchFamily="2" charset="-122"/>
              </a:rPr>
              <a:t>常见</a:t>
            </a:r>
            <a:r>
              <a:rPr lang="zh-CN" altLang="en-US" sz="2400" b="1" dirty="0">
                <a:latin typeface="Times New Roman" pitchFamily="18" charset="0"/>
                <a:ea typeface="宋体" pitchFamily="2" charset="-122"/>
              </a:rPr>
              <a:t>的时间</a:t>
            </a:r>
            <a:r>
              <a:rPr lang="zh-CN" altLang="en-US" sz="2400" b="1" dirty="0" smtClean="0">
                <a:latin typeface="Times New Roman" pitchFamily="18" charset="0"/>
                <a:ea typeface="宋体" pitchFamily="2" charset="-122"/>
              </a:rPr>
              <a:t>关系：</a:t>
            </a:r>
            <a:r>
              <a:rPr lang="en-US" altLang="zh-CN" sz="2400" b="1" dirty="0" smtClean="0">
                <a:latin typeface="Times New Roman" pitchFamily="18" charset="0"/>
                <a:ea typeface="宋体" pitchFamily="2" charset="-122"/>
              </a:rPr>
              <a:t>Before</a:t>
            </a:r>
            <a:r>
              <a:rPr lang="zh-CN" altLang="en-US" sz="2400" b="1" dirty="0">
                <a:latin typeface="Times New Roman" pitchFamily="18" charset="0"/>
                <a:ea typeface="宋体" pitchFamily="2" charset="-122"/>
              </a:rPr>
              <a:t>（在前）、</a:t>
            </a:r>
            <a:r>
              <a:rPr lang="en-US" altLang="zh-CN" sz="2400" b="1" dirty="0">
                <a:latin typeface="Times New Roman" pitchFamily="18" charset="0"/>
                <a:ea typeface="宋体" pitchFamily="2" charset="-122"/>
              </a:rPr>
              <a:t>After</a:t>
            </a:r>
            <a:r>
              <a:rPr lang="zh-CN" altLang="en-US" sz="2400" b="1" dirty="0">
                <a:latin typeface="Times New Roman" pitchFamily="18" charset="0"/>
                <a:ea typeface="宋体" pitchFamily="2" charset="-122"/>
              </a:rPr>
              <a:t>（在后）等。</a:t>
            </a:r>
          </a:p>
          <a:p>
            <a:pPr lvl="2" algn="just">
              <a:spcAft>
                <a:spcPct val="20000"/>
              </a:spcAft>
              <a:buClr>
                <a:srgbClr val="5226AA"/>
              </a:buClr>
              <a:buFont typeface="Wingdings" pitchFamily="2" charset="2"/>
              <a:buChar char="p"/>
            </a:pPr>
            <a:r>
              <a:rPr lang="zh-CN" altLang="en-US" sz="2400" b="1" dirty="0">
                <a:solidFill>
                  <a:srgbClr val="3E1D81"/>
                </a:solidFill>
                <a:ea typeface="宋体" pitchFamily="2" charset="-122"/>
              </a:rPr>
              <a:t>例如</a:t>
            </a:r>
            <a:r>
              <a:rPr lang="zh-CN" altLang="en-US" b="1" dirty="0">
                <a:solidFill>
                  <a:srgbClr val="3E1D81"/>
                </a:solidFill>
                <a:ea typeface="宋体" pitchFamily="2" charset="-122"/>
              </a:rPr>
              <a:t>：</a:t>
            </a:r>
            <a:r>
              <a:rPr lang="zh-CN" altLang="zh-CN" b="1" dirty="0">
                <a:solidFill>
                  <a:srgbClr val="3E1D81"/>
                </a:solidFill>
                <a:ea typeface="宋体" pitchFamily="2" charset="-122"/>
              </a:rPr>
              <a:t>张三在李四之前入学</a:t>
            </a:r>
            <a:endParaRPr lang="en-US" altLang="zh-CN" b="1" dirty="0">
              <a:solidFill>
                <a:srgbClr val="3E1D81"/>
              </a:solidFill>
              <a:ea typeface="宋体" pitchFamily="2" charset="-122"/>
            </a:endParaRPr>
          </a:p>
          <a:p>
            <a:pPr lvl="2" algn="just">
              <a:spcAft>
                <a:spcPct val="20000"/>
              </a:spcAft>
              <a:buClr>
                <a:srgbClr val="5226AA"/>
              </a:buClr>
              <a:buFont typeface="Wingdings" pitchFamily="2" charset="2"/>
              <a:buChar char="p"/>
            </a:pPr>
            <a:endParaRPr lang="en-US" altLang="zh-CN" b="1" dirty="0">
              <a:solidFill>
                <a:srgbClr val="3E1D81"/>
              </a:solidFill>
              <a:ea typeface="宋体" pitchFamily="2" charset="-122"/>
            </a:endParaRPr>
          </a:p>
          <a:p>
            <a:pPr lvl="2" algn="just">
              <a:spcAft>
                <a:spcPct val="20000"/>
              </a:spcAft>
              <a:buClr>
                <a:srgbClr val="5226AA"/>
              </a:buClr>
              <a:buFont typeface="Wingdings" pitchFamily="2" charset="2"/>
              <a:buChar char="p"/>
            </a:pPr>
            <a:endParaRPr lang="en-US" altLang="zh-CN" sz="2400" b="1" dirty="0" smtClean="0">
              <a:solidFill>
                <a:srgbClr val="3E1D81"/>
              </a:solidFill>
              <a:ea typeface="宋体" pitchFamily="2" charset="-122"/>
            </a:endParaRPr>
          </a:p>
          <a:p>
            <a:pPr lvl="2" algn="just">
              <a:spcAft>
                <a:spcPct val="20000"/>
              </a:spcAft>
              <a:buClr>
                <a:srgbClr val="5226AA"/>
              </a:buClr>
              <a:buFont typeface="Wingdings" pitchFamily="2" charset="2"/>
              <a:buChar char="p"/>
            </a:pPr>
            <a:r>
              <a:rPr lang="zh-CN" altLang="en-US" sz="2400" b="1" dirty="0" smtClean="0">
                <a:solidFill>
                  <a:srgbClr val="3E1D81"/>
                </a:solidFill>
                <a:ea typeface="宋体" pitchFamily="2" charset="-122"/>
              </a:rPr>
              <a:t>阅览室</a:t>
            </a:r>
            <a:r>
              <a:rPr lang="zh-CN" altLang="en-US" sz="2400" b="1" dirty="0">
                <a:solidFill>
                  <a:srgbClr val="3E1D81"/>
                </a:solidFill>
                <a:ea typeface="宋体" pitchFamily="2" charset="-122"/>
              </a:rPr>
              <a:t>开放后才能供读者阅览就是表示了开放和阅览两事件之间的先后时间关系。 </a:t>
            </a:r>
            <a:endParaRPr lang="zh-CN" altLang="en-US" sz="2400" b="1" dirty="0">
              <a:solidFill>
                <a:srgbClr val="006600"/>
              </a:solidFill>
              <a:ea typeface="楷体_GB2312" pitchFamily="49" charset="-122"/>
            </a:endParaRPr>
          </a:p>
          <a:p>
            <a:pPr lvl="2">
              <a:buClr>
                <a:schemeClr val="hlink"/>
              </a:buClr>
              <a:buFont typeface="Wingdings" pitchFamily="2" charset="2"/>
              <a:buChar char="ü"/>
            </a:pPr>
            <a:endParaRPr lang="zh-CN" altLang="en-US" sz="2400" b="1" dirty="0">
              <a:solidFill>
                <a:srgbClr val="3E1D81"/>
              </a:solidFill>
              <a:ea typeface="幼圆" pitchFamily="49" charset="-122"/>
            </a:endParaRPr>
          </a:p>
        </p:txBody>
      </p:sp>
      <p:grpSp>
        <p:nvGrpSpPr>
          <p:cNvPr id="503812" name="Group 4"/>
          <p:cNvGrpSpPr>
            <a:grpSpLocks/>
          </p:cNvGrpSpPr>
          <p:nvPr/>
        </p:nvGrpSpPr>
        <p:grpSpPr bwMode="auto">
          <a:xfrm>
            <a:off x="2562884" y="5266692"/>
            <a:ext cx="3797300" cy="533400"/>
            <a:chOff x="3780" y="13608"/>
            <a:chExt cx="3240" cy="627"/>
          </a:xfrm>
        </p:grpSpPr>
        <p:grpSp>
          <p:nvGrpSpPr>
            <p:cNvPr id="503813" name="Group 5"/>
            <p:cNvGrpSpPr>
              <a:grpSpLocks/>
            </p:cNvGrpSpPr>
            <p:nvPr/>
          </p:nvGrpSpPr>
          <p:grpSpPr bwMode="auto">
            <a:xfrm>
              <a:off x="3780" y="13764"/>
              <a:ext cx="3240" cy="471"/>
              <a:chOff x="3600" y="12672"/>
              <a:chExt cx="3240" cy="471"/>
            </a:xfrm>
          </p:grpSpPr>
          <p:sp>
            <p:nvSpPr>
              <p:cNvPr id="503814" name="Text Box 6"/>
              <p:cNvSpPr txBox="1">
                <a:spLocks noChangeArrowheads="1"/>
              </p:cNvSpPr>
              <p:nvPr/>
            </p:nvSpPr>
            <p:spPr bwMode="auto">
              <a:xfrm>
                <a:off x="3600" y="12672"/>
                <a:ext cx="900" cy="46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阅览</a:t>
                </a:r>
              </a:p>
            </p:txBody>
          </p:sp>
          <p:sp>
            <p:nvSpPr>
              <p:cNvPr id="503815" name="Text Box 7"/>
              <p:cNvSpPr txBox="1">
                <a:spLocks noChangeArrowheads="1"/>
              </p:cNvSpPr>
              <p:nvPr/>
            </p:nvSpPr>
            <p:spPr bwMode="auto">
              <a:xfrm>
                <a:off x="5940" y="12675"/>
                <a:ext cx="900" cy="46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开放</a:t>
                </a:r>
              </a:p>
            </p:txBody>
          </p:sp>
          <p:sp>
            <p:nvSpPr>
              <p:cNvPr id="503816" name="Line 8"/>
              <p:cNvSpPr>
                <a:spLocks noChangeShapeType="1"/>
              </p:cNvSpPr>
              <p:nvPr/>
            </p:nvSpPr>
            <p:spPr bwMode="auto">
              <a:xfrm>
                <a:off x="4500" y="12967"/>
                <a:ext cx="144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3817" name="Text Box 9"/>
            <p:cNvSpPr txBox="1">
              <a:spLocks noChangeArrowheads="1"/>
            </p:cNvSpPr>
            <p:nvPr/>
          </p:nvSpPr>
          <p:spPr bwMode="auto">
            <a:xfrm>
              <a:off x="4680" y="1360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b="1">
                  <a:ea typeface="宋体" pitchFamily="2" charset="-122"/>
                </a:rPr>
                <a:t>After</a:t>
              </a:r>
            </a:p>
          </p:txBody>
        </p:sp>
      </p:grpSp>
      <p:sp>
        <p:nvSpPr>
          <p:cNvPr id="4"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Group 1"/>
          <p:cNvGrpSpPr>
            <a:grpSpLocks noChangeAspect="1"/>
          </p:cNvGrpSpPr>
          <p:nvPr/>
        </p:nvGrpSpPr>
        <p:grpSpPr bwMode="auto">
          <a:xfrm>
            <a:off x="2398325" y="3068960"/>
            <a:ext cx="4879050" cy="744538"/>
            <a:chOff x="2360" y="8518"/>
            <a:chExt cx="6167" cy="1021"/>
          </a:xfrm>
        </p:grpSpPr>
        <p:sp>
          <p:nvSpPr>
            <p:cNvPr id="6" name="AutoShape 6"/>
            <p:cNvSpPr>
              <a:spLocks noChangeAspect="1" noChangeArrowheads="1" noTextEdit="1"/>
            </p:cNvSpPr>
            <p:nvPr/>
          </p:nvSpPr>
          <p:spPr bwMode="auto">
            <a:xfrm>
              <a:off x="2360" y="8518"/>
              <a:ext cx="6167" cy="10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Text Box 5"/>
            <p:cNvSpPr txBox="1">
              <a:spLocks noChangeArrowheads="1"/>
            </p:cNvSpPr>
            <p:nvPr/>
          </p:nvSpPr>
          <p:spPr bwMode="auto">
            <a:xfrm>
              <a:off x="2360" y="8788"/>
              <a:ext cx="2326" cy="751"/>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800" b="0" i="0" u="none" strike="noStrike" cap="none" normalizeH="0" baseline="0" smtClean="0">
                  <a:ln>
                    <a:noFill/>
                  </a:ln>
                  <a:solidFill>
                    <a:srgbClr val="0000FF"/>
                  </a:solidFill>
                  <a:effectLst/>
                  <a:latin typeface="Tahoma" pitchFamily="34" charset="0"/>
                  <a:ea typeface="宋体" pitchFamily="2" charset="-122"/>
                  <a:cs typeface="华文行楷" pitchFamily="2" charset="-122"/>
                </a:rPr>
                <a:t>张三入学</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8" name="Text Box 4"/>
            <p:cNvSpPr txBox="1">
              <a:spLocks noChangeArrowheads="1"/>
            </p:cNvSpPr>
            <p:nvPr/>
          </p:nvSpPr>
          <p:spPr bwMode="auto">
            <a:xfrm>
              <a:off x="6221" y="8777"/>
              <a:ext cx="2306" cy="752"/>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800" b="0" i="0" u="none" strike="noStrike" cap="none" normalizeH="0" baseline="0" smtClean="0">
                  <a:ln>
                    <a:noFill/>
                  </a:ln>
                  <a:solidFill>
                    <a:srgbClr val="0000FF"/>
                  </a:solidFill>
                  <a:effectLst/>
                  <a:latin typeface="Tahoma" pitchFamily="34" charset="0"/>
                  <a:ea typeface="宋体" pitchFamily="2" charset="-122"/>
                  <a:cs typeface="华文行楷" pitchFamily="2" charset="-122"/>
                </a:rPr>
                <a:t>李四入学</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9" name="Text Box 3"/>
            <p:cNvSpPr txBox="1">
              <a:spLocks noChangeArrowheads="1"/>
            </p:cNvSpPr>
            <p:nvPr/>
          </p:nvSpPr>
          <p:spPr bwMode="auto">
            <a:xfrm>
              <a:off x="4703" y="8518"/>
              <a:ext cx="1628" cy="62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28575">
                  <a:solidFill>
                    <a:srgbClr val="A50021"/>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FF"/>
                  </a:solidFill>
                  <a:effectLst/>
                  <a:latin typeface="Tahoma" pitchFamily="34" charset="0"/>
                  <a:ea typeface="华文行楷" pitchFamily="2" charset="-122"/>
                  <a:cs typeface="Tahoma" pitchFamily="34" charset="0"/>
                </a:rPr>
                <a:t>Before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Line 2"/>
            <p:cNvSpPr>
              <a:spLocks noChangeShapeType="1"/>
            </p:cNvSpPr>
            <p:nvPr/>
          </p:nvSpPr>
          <p:spPr bwMode="auto">
            <a:xfrm flipV="1">
              <a:off x="4675" y="9125"/>
              <a:ext cx="1511"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Rectangle 11"/>
          <p:cNvSpPr>
            <a:spLocks noChangeArrowheads="1"/>
          </p:cNvSpPr>
          <p:nvPr/>
        </p:nvSpPr>
        <p:spPr bwMode="auto">
          <a:xfrm>
            <a:off x="0" y="12456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7" name="动作按钮: 第一张 16">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504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3812"/>
                                        </p:tgtEl>
                                        <p:attrNameLst>
                                          <p:attrName>style.visibility</p:attrName>
                                        </p:attrNameLst>
                                      </p:cBhvr>
                                      <p:to>
                                        <p:strVal val="visible"/>
                                      </p:to>
                                    </p:set>
                                    <p:anim calcmode="lin" valueType="num">
                                      <p:cBhvr additive="base">
                                        <p:cTn id="13" dur="500" fill="hold"/>
                                        <p:tgtEl>
                                          <p:spTgt spid="503812"/>
                                        </p:tgtEl>
                                        <p:attrNameLst>
                                          <p:attrName>ppt_x</p:attrName>
                                        </p:attrNameLst>
                                      </p:cBhvr>
                                      <p:tavLst>
                                        <p:tav tm="0">
                                          <p:val>
                                            <p:strVal val="#ppt_x"/>
                                          </p:val>
                                        </p:tav>
                                        <p:tav tm="100000">
                                          <p:val>
                                            <p:strVal val="#ppt_x"/>
                                          </p:val>
                                        </p:tav>
                                      </p:tavLst>
                                    </p:anim>
                                    <p:anim calcmode="lin" valueType="num">
                                      <p:cBhvr additive="base">
                                        <p:cTn id="14" dur="500" fill="hold"/>
                                        <p:tgtEl>
                                          <p:spTgt spid="503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type="body" idx="1"/>
          </p:nvPr>
        </p:nvSpPr>
        <p:spPr>
          <a:xfrm>
            <a:off x="495300" y="692696"/>
            <a:ext cx="8915400" cy="5631904"/>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smtClean="0">
                <a:solidFill>
                  <a:srgbClr val="006600"/>
                </a:solidFill>
                <a:ea typeface="楷体_GB2312" pitchFamily="49" charset="-122"/>
              </a:rPr>
              <a:t>5</a:t>
            </a:r>
            <a:r>
              <a:rPr lang="zh-CN" altLang="en-US" sz="2400" b="1" dirty="0" smtClean="0">
                <a:solidFill>
                  <a:srgbClr val="006600"/>
                </a:solidFill>
                <a:ea typeface="楷体_GB2312" pitchFamily="49" charset="-122"/>
              </a:rPr>
              <a:t>）位置关系</a:t>
            </a:r>
            <a:endParaRPr lang="zh-CN" altLang="en-US" sz="2400" b="1" dirty="0">
              <a:latin typeface="宋体" pitchFamily="2" charset="-122"/>
              <a:ea typeface="宋体" pitchFamily="2" charset="-122"/>
            </a:endParaRPr>
          </a:p>
          <a:p>
            <a:pPr lvl="2">
              <a:spcAft>
                <a:spcPct val="20000"/>
              </a:spcAft>
              <a:buClr>
                <a:srgbClr val="5226AA"/>
              </a:buClr>
              <a:buFont typeface="Wingdings" pitchFamily="2" charset="2"/>
              <a:buChar char="p"/>
            </a:pPr>
            <a:r>
              <a:rPr lang="zh-CN" altLang="en-US" sz="2400" b="1" dirty="0">
                <a:latin typeface="Times New Roman" pitchFamily="18" charset="0"/>
                <a:ea typeface="宋体" pitchFamily="2" charset="-122"/>
              </a:rPr>
              <a:t>方位关系表示了不同事物之间在位置方面的相互</a:t>
            </a:r>
            <a:r>
              <a:rPr lang="zh-CN" altLang="en-US" b="1" dirty="0" smtClean="0">
                <a:latin typeface="Times New Roman" pitchFamily="18" charset="0"/>
                <a:ea typeface="宋体" pitchFamily="2" charset="-122"/>
              </a:rPr>
              <a:t>关系，节点</a:t>
            </a:r>
            <a:r>
              <a:rPr lang="zh-CN" altLang="en-US" b="1" dirty="0">
                <a:latin typeface="Times New Roman" pitchFamily="18" charset="0"/>
                <a:ea typeface="宋体" pitchFamily="2" charset="-122"/>
              </a:rPr>
              <a:t>间的不具备属性</a:t>
            </a:r>
            <a:r>
              <a:rPr lang="zh-CN" altLang="en-US" b="1" dirty="0" smtClean="0">
                <a:latin typeface="Times New Roman" pitchFamily="18" charset="0"/>
                <a:ea typeface="宋体" pitchFamily="2" charset="-122"/>
              </a:rPr>
              <a:t>继承性。</a:t>
            </a:r>
            <a:endParaRPr lang="en-US" altLang="zh-CN" b="1" dirty="0" smtClean="0">
              <a:latin typeface="Times New Roman" pitchFamily="18" charset="0"/>
              <a:ea typeface="宋体" pitchFamily="2" charset="-122"/>
            </a:endParaRPr>
          </a:p>
          <a:p>
            <a:pPr lvl="2">
              <a:spcAft>
                <a:spcPct val="20000"/>
              </a:spcAft>
              <a:buClr>
                <a:srgbClr val="5226AA"/>
              </a:buClr>
              <a:buFont typeface="Wingdings" pitchFamily="2" charset="2"/>
              <a:buChar char="p"/>
            </a:pPr>
            <a:r>
              <a:rPr lang="zh-CN" altLang="en-US" sz="2400" b="1" dirty="0" smtClean="0">
                <a:latin typeface="Times New Roman" pitchFamily="18" charset="0"/>
                <a:ea typeface="宋体" pitchFamily="2" charset="-122"/>
              </a:rPr>
              <a:t>在</a:t>
            </a:r>
            <a:r>
              <a:rPr lang="zh-CN" altLang="en-US" sz="2400" b="1" dirty="0">
                <a:latin typeface="Times New Roman" pitchFamily="18" charset="0"/>
                <a:ea typeface="宋体" pitchFamily="2" charset="-122"/>
              </a:rPr>
              <a:t>上（</a:t>
            </a:r>
            <a:r>
              <a:rPr lang="en-US" altLang="zh-CN" sz="2400" b="1" dirty="0">
                <a:latin typeface="Times New Roman" pitchFamily="18" charset="0"/>
                <a:ea typeface="宋体" pitchFamily="2" charset="-122"/>
              </a:rPr>
              <a:t>Located-on</a:t>
            </a:r>
            <a:r>
              <a:rPr lang="zh-CN" altLang="en-US" sz="2400" b="1" dirty="0">
                <a:latin typeface="Times New Roman" pitchFamily="18" charset="0"/>
                <a:ea typeface="宋体" pitchFamily="2" charset="-122"/>
              </a:rPr>
              <a:t>），在下（</a:t>
            </a:r>
            <a:r>
              <a:rPr lang="en-US" altLang="zh-CN" sz="2400" b="1" dirty="0">
                <a:latin typeface="Times New Roman" pitchFamily="18" charset="0"/>
                <a:ea typeface="宋体" pitchFamily="2" charset="-122"/>
              </a:rPr>
              <a:t>Located-under</a:t>
            </a:r>
            <a:r>
              <a:rPr lang="zh-CN" altLang="en-US" sz="2400" b="1" dirty="0">
                <a:latin typeface="Times New Roman" pitchFamily="18" charset="0"/>
                <a:ea typeface="宋体" pitchFamily="2" charset="-122"/>
              </a:rPr>
              <a:t>），在内（</a:t>
            </a:r>
            <a:r>
              <a:rPr lang="en-US" altLang="zh-CN" sz="2400" b="1" dirty="0">
                <a:latin typeface="Times New Roman" pitchFamily="18" charset="0"/>
                <a:ea typeface="宋体" pitchFamily="2" charset="-122"/>
              </a:rPr>
              <a:t>Located-inside</a:t>
            </a:r>
            <a:r>
              <a:rPr lang="zh-CN" altLang="en-US" sz="2400" b="1" dirty="0">
                <a:latin typeface="Times New Roman" pitchFamily="18" charset="0"/>
                <a:ea typeface="宋体" pitchFamily="2" charset="-122"/>
              </a:rPr>
              <a:t>）、在外（</a:t>
            </a:r>
            <a:r>
              <a:rPr lang="en-US" altLang="zh-CN" sz="2400" b="1" dirty="0">
                <a:latin typeface="Times New Roman" pitchFamily="18" charset="0"/>
                <a:ea typeface="宋体" pitchFamily="2" charset="-122"/>
              </a:rPr>
              <a:t>Located-outside</a:t>
            </a:r>
            <a:r>
              <a:rPr lang="zh-CN" altLang="en-US" sz="2400" b="1" dirty="0">
                <a:latin typeface="Times New Roman" pitchFamily="18" charset="0"/>
                <a:ea typeface="宋体" pitchFamily="2" charset="-122"/>
              </a:rPr>
              <a:t>）、位于（</a:t>
            </a:r>
            <a:r>
              <a:rPr lang="en-US" altLang="zh-CN" sz="2400" b="1" dirty="0">
                <a:latin typeface="Times New Roman" pitchFamily="18" charset="0"/>
                <a:ea typeface="宋体" pitchFamily="2" charset="-122"/>
              </a:rPr>
              <a:t>Located-at</a:t>
            </a:r>
            <a:r>
              <a:rPr lang="zh-CN" altLang="en-US" sz="2400" b="1" dirty="0">
                <a:latin typeface="Times New Roman" pitchFamily="18" charset="0"/>
                <a:ea typeface="宋体" pitchFamily="2" charset="-122"/>
              </a:rPr>
              <a:t>）等都可以表示不同事物间的方位关系。</a:t>
            </a:r>
          </a:p>
          <a:p>
            <a:pPr lvl="2">
              <a:spcAft>
                <a:spcPct val="20000"/>
              </a:spcAft>
              <a:buClr>
                <a:srgbClr val="5226AA"/>
              </a:buClr>
              <a:buFont typeface="Wingdings" pitchFamily="2" charset="2"/>
              <a:buChar char="p"/>
            </a:pPr>
            <a:r>
              <a:rPr lang="zh-CN" altLang="en-US" sz="2400" b="1" dirty="0">
                <a:solidFill>
                  <a:srgbClr val="3E1D81"/>
                </a:solidFill>
                <a:ea typeface="宋体" pitchFamily="2" charset="-122"/>
              </a:rPr>
              <a:t>例如：书在桌子上。</a:t>
            </a:r>
            <a:endParaRPr lang="zh-CN" altLang="en-US" sz="2400" b="1" dirty="0">
              <a:solidFill>
                <a:srgbClr val="006600"/>
              </a:solidFill>
              <a:ea typeface="楷体_GB2312" pitchFamily="49" charset="-122"/>
            </a:endParaRPr>
          </a:p>
          <a:p>
            <a:pPr lvl="2">
              <a:buClr>
                <a:schemeClr val="hlink"/>
              </a:buClr>
              <a:buFont typeface="Wingdings" pitchFamily="2" charset="2"/>
              <a:buChar char="ü"/>
            </a:pPr>
            <a:endParaRPr lang="zh-CN" altLang="en-US" sz="2400" b="1" dirty="0">
              <a:solidFill>
                <a:srgbClr val="3E1D81"/>
              </a:solidFill>
              <a:ea typeface="幼圆" pitchFamily="49" charset="-122"/>
            </a:endParaRPr>
          </a:p>
        </p:txBody>
      </p:sp>
      <p:grpSp>
        <p:nvGrpSpPr>
          <p:cNvPr id="502788" name="Group 4"/>
          <p:cNvGrpSpPr>
            <a:grpSpLocks/>
          </p:cNvGrpSpPr>
          <p:nvPr/>
        </p:nvGrpSpPr>
        <p:grpSpPr bwMode="auto">
          <a:xfrm>
            <a:off x="2456723" y="4437112"/>
            <a:ext cx="3962400" cy="533400"/>
            <a:chOff x="3600" y="11268"/>
            <a:chExt cx="3240" cy="627"/>
          </a:xfrm>
        </p:grpSpPr>
        <p:grpSp>
          <p:nvGrpSpPr>
            <p:cNvPr id="502789" name="Group 5"/>
            <p:cNvGrpSpPr>
              <a:grpSpLocks/>
            </p:cNvGrpSpPr>
            <p:nvPr/>
          </p:nvGrpSpPr>
          <p:grpSpPr bwMode="auto">
            <a:xfrm>
              <a:off x="3600" y="11424"/>
              <a:ext cx="3240" cy="471"/>
              <a:chOff x="3600" y="12672"/>
              <a:chExt cx="3240" cy="471"/>
            </a:xfrm>
          </p:grpSpPr>
          <p:sp>
            <p:nvSpPr>
              <p:cNvPr id="502790" name="Text Box 6"/>
              <p:cNvSpPr txBox="1">
                <a:spLocks noChangeArrowheads="1"/>
              </p:cNvSpPr>
              <p:nvPr/>
            </p:nvSpPr>
            <p:spPr bwMode="auto">
              <a:xfrm>
                <a:off x="3600" y="12672"/>
                <a:ext cx="900" cy="46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书</a:t>
                </a:r>
              </a:p>
            </p:txBody>
          </p:sp>
          <p:sp>
            <p:nvSpPr>
              <p:cNvPr id="502791" name="Text Box 7"/>
              <p:cNvSpPr txBox="1">
                <a:spLocks noChangeArrowheads="1"/>
              </p:cNvSpPr>
              <p:nvPr/>
            </p:nvSpPr>
            <p:spPr bwMode="auto">
              <a:xfrm>
                <a:off x="5940" y="12675"/>
                <a:ext cx="900" cy="46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桌子</a:t>
                </a:r>
              </a:p>
            </p:txBody>
          </p:sp>
          <p:sp>
            <p:nvSpPr>
              <p:cNvPr id="502792" name="Line 8"/>
              <p:cNvSpPr>
                <a:spLocks noChangeShapeType="1"/>
              </p:cNvSpPr>
              <p:nvPr/>
            </p:nvSpPr>
            <p:spPr bwMode="auto">
              <a:xfrm>
                <a:off x="4500" y="12967"/>
                <a:ext cx="144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2793" name="Text Box 9"/>
            <p:cNvSpPr txBox="1">
              <a:spLocks noChangeArrowheads="1"/>
            </p:cNvSpPr>
            <p:nvPr/>
          </p:nvSpPr>
          <p:spPr bwMode="auto">
            <a:xfrm>
              <a:off x="4500" y="1126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b="1" dirty="0">
                  <a:ea typeface="宋体" pitchFamily="2" charset="-122"/>
                </a:rPr>
                <a:t>Located-on </a:t>
              </a:r>
            </a:p>
          </p:txBody>
        </p:sp>
      </p:grpSp>
      <p:sp>
        <p:nvSpPr>
          <p:cNvPr id="9" name="动作按钮: 第一张 8">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766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2788"/>
                                        </p:tgtEl>
                                        <p:attrNameLst>
                                          <p:attrName>style.visibility</p:attrName>
                                        </p:attrNameLst>
                                      </p:cBhvr>
                                      <p:to>
                                        <p:strVal val="visible"/>
                                      </p:to>
                                    </p:set>
                                    <p:anim calcmode="lin" valueType="num">
                                      <p:cBhvr additive="base">
                                        <p:cTn id="7" dur="500" fill="hold"/>
                                        <p:tgtEl>
                                          <p:spTgt spid="502788"/>
                                        </p:tgtEl>
                                        <p:attrNameLst>
                                          <p:attrName>ppt_x</p:attrName>
                                        </p:attrNameLst>
                                      </p:cBhvr>
                                      <p:tavLst>
                                        <p:tav tm="0">
                                          <p:val>
                                            <p:strVal val="#ppt_x"/>
                                          </p:val>
                                        </p:tav>
                                        <p:tav tm="100000">
                                          <p:val>
                                            <p:strVal val="#ppt_x"/>
                                          </p:val>
                                        </p:tav>
                                      </p:tavLst>
                                    </p:anim>
                                    <p:anim calcmode="lin" valueType="num">
                                      <p:cBhvr additive="base">
                                        <p:cTn id="8" dur="500" fill="hold"/>
                                        <p:tgtEl>
                                          <p:spTgt spid="502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3" name="Rectangle 3"/>
          <p:cNvSpPr>
            <a:spLocks noGrp="1" noChangeArrowheads="1"/>
          </p:cNvSpPr>
          <p:nvPr>
            <p:ph type="body" idx="1"/>
          </p:nvPr>
        </p:nvSpPr>
        <p:spPr>
          <a:xfrm>
            <a:off x="495300" y="908720"/>
            <a:ext cx="8915400" cy="5415880"/>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smtClean="0">
                <a:solidFill>
                  <a:srgbClr val="006600"/>
                </a:solidFill>
                <a:ea typeface="楷体_GB2312" pitchFamily="49" charset="-122"/>
              </a:rPr>
              <a:t>6</a:t>
            </a:r>
            <a:r>
              <a:rPr lang="zh-CN" altLang="en-US" sz="2400" b="1" dirty="0" smtClean="0">
                <a:solidFill>
                  <a:srgbClr val="006600"/>
                </a:solidFill>
                <a:ea typeface="楷体_GB2312" pitchFamily="49" charset="-122"/>
              </a:rPr>
              <a:t>）</a:t>
            </a:r>
            <a:r>
              <a:rPr lang="zh-CN" altLang="en-US" sz="2400" b="1" dirty="0">
                <a:solidFill>
                  <a:srgbClr val="006600"/>
                </a:solidFill>
                <a:ea typeface="楷体_GB2312" pitchFamily="49" charset="-122"/>
              </a:rPr>
              <a:t>相近关系</a:t>
            </a:r>
          </a:p>
          <a:p>
            <a:pPr lvl="2">
              <a:spcAft>
                <a:spcPct val="20000"/>
              </a:spcAft>
              <a:buClr>
                <a:srgbClr val="5226AA"/>
              </a:buClr>
              <a:buFont typeface="Wingdings" pitchFamily="2" charset="2"/>
              <a:buChar char="p"/>
            </a:pPr>
            <a:r>
              <a:rPr lang="zh-CN" altLang="en-US" sz="2400" b="1" dirty="0">
                <a:latin typeface="Times New Roman" pitchFamily="18" charset="0"/>
                <a:ea typeface="宋体" pitchFamily="2" charset="-122"/>
              </a:rPr>
              <a:t>相近关系是指不同事物在形状、内容等方面相似或接近</a:t>
            </a:r>
            <a:r>
              <a:rPr lang="zh-CN" altLang="en-US" sz="2400" b="1" dirty="0" smtClean="0">
                <a:latin typeface="Times New Roman" pitchFamily="18" charset="0"/>
                <a:ea typeface="宋体" pitchFamily="2" charset="-122"/>
              </a:rPr>
              <a:t>。</a:t>
            </a:r>
            <a:endParaRPr lang="en-US" altLang="zh-CN" sz="2400" b="1" dirty="0" smtClean="0">
              <a:latin typeface="Times New Roman" pitchFamily="18" charset="0"/>
              <a:ea typeface="宋体" pitchFamily="2" charset="-122"/>
            </a:endParaRPr>
          </a:p>
          <a:p>
            <a:pPr lvl="2">
              <a:spcAft>
                <a:spcPct val="20000"/>
              </a:spcAft>
              <a:buClr>
                <a:srgbClr val="5226AA"/>
              </a:buClr>
              <a:buFont typeface="Wingdings" pitchFamily="2" charset="2"/>
              <a:buChar char="p"/>
            </a:pPr>
            <a:r>
              <a:rPr lang="en-US" altLang="zh-CN" b="1" dirty="0">
                <a:latin typeface="Times New Roman" pitchFamily="18" charset="0"/>
                <a:ea typeface="宋体" pitchFamily="2" charset="-122"/>
              </a:rPr>
              <a:t>Similar-to:</a:t>
            </a:r>
            <a:r>
              <a:rPr lang="zh-CN" altLang="en-US" b="1" dirty="0">
                <a:latin typeface="Times New Roman" pitchFamily="18" charset="0"/>
                <a:ea typeface="宋体" pitchFamily="2" charset="-122"/>
              </a:rPr>
              <a:t>表示一事物与另一事物相似。</a:t>
            </a:r>
          </a:p>
          <a:p>
            <a:pPr lvl="2">
              <a:spcAft>
                <a:spcPct val="20000"/>
              </a:spcAft>
              <a:buClr>
                <a:srgbClr val="5226AA"/>
              </a:buClr>
              <a:buFont typeface="Wingdings" pitchFamily="2" charset="2"/>
              <a:buChar char="p"/>
            </a:pPr>
            <a:r>
              <a:rPr lang="en-US" altLang="zh-CN" b="1" dirty="0" smtClean="0">
                <a:latin typeface="Times New Roman" pitchFamily="18" charset="0"/>
                <a:ea typeface="宋体" pitchFamily="2" charset="-122"/>
              </a:rPr>
              <a:t>Near-to</a:t>
            </a:r>
            <a:r>
              <a:rPr lang="en-US" altLang="zh-CN" b="1" dirty="0">
                <a:latin typeface="Times New Roman" pitchFamily="18" charset="0"/>
                <a:ea typeface="宋体" pitchFamily="2" charset="-122"/>
              </a:rPr>
              <a:t>: </a:t>
            </a:r>
            <a:r>
              <a:rPr lang="zh-CN" altLang="en-US" b="1" dirty="0">
                <a:latin typeface="Times New Roman" pitchFamily="18" charset="0"/>
                <a:ea typeface="宋体" pitchFamily="2" charset="-122"/>
              </a:rPr>
              <a:t>表示一事物与另一事物接近。</a:t>
            </a:r>
          </a:p>
          <a:p>
            <a:pPr lvl="2">
              <a:spcAft>
                <a:spcPct val="20000"/>
              </a:spcAft>
              <a:buClr>
                <a:srgbClr val="5226AA"/>
              </a:buClr>
              <a:buFont typeface="Wingdings" pitchFamily="2" charset="2"/>
              <a:buChar char="p"/>
            </a:pPr>
            <a:r>
              <a:rPr lang="zh-CN" altLang="en-US" sz="2400" b="1" dirty="0" smtClean="0">
                <a:solidFill>
                  <a:srgbClr val="3E1D81"/>
                </a:solidFill>
                <a:ea typeface="宋体" pitchFamily="2" charset="-122"/>
              </a:rPr>
              <a:t>例如：猫和虎相似</a:t>
            </a:r>
          </a:p>
          <a:p>
            <a:pPr lvl="2">
              <a:buClr>
                <a:schemeClr val="hlink"/>
              </a:buClr>
              <a:buFont typeface="Wingdings" pitchFamily="2" charset="2"/>
              <a:buChar char="ü"/>
            </a:pPr>
            <a:endParaRPr lang="zh-CN" altLang="en-US" sz="2400" b="1" dirty="0">
              <a:solidFill>
                <a:srgbClr val="3E1D81"/>
              </a:solidFill>
              <a:ea typeface="幼圆" pitchFamily="49" charset="-122"/>
            </a:endParaRPr>
          </a:p>
        </p:txBody>
      </p:sp>
      <p:grpSp>
        <p:nvGrpSpPr>
          <p:cNvPr id="501764" name="Group 4"/>
          <p:cNvGrpSpPr>
            <a:grpSpLocks/>
          </p:cNvGrpSpPr>
          <p:nvPr/>
        </p:nvGrpSpPr>
        <p:grpSpPr bwMode="auto">
          <a:xfrm>
            <a:off x="2594028" y="4221088"/>
            <a:ext cx="3879850" cy="533400"/>
            <a:chOff x="1680" y="3408"/>
            <a:chExt cx="2256" cy="336"/>
          </a:xfrm>
        </p:grpSpPr>
        <p:sp>
          <p:nvSpPr>
            <p:cNvPr id="501765" name="Text Box 5"/>
            <p:cNvSpPr txBox="1">
              <a:spLocks noChangeArrowheads="1"/>
            </p:cNvSpPr>
            <p:nvPr/>
          </p:nvSpPr>
          <p:spPr bwMode="auto">
            <a:xfrm>
              <a:off x="1680" y="3449"/>
              <a:ext cx="627" cy="295"/>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猫</a:t>
              </a:r>
            </a:p>
          </p:txBody>
        </p:sp>
        <p:sp>
          <p:nvSpPr>
            <p:cNvPr id="501766" name="Text Box 6"/>
            <p:cNvSpPr txBox="1">
              <a:spLocks noChangeArrowheads="1"/>
            </p:cNvSpPr>
            <p:nvPr/>
          </p:nvSpPr>
          <p:spPr bwMode="auto">
            <a:xfrm>
              <a:off x="3309" y="3449"/>
              <a:ext cx="627" cy="295"/>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虎</a:t>
              </a:r>
            </a:p>
          </p:txBody>
        </p:sp>
        <p:sp>
          <p:nvSpPr>
            <p:cNvPr id="501767" name="Line 7"/>
            <p:cNvSpPr>
              <a:spLocks noChangeShapeType="1"/>
            </p:cNvSpPr>
            <p:nvPr/>
          </p:nvSpPr>
          <p:spPr bwMode="auto">
            <a:xfrm>
              <a:off x="2307" y="3646"/>
              <a:ext cx="100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768" name="Text Box 8"/>
            <p:cNvSpPr txBox="1">
              <a:spLocks noChangeArrowheads="1"/>
            </p:cNvSpPr>
            <p:nvPr/>
          </p:nvSpPr>
          <p:spPr bwMode="auto">
            <a:xfrm>
              <a:off x="2400" y="3408"/>
              <a:ext cx="81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algn="ctr" eaLnBrk="0" hangingPunct="0"/>
              <a:r>
                <a:rPr lang="en-US" altLang="zh-CN" b="1">
                  <a:ea typeface="宋体" pitchFamily="2" charset="-122"/>
                </a:rPr>
                <a:t>Similar-to</a:t>
              </a:r>
            </a:p>
          </p:txBody>
        </p:sp>
      </p:grpSp>
      <p:sp>
        <p:nvSpPr>
          <p:cNvPr id="8" name="动作按钮: 第一张 7">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262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64"/>
                                        </p:tgtEl>
                                        <p:attrNameLst>
                                          <p:attrName>style.visibility</p:attrName>
                                        </p:attrNameLst>
                                      </p:cBhvr>
                                      <p:to>
                                        <p:strVal val="visible"/>
                                      </p:to>
                                    </p:set>
                                    <p:anim calcmode="lin" valueType="num">
                                      <p:cBhvr additive="base">
                                        <p:cTn id="7" dur="500" fill="hold"/>
                                        <p:tgtEl>
                                          <p:spTgt spid="501764"/>
                                        </p:tgtEl>
                                        <p:attrNameLst>
                                          <p:attrName>ppt_x</p:attrName>
                                        </p:attrNameLst>
                                      </p:cBhvr>
                                      <p:tavLst>
                                        <p:tav tm="0">
                                          <p:val>
                                            <p:strVal val="#ppt_x"/>
                                          </p:val>
                                        </p:tav>
                                        <p:tav tm="100000">
                                          <p:val>
                                            <p:strVal val="#ppt_x"/>
                                          </p:val>
                                        </p:tav>
                                      </p:tavLst>
                                    </p:anim>
                                    <p:anim calcmode="lin" valueType="num">
                                      <p:cBhvr additive="base">
                                        <p:cTn id="8" dur="500" fill="hold"/>
                                        <p:tgtEl>
                                          <p:spTgt spid="501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a:xfrm>
            <a:off x="495300" y="836712"/>
            <a:ext cx="8915400" cy="5487888"/>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smtClean="0">
                <a:solidFill>
                  <a:srgbClr val="006600"/>
                </a:solidFill>
                <a:ea typeface="楷体_GB2312" pitchFamily="49" charset="-122"/>
              </a:rPr>
              <a:t>7</a:t>
            </a:r>
            <a:r>
              <a:rPr lang="zh-CN" altLang="en-US" sz="2400" b="1" dirty="0" smtClean="0">
                <a:solidFill>
                  <a:srgbClr val="006600"/>
                </a:solidFill>
                <a:ea typeface="楷体_GB2312" pitchFamily="49" charset="-122"/>
              </a:rPr>
              <a:t>）因果关系</a:t>
            </a:r>
            <a:endParaRPr lang="zh-CN" altLang="en-US" sz="2400" b="1" dirty="0">
              <a:solidFill>
                <a:srgbClr val="006600"/>
              </a:solidFill>
              <a:ea typeface="楷体_GB2312" pitchFamily="49" charset="-122"/>
            </a:endParaRPr>
          </a:p>
          <a:p>
            <a:pPr lvl="2">
              <a:spcAft>
                <a:spcPct val="20000"/>
              </a:spcAft>
              <a:buClr>
                <a:srgbClr val="5226AA"/>
              </a:buClr>
              <a:buFont typeface="Wingdings" pitchFamily="2" charset="2"/>
              <a:buChar char="p"/>
            </a:pPr>
            <a:r>
              <a:rPr lang="zh-CN" altLang="zh-CN" b="1" dirty="0"/>
              <a:t>因果关系是指由于某一事件的发生而导致另一事物的发生，适合表示规则性</a:t>
            </a:r>
            <a:r>
              <a:rPr lang="zh-CN" altLang="zh-CN" b="1" dirty="0" smtClean="0"/>
              <a:t>知识</a:t>
            </a:r>
            <a:r>
              <a:rPr lang="zh-CN" altLang="en-US" sz="2400" b="1" dirty="0" smtClean="0">
                <a:latin typeface="宋体" pitchFamily="2" charset="-122"/>
                <a:ea typeface="宋体" pitchFamily="2" charset="-122"/>
              </a:rPr>
              <a:t>。</a:t>
            </a:r>
            <a:r>
              <a:rPr lang="zh-CN" altLang="en-US" sz="2400" dirty="0" smtClean="0">
                <a:ea typeface="宋体" pitchFamily="2" charset="-122"/>
              </a:rPr>
              <a:t> </a:t>
            </a:r>
            <a:endParaRPr lang="en-US" altLang="zh-CN" sz="2400" dirty="0" smtClean="0">
              <a:ea typeface="宋体" pitchFamily="2" charset="-122"/>
            </a:endParaRPr>
          </a:p>
          <a:p>
            <a:pPr lvl="2">
              <a:spcAft>
                <a:spcPct val="20000"/>
              </a:spcAft>
              <a:buClr>
                <a:srgbClr val="5226AA"/>
              </a:buClr>
              <a:buFont typeface="Wingdings" pitchFamily="2" charset="2"/>
              <a:buChar char="p"/>
            </a:pPr>
            <a:r>
              <a:rPr lang="zh-CN" altLang="en-US" b="1" dirty="0" smtClean="0">
                <a:latin typeface="宋体" pitchFamily="2" charset="-122"/>
                <a:ea typeface="宋体" pitchFamily="2" charset="-122"/>
              </a:rPr>
              <a:t>通常</a:t>
            </a:r>
            <a:r>
              <a:rPr lang="zh-CN" altLang="en-US" b="1" dirty="0">
                <a:latin typeface="宋体" pitchFamily="2" charset="-122"/>
                <a:ea typeface="宋体" pitchFamily="2" charset="-122"/>
              </a:rPr>
              <a:t>用</a:t>
            </a:r>
            <a:r>
              <a:rPr lang="en-US" altLang="zh-CN" b="1" dirty="0">
                <a:latin typeface="宋体" pitchFamily="2" charset="-122"/>
                <a:ea typeface="宋体" pitchFamily="2" charset="-122"/>
              </a:rPr>
              <a:t>If-then</a:t>
            </a:r>
            <a:r>
              <a:rPr lang="zh-CN" altLang="en-US" b="1" dirty="0">
                <a:latin typeface="宋体" pitchFamily="2" charset="-122"/>
                <a:ea typeface="宋体" pitchFamily="2" charset="-122"/>
              </a:rPr>
              <a:t>联系表示两个节点之间的因果关系，其含义是“如果</a:t>
            </a:r>
            <a:r>
              <a:rPr lang="en-US" altLang="zh-CN" b="1" dirty="0">
                <a:latin typeface="宋体" pitchFamily="2" charset="-122"/>
                <a:ea typeface="宋体" pitchFamily="2" charset="-122"/>
              </a:rPr>
              <a:t>……</a:t>
            </a:r>
            <a:r>
              <a:rPr lang="zh-CN" altLang="en-US" b="1" dirty="0">
                <a:latin typeface="宋体" pitchFamily="2" charset="-122"/>
                <a:ea typeface="宋体" pitchFamily="2" charset="-122"/>
              </a:rPr>
              <a:t>，那么</a:t>
            </a:r>
            <a:r>
              <a:rPr lang="en-US" altLang="zh-CN" b="1" dirty="0">
                <a:latin typeface="宋体" pitchFamily="2" charset="-122"/>
                <a:ea typeface="宋体" pitchFamily="2" charset="-122"/>
              </a:rPr>
              <a:t>……”</a:t>
            </a:r>
            <a:r>
              <a:rPr lang="zh-CN" altLang="en-US" b="1" dirty="0">
                <a:latin typeface="宋体" pitchFamily="2" charset="-122"/>
                <a:ea typeface="宋体" pitchFamily="2" charset="-122"/>
              </a:rPr>
              <a:t>。</a:t>
            </a:r>
          </a:p>
          <a:p>
            <a:pPr lvl="2">
              <a:spcAft>
                <a:spcPct val="20000"/>
              </a:spcAft>
              <a:buClr>
                <a:srgbClr val="5226AA"/>
              </a:buClr>
              <a:buFont typeface="Wingdings" pitchFamily="2" charset="2"/>
              <a:buChar char="p"/>
            </a:pPr>
            <a:r>
              <a:rPr lang="zh-CN" altLang="en-US" b="1" dirty="0" smtClean="0">
                <a:latin typeface="宋体" pitchFamily="2" charset="-122"/>
                <a:ea typeface="宋体" pitchFamily="2" charset="-122"/>
              </a:rPr>
              <a:t>例如</a:t>
            </a:r>
            <a:r>
              <a:rPr lang="zh-CN" altLang="en-US" b="1" dirty="0">
                <a:latin typeface="宋体" pitchFamily="2" charset="-122"/>
                <a:ea typeface="宋体" pitchFamily="2" charset="-122"/>
              </a:rPr>
              <a:t>，“如果天晴，小明骑自行车上班”</a:t>
            </a:r>
          </a:p>
          <a:p>
            <a:pPr lvl="2">
              <a:spcAft>
                <a:spcPct val="20000"/>
              </a:spcAft>
              <a:buClr>
                <a:srgbClr val="5226AA"/>
              </a:buClr>
              <a:buFont typeface="Wingdings" pitchFamily="2" charset="2"/>
              <a:buChar char="p"/>
            </a:pPr>
            <a:endParaRPr lang="zh-CN" altLang="en-US" sz="2400" b="1" dirty="0" smtClean="0">
              <a:latin typeface="宋体" pitchFamily="2" charset="-122"/>
              <a:ea typeface="宋体" pitchFamily="2" charset="-122"/>
            </a:endParaRPr>
          </a:p>
          <a:p>
            <a:endParaRPr lang="zh-CN" altLang="en-US" b="1" dirty="0">
              <a:solidFill>
                <a:schemeClr val="tx2"/>
              </a:solidFill>
              <a:latin typeface="Times New Roman" pitchFamily="18" charset="0"/>
              <a:ea typeface="幼圆" pitchFamily="49" charset="-122"/>
            </a:endParaRPr>
          </a:p>
        </p:txBody>
      </p:sp>
      <p:sp>
        <p:nvSpPr>
          <p:cNvPr id="3"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Group 1"/>
          <p:cNvGrpSpPr>
            <a:grpSpLocks noChangeAspect="1"/>
          </p:cNvGrpSpPr>
          <p:nvPr/>
        </p:nvGrpSpPr>
        <p:grpSpPr bwMode="auto">
          <a:xfrm>
            <a:off x="1988670" y="4130275"/>
            <a:ext cx="6102935" cy="764183"/>
            <a:chOff x="2360" y="3528"/>
            <a:chExt cx="5817" cy="791"/>
          </a:xfrm>
        </p:grpSpPr>
        <p:sp>
          <p:nvSpPr>
            <p:cNvPr id="5" name="AutoShape 6"/>
            <p:cNvSpPr>
              <a:spLocks noChangeAspect="1" noChangeArrowheads="1" noTextEdit="1"/>
            </p:cNvSpPr>
            <p:nvPr/>
          </p:nvSpPr>
          <p:spPr bwMode="auto">
            <a:xfrm>
              <a:off x="2360" y="3528"/>
              <a:ext cx="5817" cy="7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b="1"/>
            </a:p>
          </p:txBody>
        </p:sp>
        <p:sp>
          <p:nvSpPr>
            <p:cNvPr id="6" name="Text Box 5"/>
            <p:cNvSpPr txBox="1">
              <a:spLocks noChangeArrowheads="1"/>
            </p:cNvSpPr>
            <p:nvPr/>
          </p:nvSpPr>
          <p:spPr bwMode="auto">
            <a:xfrm>
              <a:off x="5108" y="3727"/>
              <a:ext cx="3069" cy="59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smtClean="0">
                  <a:ln>
                    <a:noFill/>
                  </a:ln>
                  <a:effectLst/>
                  <a:latin typeface="Times New Roman" pitchFamily="18" charset="0"/>
                  <a:ea typeface="宋体" pitchFamily="2" charset="-122"/>
                  <a:cs typeface="宋体" pitchFamily="2" charset="-122"/>
                </a:rPr>
                <a:t>小明骑自行车上班</a:t>
              </a:r>
              <a:endParaRPr kumimoji="0" lang="zh-CN" altLang="zh-CN" sz="2000" b="1" i="0" u="none" strike="noStrike" cap="none" normalizeH="0" baseline="0" smtClean="0">
                <a:ln>
                  <a:noFill/>
                </a:ln>
                <a:effectLst/>
                <a:latin typeface="Arial" pitchFamily="34" charset="0"/>
                <a:ea typeface="宋体" pitchFamily="2" charset="-122"/>
                <a:cs typeface="宋体" pitchFamily="2" charset="-122"/>
              </a:endParaRPr>
            </a:p>
          </p:txBody>
        </p:sp>
        <p:sp>
          <p:nvSpPr>
            <p:cNvPr id="7" name="Text Box 4"/>
            <p:cNvSpPr txBox="1">
              <a:spLocks noChangeArrowheads="1"/>
            </p:cNvSpPr>
            <p:nvPr/>
          </p:nvSpPr>
          <p:spPr bwMode="auto">
            <a:xfrm>
              <a:off x="2360" y="3727"/>
              <a:ext cx="1269" cy="49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smtClean="0">
                  <a:ln>
                    <a:noFill/>
                  </a:ln>
                  <a:effectLst/>
                  <a:latin typeface="Times New Roman" pitchFamily="18" charset="0"/>
                  <a:ea typeface="宋体" pitchFamily="2" charset="-122"/>
                  <a:cs typeface="宋体" pitchFamily="2" charset="-122"/>
                </a:rPr>
                <a:t>天晴</a:t>
              </a:r>
              <a:endParaRPr kumimoji="0" lang="zh-CN" altLang="zh-CN" sz="2000" b="1" i="0" u="none" strike="noStrike" cap="none" normalizeH="0" baseline="0" smtClean="0">
                <a:ln>
                  <a:noFill/>
                </a:ln>
                <a:effectLst/>
                <a:latin typeface="Arial" pitchFamily="34" charset="0"/>
                <a:ea typeface="宋体" pitchFamily="2" charset="-122"/>
                <a:cs typeface="宋体" pitchFamily="2" charset="-122"/>
              </a:endParaRPr>
            </a:p>
          </p:txBody>
        </p:sp>
        <p:sp>
          <p:nvSpPr>
            <p:cNvPr id="8" name="Text Box 3"/>
            <p:cNvSpPr txBox="1">
              <a:spLocks noChangeArrowheads="1"/>
            </p:cNvSpPr>
            <p:nvPr/>
          </p:nvSpPr>
          <p:spPr bwMode="auto">
            <a:xfrm>
              <a:off x="3741" y="3528"/>
              <a:ext cx="144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effectLst/>
                  <a:latin typeface="Times New Roman" pitchFamily="18" charset="0"/>
                  <a:ea typeface="宋体" pitchFamily="2" charset="-122"/>
                  <a:cs typeface="宋体" pitchFamily="2" charset="-122"/>
                </a:rPr>
                <a:t>If-then</a:t>
              </a:r>
              <a:endParaRPr kumimoji="0" lang="en-US" altLang="zh-CN" sz="2000" b="1" i="0" u="none" strike="noStrike" cap="none" normalizeH="0" baseline="0" smtClean="0">
                <a:ln>
                  <a:noFill/>
                </a:ln>
                <a:effectLst/>
                <a:latin typeface="Arial" pitchFamily="34" charset="0"/>
                <a:ea typeface="宋体" pitchFamily="2" charset="-122"/>
                <a:cs typeface="宋体" pitchFamily="2" charset="-122"/>
              </a:endParaRPr>
            </a:p>
          </p:txBody>
        </p:sp>
        <p:sp>
          <p:nvSpPr>
            <p:cNvPr id="9" name="Freeform 2"/>
            <p:cNvSpPr>
              <a:spLocks/>
            </p:cNvSpPr>
            <p:nvPr/>
          </p:nvSpPr>
          <p:spPr bwMode="auto">
            <a:xfrm>
              <a:off x="3643" y="3953"/>
              <a:ext cx="1465" cy="4"/>
            </a:xfrm>
            <a:custGeom>
              <a:avLst/>
              <a:gdLst>
                <a:gd name="T0" fmla="*/ 0 w 674"/>
                <a:gd name="T1" fmla="*/ 2 h 2"/>
                <a:gd name="T2" fmla="*/ 674 w 674"/>
                <a:gd name="T3" fmla="*/ 0 h 2"/>
              </a:gdLst>
              <a:ahLst/>
              <a:cxnLst>
                <a:cxn ang="0">
                  <a:pos x="T0" y="T1"/>
                </a:cxn>
                <a:cxn ang="0">
                  <a:pos x="T2" y="T3"/>
                </a:cxn>
              </a:cxnLst>
              <a:rect l="0" t="0" r="r" b="b"/>
              <a:pathLst>
                <a:path w="674" h="2">
                  <a:moveTo>
                    <a:pt x="0" y="2"/>
                  </a:moveTo>
                  <a:lnTo>
                    <a:pt x="674" y="0"/>
                  </a:lnTo>
                </a:path>
              </a:pathLst>
            </a:custGeom>
            <a:solidFill>
              <a:srgbClr val="FFFFFF"/>
            </a:solidFill>
            <a:ln w="0">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2000" b="1"/>
            </a:p>
          </p:txBody>
        </p:sp>
      </p:grpSp>
      <p:sp>
        <p:nvSpPr>
          <p:cNvPr id="10" name="Rectangle 11"/>
          <p:cNvSpPr>
            <a:spLocks noChangeArrowheads="1"/>
          </p:cNvSpPr>
          <p:nvPr/>
        </p:nvSpPr>
        <p:spPr bwMode="auto">
          <a:xfrm>
            <a:off x="0" y="8487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 name="动作按钮: 第一张 10">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542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idx="1"/>
          </p:nvPr>
        </p:nvSpPr>
        <p:spPr>
          <a:xfrm>
            <a:off x="495300" y="764704"/>
            <a:ext cx="8915400" cy="5559896"/>
          </a:xfrm>
        </p:spPr>
        <p:txBody>
          <a:bodyPr/>
          <a:lstStyle/>
          <a:p>
            <a:pPr lvl="1">
              <a:spcAft>
                <a:spcPct val="20000"/>
              </a:spcAft>
              <a:buClr>
                <a:schemeClr val="hlink"/>
              </a:buClr>
              <a:buFont typeface="Wingdings" pitchFamily="2" charset="2"/>
              <a:buChar char="ü"/>
            </a:pPr>
            <a:r>
              <a:rPr lang="zh-CN" altLang="en-US" sz="2400" b="1" dirty="0" smtClean="0">
                <a:solidFill>
                  <a:srgbClr val="006600"/>
                </a:solidFill>
                <a:ea typeface="楷体_GB2312" pitchFamily="49" charset="-122"/>
              </a:rPr>
              <a:t>（</a:t>
            </a:r>
            <a:r>
              <a:rPr lang="en-US" altLang="zh-CN" sz="2400" b="1" dirty="0">
                <a:solidFill>
                  <a:srgbClr val="006600"/>
                </a:solidFill>
                <a:ea typeface="楷体_GB2312" pitchFamily="49" charset="-122"/>
              </a:rPr>
              <a:t>8</a:t>
            </a:r>
            <a:r>
              <a:rPr lang="zh-CN" altLang="en-US" sz="2400" b="1" dirty="0" smtClean="0">
                <a:solidFill>
                  <a:srgbClr val="006600"/>
                </a:solidFill>
                <a:ea typeface="楷体_GB2312" pitchFamily="49" charset="-122"/>
              </a:rPr>
              <a:t>）组成关系</a:t>
            </a:r>
            <a:endParaRPr lang="zh-CN" altLang="en-US" sz="2400" b="1" dirty="0">
              <a:solidFill>
                <a:srgbClr val="006600"/>
              </a:solidFill>
              <a:ea typeface="楷体_GB2312" pitchFamily="49" charset="-122"/>
            </a:endParaRPr>
          </a:p>
          <a:p>
            <a:pPr lvl="2">
              <a:spcAft>
                <a:spcPct val="20000"/>
              </a:spcAft>
              <a:buClr>
                <a:srgbClr val="5226AA"/>
              </a:buClr>
              <a:buFont typeface="Wingdings" pitchFamily="2" charset="2"/>
              <a:buChar char="p"/>
            </a:pPr>
            <a:r>
              <a:rPr lang="zh-CN" altLang="en-US" sz="2400" b="1" dirty="0">
                <a:latin typeface="宋体" pitchFamily="2" charset="-122"/>
                <a:ea typeface="宋体" pitchFamily="2" charset="-122"/>
              </a:rPr>
              <a:t>用于表示构成联系，是一种一对多的联系，它的联系的节点间不具有属性继承性。</a:t>
            </a:r>
          </a:p>
          <a:p>
            <a:pPr lvl="2">
              <a:spcAft>
                <a:spcPct val="20000"/>
              </a:spcAft>
              <a:buClr>
                <a:srgbClr val="5226AA"/>
              </a:buClr>
              <a:buFont typeface="Wingdings" pitchFamily="2" charset="2"/>
              <a:buChar char="p"/>
            </a:pPr>
            <a:r>
              <a:rPr lang="zh-CN" altLang="en-US" sz="2400" b="1" dirty="0">
                <a:solidFill>
                  <a:srgbClr val="3E1D81"/>
                </a:solidFill>
                <a:ea typeface="宋体" pitchFamily="2" charset="-122"/>
              </a:rPr>
              <a:t>例如： 整数由正整数、负整数和零组成。</a:t>
            </a:r>
          </a:p>
          <a:p>
            <a:pPr lvl="2">
              <a:buClr>
                <a:srgbClr val="5226AA"/>
              </a:buClr>
              <a:buFont typeface="Wingdings" pitchFamily="2" charset="2"/>
              <a:buChar char="p"/>
            </a:pPr>
            <a:endParaRPr lang="zh-CN" altLang="en-US" sz="2400" b="1" dirty="0">
              <a:solidFill>
                <a:schemeClr val="folHlink"/>
              </a:solidFill>
              <a:ea typeface="宋体" pitchFamily="2" charset="-122"/>
            </a:endParaRPr>
          </a:p>
          <a:p>
            <a:pPr lvl="1">
              <a:buClr>
                <a:schemeClr val="hlink"/>
              </a:buClr>
              <a:buFont typeface="Wingdings" pitchFamily="2" charset="2"/>
              <a:buChar char="ü"/>
            </a:pPr>
            <a:endParaRPr lang="zh-CN" altLang="en-US" sz="2000" b="1" dirty="0">
              <a:solidFill>
                <a:srgbClr val="006600"/>
              </a:solidFill>
              <a:latin typeface="宋体" pitchFamily="2" charset="-122"/>
              <a:ea typeface="宋体" pitchFamily="2" charset="-122"/>
            </a:endParaRPr>
          </a:p>
          <a:p>
            <a:endParaRPr lang="zh-CN" altLang="en-US" b="1" dirty="0">
              <a:solidFill>
                <a:srgbClr val="006600"/>
              </a:solidFill>
              <a:ea typeface="幼圆" pitchFamily="49" charset="-122"/>
            </a:endParaRPr>
          </a:p>
        </p:txBody>
      </p:sp>
      <p:grpSp>
        <p:nvGrpSpPr>
          <p:cNvPr id="504836" name="Group 4"/>
          <p:cNvGrpSpPr>
            <a:grpSpLocks/>
          </p:cNvGrpSpPr>
          <p:nvPr/>
        </p:nvGrpSpPr>
        <p:grpSpPr bwMode="auto">
          <a:xfrm>
            <a:off x="2101585" y="3422650"/>
            <a:ext cx="5613400" cy="1828800"/>
            <a:chOff x="1392" y="2208"/>
            <a:chExt cx="3264" cy="1152"/>
          </a:xfrm>
        </p:grpSpPr>
        <p:sp>
          <p:nvSpPr>
            <p:cNvPr id="504837" name="Text Box 5"/>
            <p:cNvSpPr txBox="1">
              <a:spLocks noChangeArrowheads="1"/>
            </p:cNvSpPr>
            <p:nvPr/>
          </p:nvSpPr>
          <p:spPr bwMode="auto">
            <a:xfrm>
              <a:off x="1392" y="2562"/>
              <a:ext cx="576" cy="266"/>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整数</a:t>
              </a:r>
            </a:p>
          </p:txBody>
        </p:sp>
        <p:sp>
          <p:nvSpPr>
            <p:cNvPr id="504838" name="Text Box 6"/>
            <p:cNvSpPr txBox="1">
              <a:spLocks noChangeArrowheads="1"/>
            </p:cNvSpPr>
            <p:nvPr/>
          </p:nvSpPr>
          <p:spPr bwMode="auto">
            <a:xfrm>
              <a:off x="4029" y="2208"/>
              <a:ext cx="627" cy="266"/>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正整数</a:t>
              </a:r>
            </a:p>
          </p:txBody>
        </p:sp>
        <p:sp>
          <p:nvSpPr>
            <p:cNvPr id="504839" name="Text Box 7"/>
            <p:cNvSpPr txBox="1">
              <a:spLocks noChangeArrowheads="1"/>
            </p:cNvSpPr>
            <p:nvPr/>
          </p:nvSpPr>
          <p:spPr bwMode="auto">
            <a:xfrm>
              <a:off x="4029" y="2651"/>
              <a:ext cx="627" cy="266"/>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零</a:t>
              </a:r>
            </a:p>
          </p:txBody>
        </p:sp>
        <p:sp>
          <p:nvSpPr>
            <p:cNvPr id="504840" name="Text Box 8"/>
            <p:cNvSpPr txBox="1">
              <a:spLocks noChangeArrowheads="1"/>
            </p:cNvSpPr>
            <p:nvPr/>
          </p:nvSpPr>
          <p:spPr bwMode="auto">
            <a:xfrm>
              <a:off x="4029" y="3094"/>
              <a:ext cx="627" cy="266"/>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负整数</a:t>
              </a:r>
            </a:p>
          </p:txBody>
        </p:sp>
        <p:sp>
          <p:nvSpPr>
            <p:cNvPr id="504841" name="Text Box 9"/>
            <p:cNvSpPr txBox="1">
              <a:spLocks noChangeArrowheads="1"/>
            </p:cNvSpPr>
            <p:nvPr/>
          </p:nvSpPr>
          <p:spPr bwMode="auto">
            <a:xfrm>
              <a:off x="2983" y="2562"/>
              <a:ext cx="523" cy="266"/>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eaLnBrk="0" hangingPunct="0"/>
              <a:r>
                <a:rPr lang="zh-CN" altLang="en-US" b="1">
                  <a:ea typeface="宋体" pitchFamily="2" charset="-122"/>
                </a:rPr>
                <a:t>与</a:t>
              </a:r>
            </a:p>
          </p:txBody>
        </p:sp>
        <p:sp>
          <p:nvSpPr>
            <p:cNvPr id="504842" name="Line 10"/>
            <p:cNvSpPr>
              <a:spLocks noChangeShapeType="1"/>
            </p:cNvSpPr>
            <p:nvPr/>
          </p:nvSpPr>
          <p:spPr bwMode="auto">
            <a:xfrm>
              <a:off x="1968" y="2695"/>
              <a:ext cx="1015" cy="0"/>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04843" name="Line 11"/>
            <p:cNvSpPr>
              <a:spLocks noChangeShapeType="1"/>
            </p:cNvSpPr>
            <p:nvPr/>
          </p:nvSpPr>
          <p:spPr bwMode="auto">
            <a:xfrm flipH="1">
              <a:off x="3506" y="2297"/>
              <a:ext cx="523" cy="35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844" name="Line 12"/>
            <p:cNvSpPr>
              <a:spLocks noChangeShapeType="1"/>
            </p:cNvSpPr>
            <p:nvPr/>
          </p:nvSpPr>
          <p:spPr bwMode="auto">
            <a:xfrm flipH="1" flipV="1">
              <a:off x="3506" y="2740"/>
              <a:ext cx="523" cy="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845" name="Line 13"/>
            <p:cNvSpPr>
              <a:spLocks noChangeShapeType="1"/>
            </p:cNvSpPr>
            <p:nvPr/>
          </p:nvSpPr>
          <p:spPr bwMode="auto">
            <a:xfrm flipH="1" flipV="1">
              <a:off x="3506" y="2828"/>
              <a:ext cx="526" cy="43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846" name="Text Box 14"/>
            <p:cNvSpPr txBox="1">
              <a:spLocks noChangeArrowheads="1"/>
            </p:cNvSpPr>
            <p:nvPr/>
          </p:nvSpPr>
          <p:spPr bwMode="auto">
            <a:xfrm>
              <a:off x="1968" y="2422"/>
              <a:ext cx="98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b="1" dirty="0">
                  <a:ea typeface="宋体" pitchFamily="2" charset="-122"/>
                </a:rPr>
                <a:t>Composed of </a:t>
              </a:r>
            </a:p>
          </p:txBody>
        </p:sp>
      </p:grpSp>
      <p:sp>
        <p:nvSpPr>
          <p:cNvPr id="14" name="动作按钮: 第一张 13">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04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4836"/>
                                        </p:tgtEl>
                                        <p:attrNameLst>
                                          <p:attrName>style.visibility</p:attrName>
                                        </p:attrNameLst>
                                      </p:cBhvr>
                                      <p:to>
                                        <p:strVal val="visible"/>
                                      </p:to>
                                    </p:set>
                                    <p:anim calcmode="lin" valueType="num">
                                      <p:cBhvr additive="base">
                                        <p:cTn id="7" dur="500" fill="hold"/>
                                        <p:tgtEl>
                                          <p:spTgt spid="504836"/>
                                        </p:tgtEl>
                                        <p:attrNameLst>
                                          <p:attrName>ppt_x</p:attrName>
                                        </p:attrNameLst>
                                      </p:cBhvr>
                                      <p:tavLst>
                                        <p:tav tm="0">
                                          <p:val>
                                            <p:strVal val="#ppt_x"/>
                                          </p:val>
                                        </p:tav>
                                        <p:tav tm="100000">
                                          <p:val>
                                            <p:strVal val="#ppt_x"/>
                                          </p:val>
                                        </p:tav>
                                      </p:tavLst>
                                    </p:anim>
                                    <p:anim calcmode="lin" valueType="num">
                                      <p:cBhvr additive="base">
                                        <p:cTn id="8" dur="500" fill="hold"/>
                                        <p:tgtEl>
                                          <p:spTgt spid="5048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body" idx="1"/>
          </p:nvPr>
        </p:nvSpPr>
        <p:spPr>
          <a:xfrm>
            <a:off x="256484" y="692696"/>
            <a:ext cx="9221019" cy="1512168"/>
          </a:xfrm>
        </p:spPr>
        <p:txBody>
          <a:bodyPr>
            <a:normAutofit fontScale="92500" lnSpcReduction="10000"/>
          </a:bodyPr>
          <a:lstStyle/>
          <a:p>
            <a:pPr lvl="1">
              <a:lnSpc>
                <a:spcPct val="110000"/>
              </a:lnSpc>
              <a:buClr>
                <a:schemeClr val="hlink"/>
              </a:buClr>
              <a:buFont typeface="Wingdings" pitchFamily="2" charset="2"/>
              <a:buChar char="ü"/>
            </a:pPr>
            <a:r>
              <a:rPr lang="en-US" altLang="zh-CN" sz="2900" b="1" dirty="0" smtClean="0">
                <a:solidFill>
                  <a:srgbClr val="3E1D81"/>
                </a:solidFill>
                <a:latin typeface="Times New Roman" pitchFamily="18" charset="0"/>
                <a:ea typeface="宋体" pitchFamily="2" charset="-122"/>
              </a:rPr>
              <a:t>1</a:t>
            </a:r>
            <a:r>
              <a:rPr lang="zh-CN" altLang="en-US" sz="2900" b="1" dirty="0">
                <a:solidFill>
                  <a:srgbClr val="3E1D81"/>
                </a:solidFill>
                <a:latin typeface="Times New Roman" pitchFamily="18" charset="0"/>
                <a:ea typeface="宋体" pitchFamily="2" charset="-122"/>
              </a:rPr>
              <a:t>）动物能运动、会吃</a:t>
            </a:r>
            <a:r>
              <a:rPr lang="zh-CN" altLang="en-US" sz="2900" b="1" dirty="0" smtClean="0">
                <a:solidFill>
                  <a:srgbClr val="3E1D81"/>
                </a:solidFill>
                <a:latin typeface="Times New Roman" pitchFamily="18" charset="0"/>
                <a:ea typeface="宋体" pitchFamily="2" charset="-122"/>
              </a:rPr>
              <a:t>；</a:t>
            </a:r>
            <a:endParaRPr lang="en-US" altLang="zh-CN" sz="2900" b="1" dirty="0" smtClean="0">
              <a:solidFill>
                <a:srgbClr val="3E1D81"/>
              </a:solidFill>
              <a:latin typeface="Times New Roman" pitchFamily="18" charset="0"/>
              <a:ea typeface="宋体" pitchFamily="2" charset="-122"/>
            </a:endParaRPr>
          </a:p>
          <a:p>
            <a:pPr lvl="1">
              <a:lnSpc>
                <a:spcPct val="110000"/>
              </a:lnSpc>
              <a:buClr>
                <a:schemeClr val="hlink"/>
              </a:buClr>
              <a:buFont typeface="Wingdings" pitchFamily="2" charset="2"/>
              <a:buChar char="ü"/>
            </a:pPr>
            <a:r>
              <a:rPr lang="en-US" altLang="zh-CN" sz="2900" b="1" dirty="0" smtClean="0">
                <a:solidFill>
                  <a:srgbClr val="3E1D81"/>
                </a:solidFill>
                <a:latin typeface="Times New Roman" pitchFamily="18" charset="0"/>
                <a:ea typeface="宋体" pitchFamily="2" charset="-122"/>
              </a:rPr>
              <a:t>2</a:t>
            </a:r>
            <a:r>
              <a:rPr lang="zh-CN" altLang="en-US" sz="2900" b="1" dirty="0">
                <a:solidFill>
                  <a:srgbClr val="3E1D81"/>
                </a:solidFill>
                <a:latin typeface="Times New Roman" pitchFamily="18" charset="0"/>
                <a:ea typeface="宋体" pitchFamily="2" charset="-122"/>
              </a:rPr>
              <a:t>）鸟是一种动物，鸟有翅膀、会飞</a:t>
            </a:r>
            <a:r>
              <a:rPr lang="zh-CN" altLang="en-US" sz="2900" b="1" dirty="0" smtClean="0">
                <a:solidFill>
                  <a:srgbClr val="3E1D81"/>
                </a:solidFill>
                <a:latin typeface="Times New Roman" pitchFamily="18" charset="0"/>
                <a:ea typeface="宋体" pitchFamily="2" charset="-122"/>
              </a:rPr>
              <a:t>；</a:t>
            </a:r>
            <a:endParaRPr lang="en-US" altLang="zh-CN" sz="2900" b="1" dirty="0" smtClean="0">
              <a:solidFill>
                <a:srgbClr val="3E1D81"/>
              </a:solidFill>
              <a:latin typeface="Times New Roman" pitchFamily="18" charset="0"/>
              <a:ea typeface="宋体" pitchFamily="2" charset="-122"/>
            </a:endParaRPr>
          </a:p>
          <a:p>
            <a:pPr lvl="1">
              <a:lnSpc>
                <a:spcPct val="110000"/>
              </a:lnSpc>
              <a:buClr>
                <a:schemeClr val="hlink"/>
              </a:buClr>
              <a:buFont typeface="Wingdings" pitchFamily="2" charset="2"/>
              <a:buChar char="ü"/>
            </a:pPr>
            <a:r>
              <a:rPr lang="en-US" altLang="zh-CN" sz="2900" b="1" dirty="0" smtClean="0">
                <a:solidFill>
                  <a:srgbClr val="3E1D81"/>
                </a:solidFill>
                <a:latin typeface="Times New Roman" pitchFamily="18" charset="0"/>
                <a:ea typeface="宋体" pitchFamily="2" charset="-122"/>
              </a:rPr>
              <a:t>3</a:t>
            </a:r>
            <a:r>
              <a:rPr lang="zh-CN" altLang="en-US" sz="2900" b="1" dirty="0">
                <a:solidFill>
                  <a:srgbClr val="3E1D81"/>
                </a:solidFill>
                <a:latin typeface="Times New Roman" pitchFamily="18" charset="0"/>
                <a:ea typeface="宋体" pitchFamily="2" charset="-122"/>
              </a:rPr>
              <a:t>）鱼是一种动物，鱼生活在水中、会游泳</a:t>
            </a:r>
            <a:r>
              <a:rPr lang="zh-CN" altLang="en-US" sz="2900" b="1" dirty="0" smtClean="0">
                <a:solidFill>
                  <a:srgbClr val="3E1D81"/>
                </a:solidFill>
                <a:latin typeface="Times New Roman" pitchFamily="18" charset="0"/>
                <a:ea typeface="宋体" pitchFamily="2" charset="-122"/>
              </a:rPr>
              <a:t>。</a:t>
            </a:r>
            <a:endParaRPr lang="zh-CN" altLang="en-US" sz="2900" b="1" dirty="0">
              <a:solidFill>
                <a:srgbClr val="3E1D81"/>
              </a:solidFill>
              <a:latin typeface="Times New Roman" pitchFamily="18" charset="0"/>
              <a:ea typeface="宋体" pitchFamily="2" charset="-122"/>
            </a:endParaRPr>
          </a:p>
        </p:txBody>
      </p:sp>
      <p:grpSp>
        <p:nvGrpSpPr>
          <p:cNvPr id="409604" name="Group 4"/>
          <p:cNvGrpSpPr>
            <a:grpSpLocks/>
          </p:cNvGrpSpPr>
          <p:nvPr/>
        </p:nvGrpSpPr>
        <p:grpSpPr bwMode="auto">
          <a:xfrm>
            <a:off x="1208584" y="2442094"/>
            <a:ext cx="7512050" cy="3733800"/>
            <a:chOff x="657" y="981"/>
            <a:chExt cx="4446" cy="2857"/>
          </a:xfrm>
        </p:grpSpPr>
        <p:sp>
          <p:nvSpPr>
            <p:cNvPr id="409605" name="Rectangle 5"/>
            <p:cNvSpPr>
              <a:spLocks noChangeArrowheads="1"/>
            </p:cNvSpPr>
            <p:nvPr/>
          </p:nvSpPr>
          <p:spPr bwMode="auto">
            <a:xfrm>
              <a:off x="2381" y="1661"/>
              <a:ext cx="726"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ea typeface="宋体" pitchFamily="2" charset="-122"/>
                </a:rPr>
                <a:t>动物</a:t>
              </a:r>
            </a:p>
          </p:txBody>
        </p:sp>
        <p:sp>
          <p:nvSpPr>
            <p:cNvPr id="409606" name="Rectangle 6"/>
            <p:cNvSpPr>
              <a:spLocks noChangeArrowheads="1"/>
            </p:cNvSpPr>
            <p:nvPr/>
          </p:nvSpPr>
          <p:spPr bwMode="auto">
            <a:xfrm>
              <a:off x="3243" y="981"/>
              <a:ext cx="635"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吃</a:t>
              </a:r>
            </a:p>
          </p:txBody>
        </p:sp>
        <p:sp>
          <p:nvSpPr>
            <p:cNvPr id="409607" name="Rectangle 7"/>
            <p:cNvSpPr>
              <a:spLocks noChangeArrowheads="1"/>
            </p:cNvSpPr>
            <p:nvPr/>
          </p:nvSpPr>
          <p:spPr bwMode="auto">
            <a:xfrm>
              <a:off x="1519" y="981"/>
              <a:ext cx="590"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运动</a:t>
              </a:r>
            </a:p>
          </p:txBody>
        </p:sp>
        <p:sp>
          <p:nvSpPr>
            <p:cNvPr id="409608" name="Rectangle 8"/>
            <p:cNvSpPr>
              <a:spLocks noChangeArrowheads="1"/>
            </p:cNvSpPr>
            <p:nvPr/>
          </p:nvSpPr>
          <p:spPr bwMode="auto">
            <a:xfrm>
              <a:off x="657" y="2115"/>
              <a:ext cx="545"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翅膀</a:t>
              </a:r>
            </a:p>
          </p:txBody>
        </p:sp>
        <p:sp>
          <p:nvSpPr>
            <p:cNvPr id="409609" name="Rectangle 9"/>
            <p:cNvSpPr>
              <a:spLocks noChangeArrowheads="1"/>
            </p:cNvSpPr>
            <p:nvPr/>
          </p:nvSpPr>
          <p:spPr bwMode="auto">
            <a:xfrm>
              <a:off x="4377" y="2024"/>
              <a:ext cx="726" cy="31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水中</a:t>
              </a:r>
            </a:p>
          </p:txBody>
        </p:sp>
        <p:sp>
          <p:nvSpPr>
            <p:cNvPr id="409610" name="Rectangle 10"/>
            <p:cNvSpPr>
              <a:spLocks noChangeArrowheads="1"/>
            </p:cNvSpPr>
            <p:nvPr/>
          </p:nvSpPr>
          <p:spPr bwMode="auto">
            <a:xfrm>
              <a:off x="1519" y="2750"/>
              <a:ext cx="589"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鸟</a:t>
              </a:r>
            </a:p>
          </p:txBody>
        </p:sp>
        <p:sp>
          <p:nvSpPr>
            <p:cNvPr id="409611" name="Rectangle 11"/>
            <p:cNvSpPr>
              <a:spLocks noChangeArrowheads="1"/>
            </p:cNvSpPr>
            <p:nvPr/>
          </p:nvSpPr>
          <p:spPr bwMode="auto">
            <a:xfrm>
              <a:off x="3334" y="2750"/>
              <a:ext cx="635"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鱼</a:t>
              </a:r>
            </a:p>
          </p:txBody>
        </p:sp>
        <p:sp>
          <p:nvSpPr>
            <p:cNvPr id="409612" name="Rectangle 12"/>
            <p:cNvSpPr>
              <a:spLocks noChangeArrowheads="1"/>
            </p:cNvSpPr>
            <p:nvPr/>
          </p:nvSpPr>
          <p:spPr bwMode="auto">
            <a:xfrm>
              <a:off x="657" y="3566"/>
              <a:ext cx="590"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飞</a:t>
              </a:r>
            </a:p>
          </p:txBody>
        </p:sp>
        <p:sp>
          <p:nvSpPr>
            <p:cNvPr id="409613" name="Rectangle 13"/>
            <p:cNvSpPr>
              <a:spLocks noChangeArrowheads="1"/>
            </p:cNvSpPr>
            <p:nvPr/>
          </p:nvSpPr>
          <p:spPr bwMode="auto">
            <a:xfrm>
              <a:off x="4377" y="3475"/>
              <a:ext cx="726"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宋体" pitchFamily="2" charset="-122"/>
                </a:rPr>
                <a:t>游泳</a:t>
              </a:r>
            </a:p>
          </p:txBody>
        </p:sp>
        <p:sp>
          <p:nvSpPr>
            <p:cNvPr id="409614" name="Line 14"/>
            <p:cNvSpPr>
              <a:spLocks noChangeShapeType="1"/>
            </p:cNvSpPr>
            <p:nvPr/>
          </p:nvSpPr>
          <p:spPr bwMode="auto">
            <a:xfrm flipH="1" flipV="1">
              <a:off x="1746" y="1253"/>
              <a:ext cx="953" cy="40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15" name="Line 15"/>
            <p:cNvSpPr>
              <a:spLocks noChangeShapeType="1"/>
            </p:cNvSpPr>
            <p:nvPr/>
          </p:nvSpPr>
          <p:spPr bwMode="auto">
            <a:xfrm flipV="1">
              <a:off x="2699" y="1253"/>
              <a:ext cx="861" cy="40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16" name="Line 16"/>
            <p:cNvSpPr>
              <a:spLocks noChangeShapeType="1"/>
            </p:cNvSpPr>
            <p:nvPr/>
          </p:nvSpPr>
          <p:spPr bwMode="auto">
            <a:xfrm flipV="1">
              <a:off x="1746" y="1933"/>
              <a:ext cx="907" cy="81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17" name="Line 17"/>
            <p:cNvSpPr>
              <a:spLocks noChangeShapeType="1"/>
            </p:cNvSpPr>
            <p:nvPr/>
          </p:nvSpPr>
          <p:spPr bwMode="auto">
            <a:xfrm flipH="1" flipV="1">
              <a:off x="2744" y="1933"/>
              <a:ext cx="907" cy="77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18" name="Line 18"/>
            <p:cNvSpPr>
              <a:spLocks noChangeShapeType="1"/>
            </p:cNvSpPr>
            <p:nvPr/>
          </p:nvSpPr>
          <p:spPr bwMode="auto">
            <a:xfrm flipH="1" flipV="1">
              <a:off x="930" y="2387"/>
              <a:ext cx="589" cy="45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19" name="Line 19"/>
            <p:cNvSpPr>
              <a:spLocks noChangeShapeType="1"/>
            </p:cNvSpPr>
            <p:nvPr/>
          </p:nvSpPr>
          <p:spPr bwMode="auto">
            <a:xfrm flipH="1">
              <a:off x="930" y="2886"/>
              <a:ext cx="589"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20" name="Line 20"/>
            <p:cNvSpPr>
              <a:spLocks noChangeShapeType="1"/>
            </p:cNvSpPr>
            <p:nvPr/>
          </p:nvSpPr>
          <p:spPr bwMode="auto">
            <a:xfrm flipV="1">
              <a:off x="3969" y="2341"/>
              <a:ext cx="771" cy="49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21" name="Line 21"/>
            <p:cNvSpPr>
              <a:spLocks noChangeShapeType="1"/>
            </p:cNvSpPr>
            <p:nvPr/>
          </p:nvSpPr>
          <p:spPr bwMode="auto">
            <a:xfrm>
              <a:off x="3969" y="2886"/>
              <a:ext cx="771" cy="5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22" name="Text Box 22"/>
            <p:cNvSpPr txBox="1">
              <a:spLocks noChangeArrowheads="1"/>
            </p:cNvSpPr>
            <p:nvPr/>
          </p:nvSpPr>
          <p:spPr bwMode="auto">
            <a:xfrm>
              <a:off x="1703" y="1344"/>
              <a:ext cx="49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Can</a:t>
              </a:r>
            </a:p>
          </p:txBody>
        </p:sp>
        <p:sp>
          <p:nvSpPr>
            <p:cNvPr id="409623" name="Text Box 23"/>
            <p:cNvSpPr txBox="1">
              <a:spLocks noChangeArrowheads="1"/>
            </p:cNvSpPr>
            <p:nvPr/>
          </p:nvSpPr>
          <p:spPr bwMode="auto">
            <a:xfrm>
              <a:off x="3151" y="1388"/>
              <a:ext cx="54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Can</a:t>
              </a:r>
            </a:p>
          </p:txBody>
        </p:sp>
        <p:sp>
          <p:nvSpPr>
            <p:cNvPr id="409624" name="Text Box 24"/>
            <p:cNvSpPr txBox="1">
              <a:spLocks noChangeArrowheads="1"/>
            </p:cNvSpPr>
            <p:nvPr/>
          </p:nvSpPr>
          <p:spPr bwMode="auto">
            <a:xfrm>
              <a:off x="1655" y="2114"/>
              <a:ext cx="63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AKO</a:t>
              </a:r>
            </a:p>
          </p:txBody>
        </p:sp>
        <p:sp>
          <p:nvSpPr>
            <p:cNvPr id="409625" name="Text Box 25"/>
            <p:cNvSpPr txBox="1">
              <a:spLocks noChangeArrowheads="1"/>
            </p:cNvSpPr>
            <p:nvPr/>
          </p:nvSpPr>
          <p:spPr bwMode="auto">
            <a:xfrm>
              <a:off x="4422" y="2522"/>
              <a:ext cx="430"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Live</a:t>
              </a:r>
            </a:p>
          </p:txBody>
        </p:sp>
        <p:sp>
          <p:nvSpPr>
            <p:cNvPr id="409626" name="Text Box 26"/>
            <p:cNvSpPr txBox="1">
              <a:spLocks noChangeArrowheads="1"/>
            </p:cNvSpPr>
            <p:nvPr/>
          </p:nvSpPr>
          <p:spPr bwMode="auto">
            <a:xfrm>
              <a:off x="703" y="2522"/>
              <a:ext cx="54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Have</a:t>
              </a:r>
            </a:p>
          </p:txBody>
        </p:sp>
        <p:sp>
          <p:nvSpPr>
            <p:cNvPr id="409627" name="Text Box 27"/>
            <p:cNvSpPr txBox="1">
              <a:spLocks noChangeArrowheads="1"/>
            </p:cNvSpPr>
            <p:nvPr/>
          </p:nvSpPr>
          <p:spPr bwMode="auto">
            <a:xfrm>
              <a:off x="793" y="3112"/>
              <a:ext cx="40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Can</a:t>
              </a:r>
            </a:p>
          </p:txBody>
        </p:sp>
        <p:sp>
          <p:nvSpPr>
            <p:cNvPr id="409628" name="Text Box 28"/>
            <p:cNvSpPr txBox="1">
              <a:spLocks noChangeArrowheads="1"/>
            </p:cNvSpPr>
            <p:nvPr/>
          </p:nvSpPr>
          <p:spPr bwMode="auto">
            <a:xfrm>
              <a:off x="3287" y="2160"/>
              <a:ext cx="682"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AKO</a:t>
              </a:r>
            </a:p>
          </p:txBody>
        </p:sp>
        <p:sp>
          <p:nvSpPr>
            <p:cNvPr id="409629" name="Text Box 29"/>
            <p:cNvSpPr txBox="1">
              <a:spLocks noChangeArrowheads="1"/>
            </p:cNvSpPr>
            <p:nvPr/>
          </p:nvSpPr>
          <p:spPr bwMode="auto">
            <a:xfrm>
              <a:off x="4513" y="3022"/>
              <a:ext cx="45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itchFamily="2" charset="-122"/>
                </a:rPr>
                <a:t>Can</a:t>
              </a:r>
            </a:p>
          </p:txBody>
        </p:sp>
      </p:grpSp>
      <p:sp>
        <p:nvSpPr>
          <p:cNvPr id="2" name="动作按钮: 第一张 1">
            <a:hlinkClick r:id="rId2"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894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04"/>
                                        </p:tgtEl>
                                        <p:attrNameLst>
                                          <p:attrName>style.visibility</p:attrName>
                                        </p:attrNameLst>
                                      </p:cBhvr>
                                      <p:to>
                                        <p:strVal val="visible"/>
                                      </p:to>
                                    </p:set>
                                    <p:anim calcmode="lin" valueType="num">
                                      <p:cBhvr additive="base">
                                        <p:cTn id="7" dur="500" fill="hold"/>
                                        <p:tgtEl>
                                          <p:spTgt spid="409604"/>
                                        </p:tgtEl>
                                        <p:attrNameLst>
                                          <p:attrName>ppt_x</p:attrName>
                                        </p:attrNameLst>
                                      </p:cBhvr>
                                      <p:tavLst>
                                        <p:tav tm="0">
                                          <p:val>
                                            <p:strVal val="#ppt_x"/>
                                          </p:val>
                                        </p:tav>
                                        <p:tav tm="100000">
                                          <p:val>
                                            <p:strVal val="#ppt_x"/>
                                          </p:val>
                                        </p:tav>
                                      </p:tavLst>
                                    </p:anim>
                                    <p:anim calcmode="lin" valueType="num">
                                      <p:cBhvr additive="base">
                                        <p:cTn id="8" dur="500" fill="hold"/>
                                        <p:tgtEl>
                                          <p:spTgt spid="409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Rectangle 3"/>
          <p:cNvSpPr>
            <a:spLocks noGrp="1" noChangeArrowheads="1"/>
          </p:cNvSpPr>
          <p:nvPr>
            <p:ph type="body" idx="1"/>
          </p:nvPr>
        </p:nvSpPr>
        <p:spPr>
          <a:xfrm>
            <a:off x="267816" y="332656"/>
            <a:ext cx="8956675" cy="4648200"/>
          </a:xfrm>
        </p:spPr>
        <p:txBody>
          <a:bodyPr/>
          <a:lstStyle/>
          <a:p>
            <a:pPr lvl="1">
              <a:buClr>
                <a:schemeClr val="hlink"/>
              </a:buClr>
              <a:buFont typeface="Wingdings" pitchFamily="2" charset="2"/>
              <a:buNone/>
            </a:pPr>
            <a:endParaRPr lang="zh-CN" altLang="en-US" b="1" dirty="0">
              <a:solidFill>
                <a:srgbClr val="3E1D81"/>
              </a:solidFill>
              <a:latin typeface="Times New Roman" pitchFamily="18" charset="0"/>
              <a:ea typeface="宋体" pitchFamily="2" charset="-122"/>
            </a:endParaRPr>
          </a:p>
          <a:p>
            <a:pPr lvl="2">
              <a:buClr>
                <a:srgbClr val="3E1D81"/>
              </a:buClr>
              <a:buFont typeface="Wingdings" pitchFamily="2" charset="2"/>
              <a:buChar char="p"/>
            </a:pPr>
            <a:r>
              <a:rPr lang="zh-CN" altLang="en-US" sz="2400" b="1" dirty="0">
                <a:solidFill>
                  <a:srgbClr val="3E1D81"/>
                </a:solidFill>
                <a:latin typeface="Times New Roman" pitchFamily="18" charset="0"/>
                <a:ea typeface="宋体" pitchFamily="2" charset="-122"/>
              </a:rPr>
              <a:t>“每个学生都学习了一门程序设计语言”</a:t>
            </a:r>
            <a:endParaRPr lang="en-US" altLang="zh-CN" sz="2400" dirty="0">
              <a:ea typeface="宋体" pitchFamily="2" charset="-122"/>
            </a:endParaRPr>
          </a:p>
        </p:txBody>
      </p:sp>
      <p:sp>
        <p:nvSpPr>
          <p:cNvPr id="427039" name="Rectangle 31"/>
          <p:cNvSpPr>
            <a:spLocks noChangeArrowheads="1"/>
          </p:cNvSpPr>
          <p:nvPr/>
        </p:nvSpPr>
        <p:spPr bwMode="auto">
          <a:xfrm>
            <a:off x="612543" y="3933057"/>
            <a:ext cx="91630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CN" altLang="en-US" sz="2000" dirty="0">
                <a:solidFill>
                  <a:srgbClr val="006600"/>
                </a:solidFill>
                <a:ea typeface="宋体" pitchFamily="2" charset="-122"/>
              </a:rPr>
              <a:t> </a:t>
            </a:r>
            <a:r>
              <a:rPr lang="en-US" altLang="zh-CN" sz="2000" b="1" dirty="0">
                <a:solidFill>
                  <a:srgbClr val="006600"/>
                </a:solidFill>
                <a:ea typeface="宋体" pitchFamily="2" charset="-122"/>
              </a:rPr>
              <a:t>GS</a:t>
            </a:r>
            <a:r>
              <a:rPr lang="zh-CN" altLang="en-US" sz="2000" b="1" dirty="0">
                <a:solidFill>
                  <a:srgbClr val="006600"/>
                </a:solidFill>
                <a:ea typeface="宋体" pitchFamily="2" charset="-122"/>
              </a:rPr>
              <a:t>：</a:t>
            </a:r>
            <a:r>
              <a:rPr lang="zh-CN" altLang="en-US" sz="2000" b="1" dirty="0">
                <a:ea typeface="宋体" pitchFamily="2" charset="-122"/>
              </a:rPr>
              <a:t>是一个</a:t>
            </a:r>
            <a:r>
              <a:rPr lang="zh-CN" altLang="en-US" sz="2000" b="1" dirty="0">
                <a:solidFill>
                  <a:srgbClr val="FF0000"/>
                </a:solidFill>
                <a:ea typeface="宋体" pitchFamily="2" charset="-122"/>
              </a:rPr>
              <a:t>概念结点</a:t>
            </a:r>
            <a:r>
              <a:rPr lang="zh-CN" altLang="en-US" sz="2000" b="1" dirty="0">
                <a:ea typeface="宋体" pitchFamily="2" charset="-122"/>
              </a:rPr>
              <a:t>，它表示</a:t>
            </a:r>
            <a:r>
              <a:rPr lang="zh-CN" altLang="en-US" sz="2000" b="1" dirty="0">
                <a:solidFill>
                  <a:srgbClr val="FF0000"/>
                </a:solidFill>
                <a:ea typeface="宋体" pitchFamily="2" charset="-122"/>
              </a:rPr>
              <a:t>具有全称量化的一般事件</a:t>
            </a:r>
            <a:r>
              <a:rPr lang="zh-CN" altLang="en-US" sz="2000" b="1" dirty="0">
                <a:ea typeface="宋体" pitchFamily="2" charset="-122"/>
              </a:rPr>
              <a:t>。</a:t>
            </a:r>
          </a:p>
          <a:p>
            <a:pPr>
              <a:buFontTx/>
              <a:buChar char="•"/>
            </a:pPr>
            <a:r>
              <a:rPr lang="en-US" altLang="zh-CN" sz="2000" b="1" dirty="0">
                <a:solidFill>
                  <a:srgbClr val="006600"/>
                </a:solidFill>
                <a:ea typeface="宋体" pitchFamily="2" charset="-122"/>
              </a:rPr>
              <a:t> g</a:t>
            </a:r>
            <a:r>
              <a:rPr lang="zh-CN" altLang="en-US" sz="2000" b="1" dirty="0">
                <a:solidFill>
                  <a:srgbClr val="006600"/>
                </a:solidFill>
                <a:ea typeface="宋体" pitchFamily="2" charset="-122"/>
              </a:rPr>
              <a:t>：</a:t>
            </a:r>
            <a:r>
              <a:rPr lang="zh-CN" altLang="en-US" sz="2000" b="1" dirty="0">
                <a:ea typeface="宋体" pitchFamily="2" charset="-122"/>
              </a:rPr>
              <a:t>是一个实例结点，代表</a:t>
            </a:r>
            <a:r>
              <a:rPr lang="en-US" altLang="zh-CN" sz="2000" b="1" dirty="0">
                <a:solidFill>
                  <a:srgbClr val="FF0000"/>
                </a:solidFill>
                <a:ea typeface="宋体" pitchFamily="2" charset="-122"/>
              </a:rPr>
              <a:t>GS </a:t>
            </a:r>
            <a:r>
              <a:rPr lang="zh-CN" altLang="en-US" sz="2000" b="1" dirty="0">
                <a:solidFill>
                  <a:srgbClr val="FF0000"/>
                </a:solidFill>
                <a:ea typeface="宋体" pitchFamily="2" charset="-122"/>
              </a:rPr>
              <a:t>中的一个具体例子</a:t>
            </a:r>
            <a:r>
              <a:rPr lang="zh-CN" altLang="en-US" sz="2000" b="1" dirty="0">
                <a:ea typeface="宋体" pitchFamily="2" charset="-122"/>
              </a:rPr>
              <a:t>，如上所提到的事实。</a:t>
            </a:r>
          </a:p>
          <a:p>
            <a:pPr>
              <a:buFontTx/>
              <a:buChar char="•"/>
            </a:pPr>
            <a:r>
              <a:rPr lang="en-US" altLang="zh-CN" sz="2000" b="1" dirty="0">
                <a:solidFill>
                  <a:srgbClr val="006600"/>
                </a:solidFill>
                <a:ea typeface="宋体" pitchFamily="2" charset="-122"/>
              </a:rPr>
              <a:t> s</a:t>
            </a:r>
            <a:r>
              <a:rPr lang="zh-CN" altLang="en-US" sz="2000" b="1" dirty="0">
                <a:solidFill>
                  <a:srgbClr val="006600"/>
                </a:solidFill>
                <a:ea typeface="宋体" pitchFamily="2" charset="-122"/>
              </a:rPr>
              <a:t>：</a:t>
            </a:r>
            <a:r>
              <a:rPr lang="zh-CN" altLang="en-US" sz="2000" b="1" dirty="0">
                <a:ea typeface="宋体" pitchFamily="2" charset="-122"/>
              </a:rPr>
              <a:t>是一个</a:t>
            </a:r>
            <a:r>
              <a:rPr lang="zh-CN" altLang="en-US" sz="2000" b="1" dirty="0">
                <a:solidFill>
                  <a:srgbClr val="006600"/>
                </a:solidFill>
                <a:ea typeface="宋体" pitchFamily="2" charset="-122"/>
              </a:rPr>
              <a:t>全称变量</a:t>
            </a:r>
            <a:r>
              <a:rPr lang="zh-CN" altLang="en-US" sz="2000" b="1" dirty="0">
                <a:ea typeface="宋体" pitchFamily="2" charset="-122"/>
              </a:rPr>
              <a:t>，表示任意一个学生。</a:t>
            </a:r>
          </a:p>
          <a:p>
            <a:pPr>
              <a:buFontTx/>
              <a:buChar char="•"/>
            </a:pPr>
            <a:r>
              <a:rPr lang="zh-CN" altLang="en-US" sz="2000" b="1" dirty="0">
                <a:solidFill>
                  <a:srgbClr val="006600"/>
                </a:solidFill>
                <a:ea typeface="宋体" pitchFamily="2" charset="-122"/>
              </a:rPr>
              <a:t> </a:t>
            </a:r>
            <a:r>
              <a:rPr lang="en-US" altLang="zh-CN" sz="2000" b="1" dirty="0">
                <a:solidFill>
                  <a:srgbClr val="006600"/>
                </a:solidFill>
                <a:ea typeface="宋体" pitchFamily="2" charset="-122"/>
              </a:rPr>
              <a:t>r</a:t>
            </a:r>
            <a:r>
              <a:rPr lang="zh-CN" altLang="en-US" sz="2000" b="1" dirty="0">
                <a:solidFill>
                  <a:srgbClr val="006600"/>
                </a:solidFill>
                <a:ea typeface="宋体" pitchFamily="2" charset="-122"/>
              </a:rPr>
              <a:t>：</a:t>
            </a:r>
            <a:r>
              <a:rPr lang="zh-CN" altLang="en-US" sz="2000" b="1" dirty="0">
                <a:ea typeface="宋体" pitchFamily="2" charset="-122"/>
              </a:rPr>
              <a:t>是一个</a:t>
            </a:r>
            <a:r>
              <a:rPr lang="zh-CN" altLang="en-US" sz="2000" b="1" dirty="0">
                <a:solidFill>
                  <a:srgbClr val="006600"/>
                </a:solidFill>
                <a:ea typeface="宋体" pitchFamily="2" charset="-122"/>
              </a:rPr>
              <a:t>存在变量</a:t>
            </a:r>
            <a:r>
              <a:rPr lang="zh-CN" altLang="en-US" sz="2000" b="1" dirty="0">
                <a:ea typeface="宋体" pitchFamily="2" charset="-122"/>
              </a:rPr>
              <a:t>，表示某一次学习。</a:t>
            </a:r>
          </a:p>
          <a:p>
            <a:pPr>
              <a:buFontTx/>
              <a:buChar char="•"/>
            </a:pPr>
            <a:r>
              <a:rPr lang="en-US" altLang="zh-CN" sz="2000" b="1" dirty="0">
                <a:solidFill>
                  <a:srgbClr val="006600"/>
                </a:solidFill>
                <a:ea typeface="宋体" pitchFamily="2" charset="-122"/>
              </a:rPr>
              <a:t> p</a:t>
            </a:r>
            <a:r>
              <a:rPr lang="zh-CN" altLang="en-US" sz="2000" b="1" dirty="0">
                <a:solidFill>
                  <a:srgbClr val="006600"/>
                </a:solidFill>
                <a:ea typeface="宋体" pitchFamily="2" charset="-122"/>
              </a:rPr>
              <a:t>：</a:t>
            </a:r>
            <a:r>
              <a:rPr lang="zh-CN" altLang="en-US" sz="2000" b="1" dirty="0">
                <a:ea typeface="宋体" pitchFamily="2" charset="-122"/>
              </a:rPr>
              <a:t>是一个</a:t>
            </a:r>
            <a:r>
              <a:rPr lang="zh-CN" altLang="en-US" sz="2000" b="1" dirty="0">
                <a:solidFill>
                  <a:srgbClr val="006600"/>
                </a:solidFill>
                <a:ea typeface="宋体" pitchFamily="2" charset="-122"/>
              </a:rPr>
              <a:t>存在变量</a:t>
            </a:r>
            <a:r>
              <a:rPr lang="zh-CN" altLang="en-US" sz="2000" b="1" dirty="0">
                <a:ea typeface="宋体" pitchFamily="2" charset="-122"/>
              </a:rPr>
              <a:t>，表示某一门程序设计语言。</a:t>
            </a:r>
          </a:p>
          <a:p>
            <a:pPr>
              <a:buFontTx/>
              <a:buChar char="•"/>
            </a:pPr>
            <a:r>
              <a:rPr lang="en-US" altLang="zh-CN" sz="2000" b="1" dirty="0">
                <a:solidFill>
                  <a:srgbClr val="006600"/>
                </a:solidFill>
                <a:ea typeface="宋体" pitchFamily="2" charset="-122"/>
              </a:rPr>
              <a:t> F</a:t>
            </a:r>
            <a:r>
              <a:rPr lang="zh-CN" altLang="en-US" sz="2000" b="1" dirty="0">
                <a:solidFill>
                  <a:srgbClr val="006600"/>
                </a:solidFill>
                <a:ea typeface="宋体" pitchFamily="2" charset="-122"/>
              </a:rPr>
              <a:t>：</a:t>
            </a:r>
            <a:r>
              <a:rPr lang="zh-CN" altLang="en-US" sz="2000" b="1" dirty="0">
                <a:ea typeface="宋体" pitchFamily="2" charset="-122"/>
              </a:rPr>
              <a:t>弧“</a:t>
            </a:r>
            <a:r>
              <a:rPr lang="en-US" altLang="zh-CN" sz="2000" b="1" dirty="0">
                <a:ea typeface="宋体" pitchFamily="2" charset="-122"/>
              </a:rPr>
              <a:t>F”</a:t>
            </a:r>
            <a:r>
              <a:rPr lang="zh-CN" altLang="en-US" sz="2000" b="1" dirty="0">
                <a:ea typeface="宋体" pitchFamily="2" charset="-122"/>
              </a:rPr>
              <a:t>说明它所代表的子空间及其具体形式</a:t>
            </a:r>
          </a:p>
          <a:p>
            <a:pPr>
              <a:buFontTx/>
              <a:buChar char="•"/>
            </a:pPr>
            <a:r>
              <a:rPr lang="en-US" altLang="zh-CN" sz="2000" b="1" dirty="0">
                <a:solidFill>
                  <a:srgbClr val="006600"/>
                </a:solidFill>
                <a:ea typeface="宋体" pitchFamily="2" charset="-122"/>
                <a:sym typeface="Symbol" pitchFamily="18" charset="2"/>
              </a:rPr>
              <a:t> </a:t>
            </a:r>
            <a:r>
              <a:rPr lang="zh-CN" altLang="en-US" sz="2000" b="1" dirty="0">
                <a:solidFill>
                  <a:srgbClr val="006600"/>
                </a:solidFill>
                <a:ea typeface="宋体" pitchFamily="2" charset="-122"/>
                <a:sym typeface="Symbol" pitchFamily="18" charset="2"/>
              </a:rPr>
              <a:t>：</a:t>
            </a:r>
            <a:r>
              <a:rPr lang="zh-CN" altLang="en-US" sz="2000" b="1" dirty="0">
                <a:ea typeface="宋体" pitchFamily="2" charset="-122"/>
              </a:rPr>
              <a:t>弧“</a:t>
            </a:r>
            <a:r>
              <a:rPr lang="en-US" altLang="zh-CN" sz="2000" b="1" dirty="0">
                <a:ea typeface="宋体" pitchFamily="2" charset="-122"/>
                <a:sym typeface="Symbol" pitchFamily="18" charset="2"/>
              </a:rPr>
              <a:t></a:t>
            </a:r>
            <a:r>
              <a:rPr lang="zh-CN" altLang="en-US" sz="2000" b="1" dirty="0">
                <a:ea typeface="宋体" pitchFamily="2" charset="-122"/>
              </a:rPr>
              <a:t>”说明它所代表的全称量词。</a:t>
            </a:r>
            <a:endParaRPr lang="zh-CN" altLang="en-US" sz="2000" b="1" dirty="0">
              <a:ea typeface="宋体" pitchFamily="2" charset="-122"/>
              <a:sym typeface="Symbol" pitchFamily="18" charset="2"/>
            </a:endParaRPr>
          </a:p>
        </p:txBody>
      </p:sp>
      <p:grpSp>
        <p:nvGrpSpPr>
          <p:cNvPr id="427041" name="Group 33"/>
          <p:cNvGrpSpPr>
            <a:grpSpLocks/>
          </p:cNvGrpSpPr>
          <p:nvPr/>
        </p:nvGrpSpPr>
        <p:grpSpPr bwMode="auto">
          <a:xfrm>
            <a:off x="458207" y="1638542"/>
            <a:ext cx="9163050" cy="2057400"/>
            <a:chOff x="336" y="1392"/>
            <a:chExt cx="5328" cy="1296"/>
          </a:xfrm>
        </p:grpSpPr>
        <p:grpSp>
          <p:nvGrpSpPr>
            <p:cNvPr id="427038" name="Group 30"/>
            <p:cNvGrpSpPr>
              <a:grpSpLocks/>
            </p:cNvGrpSpPr>
            <p:nvPr/>
          </p:nvGrpSpPr>
          <p:grpSpPr bwMode="auto">
            <a:xfrm>
              <a:off x="336" y="1392"/>
              <a:ext cx="5280" cy="1296"/>
              <a:chOff x="340" y="1945"/>
              <a:chExt cx="4989" cy="1607"/>
            </a:xfrm>
          </p:grpSpPr>
          <p:graphicFrame>
            <p:nvGraphicFramePr>
              <p:cNvPr id="427013" name="Object 5"/>
              <p:cNvGraphicFramePr>
                <a:graphicFrameLocks noChangeAspect="1"/>
              </p:cNvGraphicFramePr>
              <p:nvPr/>
            </p:nvGraphicFramePr>
            <p:xfrm>
              <a:off x="1156" y="3098"/>
              <a:ext cx="170" cy="181"/>
            </p:xfrm>
            <a:graphic>
              <a:graphicData uri="http://schemas.openxmlformats.org/presentationml/2006/ole">
                <mc:AlternateContent xmlns:mc="http://schemas.openxmlformats.org/markup-compatibility/2006">
                  <mc:Choice xmlns:v="urn:schemas-microsoft-com:vml" Requires="v">
                    <p:oleObj spid="_x0000_s50180" name="公式" r:id="rId3" imgW="152280" imgH="164880" progId="Equation.3">
                      <p:embed/>
                    </p:oleObj>
                  </mc:Choice>
                  <mc:Fallback>
                    <p:oleObj name="公式" r:id="rId3" imgW="152280" imgH="16488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3098"/>
                            <a:ext cx="17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oleObj>
                  </mc:Fallback>
                </mc:AlternateContent>
              </a:graphicData>
            </a:graphic>
          </p:graphicFrame>
          <p:sp>
            <p:nvSpPr>
              <p:cNvPr id="427014" name="Rectangle 6"/>
              <p:cNvSpPr>
                <a:spLocks noChangeArrowheads="1"/>
              </p:cNvSpPr>
              <p:nvPr/>
            </p:nvSpPr>
            <p:spPr bwMode="auto">
              <a:xfrm>
                <a:off x="555" y="1968"/>
                <a:ext cx="453" cy="26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GS</a:t>
                </a:r>
              </a:p>
            </p:txBody>
          </p:sp>
          <p:sp>
            <p:nvSpPr>
              <p:cNvPr id="427015" name="Rectangle 7"/>
              <p:cNvSpPr>
                <a:spLocks noChangeArrowheads="1"/>
              </p:cNvSpPr>
              <p:nvPr/>
            </p:nvSpPr>
            <p:spPr bwMode="auto">
              <a:xfrm>
                <a:off x="567" y="2962"/>
                <a:ext cx="453" cy="27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a:t>
                </a:r>
              </a:p>
            </p:txBody>
          </p:sp>
          <p:sp>
            <p:nvSpPr>
              <p:cNvPr id="427016" name="Rectangle 8"/>
              <p:cNvSpPr>
                <a:spLocks noChangeArrowheads="1"/>
              </p:cNvSpPr>
              <p:nvPr/>
            </p:nvSpPr>
            <p:spPr bwMode="auto">
              <a:xfrm>
                <a:off x="1565" y="2509"/>
                <a:ext cx="3764" cy="1043"/>
              </a:xfrm>
              <a:prstGeom prst="rect">
                <a:avLst/>
              </a:prstGeom>
              <a:noFill/>
              <a:ln w="25400">
                <a:solidFill>
                  <a:srgbClr val="000080"/>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latin typeface="Arial" charset="0"/>
                  <a:ea typeface="宋体" pitchFamily="2" charset="-122"/>
                </a:endParaRPr>
              </a:p>
            </p:txBody>
          </p:sp>
          <p:sp>
            <p:nvSpPr>
              <p:cNvPr id="427017" name="Rectangle 9"/>
              <p:cNvSpPr>
                <a:spLocks noChangeArrowheads="1"/>
              </p:cNvSpPr>
              <p:nvPr/>
            </p:nvSpPr>
            <p:spPr bwMode="auto">
              <a:xfrm>
                <a:off x="1837" y="2962"/>
                <a:ext cx="453"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s</a:t>
                </a:r>
              </a:p>
            </p:txBody>
          </p:sp>
          <p:sp>
            <p:nvSpPr>
              <p:cNvPr id="427018" name="Rectangle 10"/>
              <p:cNvSpPr>
                <a:spLocks noChangeArrowheads="1"/>
              </p:cNvSpPr>
              <p:nvPr/>
            </p:nvSpPr>
            <p:spPr bwMode="auto">
              <a:xfrm>
                <a:off x="3061" y="2962"/>
                <a:ext cx="454" cy="27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r</a:t>
                </a:r>
              </a:p>
            </p:txBody>
          </p:sp>
          <p:sp>
            <p:nvSpPr>
              <p:cNvPr id="427019" name="Rectangle 11"/>
              <p:cNvSpPr>
                <a:spLocks noChangeArrowheads="1"/>
              </p:cNvSpPr>
              <p:nvPr/>
            </p:nvSpPr>
            <p:spPr bwMode="auto">
              <a:xfrm>
                <a:off x="4332" y="2962"/>
                <a:ext cx="409" cy="27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p</a:t>
                </a:r>
              </a:p>
            </p:txBody>
          </p:sp>
          <p:sp>
            <p:nvSpPr>
              <p:cNvPr id="427020" name="Line 12"/>
              <p:cNvSpPr>
                <a:spLocks noChangeShapeType="1"/>
              </p:cNvSpPr>
              <p:nvPr/>
            </p:nvSpPr>
            <p:spPr bwMode="auto">
              <a:xfrm>
                <a:off x="1020" y="3098"/>
                <a:ext cx="817"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1" name="Line 13"/>
              <p:cNvSpPr>
                <a:spLocks noChangeShapeType="1"/>
              </p:cNvSpPr>
              <p:nvPr/>
            </p:nvSpPr>
            <p:spPr bwMode="auto">
              <a:xfrm flipV="1">
                <a:off x="1020" y="2826"/>
                <a:ext cx="545" cy="22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2" name="Line 14"/>
              <p:cNvSpPr>
                <a:spLocks noChangeShapeType="1"/>
              </p:cNvSpPr>
              <p:nvPr/>
            </p:nvSpPr>
            <p:spPr bwMode="auto">
              <a:xfrm flipH="1">
                <a:off x="2290" y="3098"/>
                <a:ext cx="771"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3" name="Line 15"/>
              <p:cNvSpPr>
                <a:spLocks noChangeShapeType="1"/>
              </p:cNvSpPr>
              <p:nvPr/>
            </p:nvSpPr>
            <p:spPr bwMode="auto">
              <a:xfrm>
                <a:off x="3515" y="3098"/>
                <a:ext cx="817"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4" name="Rectangle 16"/>
              <p:cNvSpPr>
                <a:spLocks noChangeArrowheads="1"/>
              </p:cNvSpPr>
              <p:nvPr/>
            </p:nvSpPr>
            <p:spPr bwMode="auto">
              <a:xfrm>
                <a:off x="1837" y="1964"/>
                <a:ext cx="563" cy="27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学生</a:t>
                </a:r>
              </a:p>
            </p:txBody>
          </p:sp>
          <p:sp>
            <p:nvSpPr>
              <p:cNvPr id="427025" name="Rectangle 17"/>
              <p:cNvSpPr>
                <a:spLocks noChangeArrowheads="1"/>
              </p:cNvSpPr>
              <p:nvPr/>
            </p:nvSpPr>
            <p:spPr bwMode="auto">
              <a:xfrm>
                <a:off x="3013" y="1948"/>
                <a:ext cx="491" cy="26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学习</a:t>
                </a:r>
              </a:p>
            </p:txBody>
          </p:sp>
          <p:sp>
            <p:nvSpPr>
              <p:cNvPr id="427026" name="Rectangle 18"/>
              <p:cNvSpPr>
                <a:spLocks noChangeArrowheads="1"/>
              </p:cNvSpPr>
              <p:nvPr/>
            </p:nvSpPr>
            <p:spPr bwMode="auto">
              <a:xfrm>
                <a:off x="4080" y="1945"/>
                <a:ext cx="960" cy="2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程序语言</a:t>
                </a:r>
              </a:p>
            </p:txBody>
          </p:sp>
          <p:sp>
            <p:nvSpPr>
              <p:cNvPr id="427027" name="Line 19"/>
              <p:cNvSpPr>
                <a:spLocks noChangeShapeType="1"/>
              </p:cNvSpPr>
              <p:nvPr/>
            </p:nvSpPr>
            <p:spPr bwMode="auto">
              <a:xfrm flipV="1">
                <a:off x="793" y="2237"/>
                <a:ext cx="1" cy="7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8" name="Line 20"/>
              <p:cNvSpPr>
                <a:spLocks noChangeShapeType="1"/>
              </p:cNvSpPr>
              <p:nvPr/>
            </p:nvSpPr>
            <p:spPr bwMode="auto">
              <a:xfrm flipV="1">
                <a:off x="2064" y="2237"/>
                <a:ext cx="1" cy="7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29" name="Line 21"/>
              <p:cNvSpPr>
                <a:spLocks noChangeShapeType="1"/>
              </p:cNvSpPr>
              <p:nvPr/>
            </p:nvSpPr>
            <p:spPr bwMode="auto">
              <a:xfrm flipH="1" flipV="1">
                <a:off x="3287" y="2228"/>
                <a:ext cx="1" cy="73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30" name="Line 22"/>
              <p:cNvSpPr>
                <a:spLocks noChangeShapeType="1"/>
              </p:cNvSpPr>
              <p:nvPr/>
            </p:nvSpPr>
            <p:spPr bwMode="auto">
              <a:xfrm flipH="1" flipV="1">
                <a:off x="4554" y="2222"/>
                <a:ext cx="4" cy="74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031" name="Text Box 23"/>
              <p:cNvSpPr txBox="1">
                <a:spLocks noChangeArrowheads="1"/>
              </p:cNvSpPr>
              <p:nvPr/>
            </p:nvSpPr>
            <p:spPr bwMode="auto">
              <a:xfrm>
                <a:off x="2109" y="2554"/>
                <a:ext cx="45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7032" name="Text Box 24"/>
              <p:cNvSpPr txBox="1">
                <a:spLocks noChangeArrowheads="1"/>
              </p:cNvSpPr>
              <p:nvPr/>
            </p:nvSpPr>
            <p:spPr bwMode="auto">
              <a:xfrm>
                <a:off x="3379" y="2509"/>
                <a:ext cx="40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7033" name="Text Box 25"/>
              <p:cNvSpPr txBox="1">
                <a:spLocks noChangeArrowheads="1"/>
              </p:cNvSpPr>
              <p:nvPr/>
            </p:nvSpPr>
            <p:spPr bwMode="auto">
              <a:xfrm>
                <a:off x="4604" y="2554"/>
                <a:ext cx="49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7034" name="Text Box 26"/>
              <p:cNvSpPr txBox="1">
                <a:spLocks noChangeArrowheads="1"/>
              </p:cNvSpPr>
              <p:nvPr/>
            </p:nvSpPr>
            <p:spPr bwMode="auto">
              <a:xfrm>
                <a:off x="1111" y="273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F</a:t>
                </a:r>
              </a:p>
            </p:txBody>
          </p:sp>
          <p:sp>
            <p:nvSpPr>
              <p:cNvPr id="427035" name="Text Box 27"/>
              <p:cNvSpPr txBox="1">
                <a:spLocks noChangeArrowheads="1"/>
              </p:cNvSpPr>
              <p:nvPr/>
            </p:nvSpPr>
            <p:spPr bwMode="auto">
              <a:xfrm>
                <a:off x="2381" y="2872"/>
                <a:ext cx="59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spAutoFit/>
              </a:bodyPr>
              <a:lstStyle/>
              <a:p>
                <a:pPr>
                  <a:spcBef>
                    <a:spcPct val="50000"/>
                  </a:spcBef>
                </a:pPr>
                <a:r>
                  <a:rPr lang="en-US" altLang="zh-CN" b="1">
                    <a:latin typeface="Arial" charset="0"/>
                    <a:ea typeface="宋体" pitchFamily="2" charset="-122"/>
                  </a:rPr>
                  <a:t>Subject</a:t>
                </a:r>
              </a:p>
            </p:txBody>
          </p:sp>
          <p:sp>
            <p:nvSpPr>
              <p:cNvPr id="427036" name="Text Box 28"/>
              <p:cNvSpPr txBox="1">
                <a:spLocks noChangeArrowheads="1"/>
              </p:cNvSpPr>
              <p:nvPr/>
            </p:nvSpPr>
            <p:spPr bwMode="auto">
              <a:xfrm>
                <a:off x="3606" y="2872"/>
                <a:ext cx="589"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spAutoFit/>
              </a:bodyPr>
              <a:lstStyle/>
              <a:p>
                <a:pPr>
                  <a:spcBef>
                    <a:spcPct val="50000"/>
                  </a:spcBef>
                </a:pPr>
                <a:r>
                  <a:rPr lang="en-US" altLang="zh-CN" b="1">
                    <a:latin typeface="Arial" charset="0"/>
                    <a:ea typeface="宋体" pitchFamily="2" charset="-122"/>
                  </a:rPr>
                  <a:t>Object</a:t>
                </a:r>
              </a:p>
            </p:txBody>
          </p:sp>
          <p:sp>
            <p:nvSpPr>
              <p:cNvPr id="427037" name="Text Box 29"/>
              <p:cNvSpPr txBox="1">
                <a:spLocks noChangeArrowheads="1"/>
              </p:cNvSpPr>
              <p:nvPr/>
            </p:nvSpPr>
            <p:spPr bwMode="auto">
              <a:xfrm>
                <a:off x="340" y="2463"/>
                <a:ext cx="40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grpSp>
        <p:sp>
          <p:nvSpPr>
            <p:cNvPr id="427040" name="Text Box 32"/>
            <p:cNvSpPr txBox="1">
              <a:spLocks noChangeArrowheads="1"/>
            </p:cNvSpPr>
            <p:nvPr/>
          </p:nvSpPr>
          <p:spPr bwMode="auto">
            <a:xfrm>
              <a:off x="4992" y="2400"/>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latin typeface="隶书" pitchFamily="49" charset="-122"/>
                  <a:ea typeface="隶书" pitchFamily="49" charset="-122"/>
                </a:rPr>
                <a:t>子空间</a:t>
              </a:r>
            </a:p>
          </p:txBody>
        </p:sp>
      </p:grpSp>
      <p:sp>
        <p:nvSpPr>
          <p:cNvPr id="32" name="动作按钮: 第一张 31">
            <a:hlinkClick r:id="rId5"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29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7041"/>
                                        </p:tgtEl>
                                        <p:attrNameLst>
                                          <p:attrName>style.visibility</p:attrName>
                                        </p:attrNameLst>
                                      </p:cBhvr>
                                      <p:to>
                                        <p:strVal val="visible"/>
                                      </p:to>
                                    </p:set>
                                    <p:anim calcmode="lin" valueType="num">
                                      <p:cBhvr additive="base">
                                        <p:cTn id="7" dur="500" fill="hold"/>
                                        <p:tgtEl>
                                          <p:spTgt spid="427041"/>
                                        </p:tgtEl>
                                        <p:attrNameLst>
                                          <p:attrName>ppt_x</p:attrName>
                                        </p:attrNameLst>
                                      </p:cBhvr>
                                      <p:tavLst>
                                        <p:tav tm="0">
                                          <p:val>
                                            <p:strVal val="#ppt_x"/>
                                          </p:val>
                                        </p:tav>
                                        <p:tav tm="100000">
                                          <p:val>
                                            <p:strVal val="#ppt_x"/>
                                          </p:val>
                                        </p:tav>
                                      </p:tavLst>
                                    </p:anim>
                                    <p:anim calcmode="lin" valueType="num">
                                      <p:cBhvr additive="base">
                                        <p:cTn id="8" dur="500" fill="hold"/>
                                        <p:tgtEl>
                                          <p:spTgt spid="4270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7039"/>
                                        </p:tgtEl>
                                        <p:attrNameLst>
                                          <p:attrName>style.visibility</p:attrName>
                                        </p:attrNameLst>
                                      </p:cBhvr>
                                      <p:to>
                                        <p:strVal val="visible"/>
                                      </p:to>
                                    </p:set>
                                    <p:anim calcmode="lin" valueType="num">
                                      <p:cBhvr additive="base">
                                        <p:cTn id="13" dur="500" fill="hold"/>
                                        <p:tgtEl>
                                          <p:spTgt spid="427039"/>
                                        </p:tgtEl>
                                        <p:attrNameLst>
                                          <p:attrName>ppt_x</p:attrName>
                                        </p:attrNameLst>
                                      </p:cBhvr>
                                      <p:tavLst>
                                        <p:tav tm="0">
                                          <p:val>
                                            <p:strVal val="#ppt_x"/>
                                          </p:val>
                                        </p:tav>
                                        <p:tav tm="100000">
                                          <p:val>
                                            <p:strVal val="#ppt_x"/>
                                          </p:val>
                                        </p:tav>
                                      </p:tavLst>
                                    </p:anim>
                                    <p:anim calcmode="lin" valueType="num">
                                      <p:cBhvr additive="base">
                                        <p:cTn id="14" dur="500" fill="hold"/>
                                        <p:tgtEl>
                                          <p:spTgt spid="427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3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idx="1"/>
          </p:nvPr>
        </p:nvSpPr>
        <p:spPr>
          <a:xfrm>
            <a:off x="662523" y="1311275"/>
            <a:ext cx="7842250" cy="4648200"/>
          </a:xfrm>
        </p:spPr>
        <p:txBody>
          <a:bodyPr/>
          <a:lstStyle/>
          <a:p>
            <a:pPr lvl="2">
              <a:buClr>
                <a:srgbClr val="3E1D81"/>
              </a:buClr>
              <a:buFont typeface="Wingdings" pitchFamily="2" charset="2"/>
              <a:buChar char="p"/>
            </a:pPr>
            <a:r>
              <a:rPr lang="zh-CN" altLang="en-US" sz="2400" b="1" dirty="0">
                <a:solidFill>
                  <a:srgbClr val="3E1D81"/>
                </a:solidFill>
                <a:latin typeface="Times New Roman" pitchFamily="18" charset="0"/>
                <a:ea typeface="宋体" pitchFamily="2" charset="-122"/>
              </a:rPr>
              <a:t>“每个学生都学习了所有的程序设计课程”</a:t>
            </a:r>
            <a:endParaRPr lang="zh-CN" altLang="en-US" sz="2400" dirty="0">
              <a:ea typeface="宋体" pitchFamily="2" charset="-122"/>
            </a:endParaRPr>
          </a:p>
        </p:txBody>
      </p:sp>
      <p:grpSp>
        <p:nvGrpSpPr>
          <p:cNvPr id="428066" name="Group 34"/>
          <p:cNvGrpSpPr>
            <a:grpSpLocks/>
          </p:cNvGrpSpPr>
          <p:nvPr/>
        </p:nvGrpSpPr>
        <p:grpSpPr bwMode="auto">
          <a:xfrm>
            <a:off x="1568450" y="2843213"/>
            <a:ext cx="7346950" cy="3024187"/>
            <a:chOff x="912" y="1791"/>
            <a:chExt cx="4272" cy="1905"/>
          </a:xfrm>
        </p:grpSpPr>
        <p:sp>
          <p:nvSpPr>
            <p:cNvPr id="428036" name="Rectangle 4"/>
            <p:cNvSpPr>
              <a:spLocks noChangeArrowheads="1"/>
            </p:cNvSpPr>
            <p:nvPr/>
          </p:nvSpPr>
          <p:spPr bwMode="auto">
            <a:xfrm>
              <a:off x="1446" y="2245"/>
              <a:ext cx="3642" cy="794"/>
            </a:xfrm>
            <a:prstGeom prst="rect">
              <a:avLst/>
            </a:prstGeom>
            <a:noFill/>
            <a:ln w="25400">
              <a:solidFill>
                <a:schemeClr val="tx2"/>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37" name="Rectangle 5"/>
            <p:cNvSpPr>
              <a:spLocks noChangeArrowheads="1"/>
            </p:cNvSpPr>
            <p:nvPr/>
          </p:nvSpPr>
          <p:spPr bwMode="auto">
            <a:xfrm>
              <a:off x="1641" y="1791"/>
              <a:ext cx="580"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学生</a:t>
              </a:r>
            </a:p>
          </p:txBody>
        </p:sp>
        <p:sp>
          <p:nvSpPr>
            <p:cNvPr id="428038" name="Rectangle 6"/>
            <p:cNvSpPr>
              <a:spLocks noChangeArrowheads="1"/>
            </p:cNvSpPr>
            <p:nvPr/>
          </p:nvSpPr>
          <p:spPr bwMode="auto">
            <a:xfrm>
              <a:off x="2758" y="1791"/>
              <a:ext cx="542"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学习</a:t>
              </a:r>
            </a:p>
          </p:txBody>
        </p:sp>
        <p:sp>
          <p:nvSpPr>
            <p:cNvPr id="428039" name="Rectangle 7"/>
            <p:cNvSpPr>
              <a:spLocks noChangeArrowheads="1"/>
            </p:cNvSpPr>
            <p:nvPr/>
          </p:nvSpPr>
          <p:spPr bwMode="auto">
            <a:xfrm>
              <a:off x="3826" y="1791"/>
              <a:ext cx="1016" cy="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程序设计课</a:t>
              </a:r>
            </a:p>
          </p:txBody>
        </p:sp>
        <p:sp>
          <p:nvSpPr>
            <p:cNvPr id="428040" name="Rectangle 8"/>
            <p:cNvSpPr>
              <a:spLocks noChangeArrowheads="1"/>
            </p:cNvSpPr>
            <p:nvPr/>
          </p:nvSpPr>
          <p:spPr bwMode="auto">
            <a:xfrm>
              <a:off x="2758" y="3424"/>
              <a:ext cx="630"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a:t>
              </a:r>
            </a:p>
          </p:txBody>
        </p:sp>
        <p:sp>
          <p:nvSpPr>
            <p:cNvPr id="428041" name="Rectangle 9"/>
            <p:cNvSpPr>
              <a:spLocks noChangeArrowheads="1"/>
            </p:cNvSpPr>
            <p:nvPr/>
          </p:nvSpPr>
          <p:spPr bwMode="auto">
            <a:xfrm>
              <a:off x="912" y="3424"/>
              <a:ext cx="583"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GS</a:t>
              </a:r>
            </a:p>
          </p:txBody>
        </p:sp>
        <p:sp>
          <p:nvSpPr>
            <p:cNvPr id="428042" name="Rectangle 10"/>
            <p:cNvSpPr>
              <a:spLocks noChangeArrowheads="1"/>
            </p:cNvSpPr>
            <p:nvPr/>
          </p:nvSpPr>
          <p:spPr bwMode="auto">
            <a:xfrm>
              <a:off x="1689" y="2698"/>
              <a:ext cx="389" cy="27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s</a:t>
              </a:r>
            </a:p>
          </p:txBody>
        </p:sp>
        <p:sp>
          <p:nvSpPr>
            <p:cNvPr id="428043" name="Rectangle 11"/>
            <p:cNvSpPr>
              <a:spLocks noChangeArrowheads="1"/>
            </p:cNvSpPr>
            <p:nvPr/>
          </p:nvSpPr>
          <p:spPr bwMode="auto">
            <a:xfrm>
              <a:off x="2806" y="2698"/>
              <a:ext cx="438"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r</a:t>
              </a:r>
            </a:p>
          </p:txBody>
        </p:sp>
        <p:sp>
          <p:nvSpPr>
            <p:cNvPr id="428044" name="Rectangle 12"/>
            <p:cNvSpPr>
              <a:spLocks noChangeArrowheads="1"/>
            </p:cNvSpPr>
            <p:nvPr/>
          </p:nvSpPr>
          <p:spPr bwMode="auto">
            <a:xfrm>
              <a:off x="4020" y="2698"/>
              <a:ext cx="396" cy="2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p</a:t>
              </a:r>
            </a:p>
          </p:txBody>
        </p:sp>
        <p:sp>
          <p:nvSpPr>
            <p:cNvPr id="428045" name="Line 13"/>
            <p:cNvSpPr>
              <a:spLocks noChangeShapeType="1"/>
            </p:cNvSpPr>
            <p:nvPr/>
          </p:nvSpPr>
          <p:spPr bwMode="auto">
            <a:xfrm flipV="1">
              <a:off x="1884" y="2018"/>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6" name="Line 14"/>
            <p:cNvSpPr>
              <a:spLocks noChangeShapeType="1"/>
            </p:cNvSpPr>
            <p:nvPr/>
          </p:nvSpPr>
          <p:spPr bwMode="auto">
            <a:xfrm flipV="1">
              <a:off x="3001" y="2018"/>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7" name="Line 15"/>
            <p:cNvSpPr>
              <a:spLocks noChangeShapeType="1"/>
            </p:cNvSpPr>
            <p:nvPr/>
          </p:nvSpPr>
          <p:spPr bwMode="auto">
            <a:xfrm flipV="1">
              <a:off x="4263" y="2018"/>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8" name="Line 16"/>
            <p:cNvSpPr>
              <a:spLocks noChangeShapeType="1"/>
            </p:cNvSpPr>
            <p:nvPr/>
          </p:nvSpPr>
          <p:spPr bwMode="auto">
            <a:xfrm flipH="1">
              <a:off x="1495" y="3560"/>
              <a:ext cx="12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9" name="Line 17"/>
            <p:cNvSpPr>
              <a:spLocks noChangeShapeType="1"/>
            </p:cNvSpPr>
            <p:nvPr/>
          </p:nvSpPr>
          <p:spPr bwMode="auto">
            <a:xfrm flipH="1" flipV="1">
              <a:off x="1884" y="2970"/>
              <a:ext cx="1117" cy="45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50" name="Line 18"/>
            <p:cNvSpPr>
              <a:spLocks noChangeShapeType="1"/>
            </p:cNvSpPr>
            <p:nvPr/>
          </p:nvSpPr>
          <p:spPr bwMode="auto">
            <a:xfrm flipH="1" flipV="1">
              <a:off x="3043" y="3039"/>
              <a:ext cx="6" cy="38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51" name="Line 19"/>
            <p:cNvSpPr>
              <a:spLocks noChangeShapeType="1"/>
            </p:cNvSpPr>
            <p:nvPr/>
          </p:nvSpPr>
          <p:spPr bwMode="auto">
            <a:xfrm flipV="1">
              <a:off x="3146" y="2976"/>
              <a:ext cx="1030" cy="44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52" name="Text Box 20"/>
            <p:cNvSpPr txBox="1">
              <a:spLocks noChangeArrowheads="1"/>
            </p:cNvSpPr>
            <p:nvPr/>
          </p:nvSpPr>
          <p:spPr bwMode="auto">
            <a:xfrm>
              <a:off x="1932" y="2290"/>
              <a:ext cx="53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8053" name="Text Box 21"/>
            <p:cNvSpPr txBox="1">
              <a:spLocks noChangeArrowheads="1"/>
            </p:cNvSpPr>
            <p:nvPr/>
          </p:nvSpPr>
          <p:spPr bwMode="auto">
            <a:xfrm>
              <a:off x="3049" y="2290"/>
              <a:ext cx="4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8054" name="Text Box 22"/>
            <p:cNvSpPr txBox="1">
              <a:spLocks noChangeArrowheads="1"/>
            </p:cNvSpPr>
            <p:nvPr/>
          </p:nvSpPr>
          <p:spPr bwMode="auto">
            <a:xfrm>
              <a:off x="4312" y="2290"/>
              <a:ext cx="3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8055" name="Line 23"/>
            <p:cNvSpPr>
              <a:spLocks noChangeShapeType="1"/>
            </p:cNvSpPr>
            <p:nvPr/>
          </p:nvSpPr>
          <p:spPr bwMode="auto">
            <a:xfrm flipH="1">
              <a:off x="2078" y="2834"/>
              <a:ext cx="72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56" name="Line 24"/>
            <p:cNvSpPr>
              <a:spLocks noChangeShapeType="1"/>
            </p:cNvSpPr>
            <p:nvPr/>
          </p:nvSpPr>
          <p:spPr bwMode="auto">
            <a:xfrm>
              <a:off x="3244" y="2834"/>
              <a:ext cx="77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57" name="Text Box 25"/>
            <p:cNvSpPr txBox="1">
              <a:spLocks noChangeArrowheads="1"/>
            </p:cNvSpPr>
            <p:nvPr/>
          </p:nvSpPr>
          <p:spPr bwMode="auto">
            <a:xfrm>
              <a:off x="2126" y="2562"/>
              <a:ext cx="632"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spAutoFit/>
            </a:bodyPr>
            <a:lstStyle/>
            <a:p>
              <a:pPr>
                <a:spcBef>
                  <a:spcPct val="50000"/>
                </a:spcBef>
              </a:pPr>
              <a:r>
                <a:rPr lang="en-US" altLang="zh-CN" b="1">
                  <a:latin typeface="Arial" charset="0"/>
                  <a:ea typeface="宋体" pitchFamily="2" charset="-122"/>
                </a:rPr>
                <a:t>Subject</a:t>
              </a:r>
            </a:p>
          </p:txBody>
        </p:sp>
        <p:sp>
          <p:nvSpPr>
            <p:cNvPr id="428058" name="Text Box 26"/>
            <p:cNvSpPr txBox="1">
              <a:spLocks noChangeArrowheads="1"/>
            </p:cNvSpPr>
            <p:nvPr/>
          </p:nvSpPr>
          <p:spPr bwMode="auto">
            <a:xfrm>
              <a:off x="3340" y="2607"/>
              <a:ext cx="534"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spcBef>
                  <a:spcPct val="50000"/>
                </a:spcBef>
              </a:pPr>
              <a:r>
                <a:rPr lang="en-US" altLang="zh-CN" b="1">
                  <a:latin typeface="Arial" charset="0"/>
                  <a:ea typeface="宋体" pitchFamily="2" charset="-122"/>
                </a:rPr>
                <a:t>Object</a:t>
              </a:r>
            </a:p>
          </p:txBody>
        </p:sp>
        <p:sp>
          <p:nvSpPr>
            <p:cNvPr id="428059" name="Text Box 27"/>
            <p:cNvSpPr txBox="1">
              <a:spLocks noChangeArrowheads="1"/>
            </p:cNvSpPr>
            <p:nvPr/>
          </p:nvSpPr>
          <p:spPr bwMode="auto">
            <a:xfrm>
              <a:off x="1835" y="3333"/>
              <a:ext cx="43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8060" name="Text Box 28"/>
            <p:cNvSpPr txBox="1">
              <a:spLocks noChangeArrowheads="1"/>
            </p:cNvSpPr>
            <p:nvPr/>
          </p:nvSpPr>
          <p:spPr bwMode="auto">
            <a:xfrm>
              <a:off x="3043" y="3087"/>
              <a:ext cx="2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F</a:t>
              </a:r>
            </a:p>
          </p:txBody>
        </p:sp>
        <p:graphicFrame>
          <p:nvGraphicFramePr>
            <p:cNvPr id="428061" name="Object 29"/>
            <p:cNvGraphicFramePr>
              <a:graphicFrameLocks noChangeAspect="1"/>
            </p:cNvGraphicFramePr>
            <p:nvPr/>
          </p:nvGraphicFramePr>
          <p:xfrm>
            <a:off x="2126" y="3106"/>
            <a:ext cx="225" cy="227"/>
          </p:xfrm>
          <a:graphic>
            <a:graphicData uri="http://schemas.openxmlformats.org/presentationml/2006/ole">
              <mc:AlternateContent xmlns:mc="http://schemas.openxmlformats.org/markup-compatibility/2006">
                <mc:Choice xmlns:v="urn:schemas-microsoft-com:vml" Requires="v">
                  <p:oleObj spid="_x0000_s51206" name="公式" r:id="rId3" imgW="152280" imgH="164880" progId="Equation.3">
                    <p:embed/>
                  </p:oleObj>
                </mc:Choice>
                <mc:Fallback>
                  <p:oleObj name="公式" r:id="rId3" imgW="1522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 y="3106"/>
                          <a:ext cx="22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8062" name="Object 30"/>
            <p:cNvGraphicFramePr>
              <a:graphicFrameLocks noChangeAspect="1"/>
            </p:cNvGraphicFramePr>
            <p:nvPr/>
          </p:nvGraphicFramePr>
          <p:xfrm>
            <a:off x="3728" y="3152"/>
            <a:ext cx="224" cy="226"/>
          </p:xfrm>
          <a:graphic>
            <a:graphicData uri="http://schemas.openxmlformats.org/presentationml/2006/ole">
              <mc:AlternateContent xmlns:mc="http://schemas.openxmlformats.org/markup-compatibility/2006">
                <mc:Choice xmlns:v="urn:schemas-microsoft-com:vml" Requires="v">
                  <p:oleObj spid="_x0000_s51207"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8" y="3152"/>
                          <a:ext cx="22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8064" name="Text Box 32"/>
            <p:cNvSpPr txBox="1">
              <a:spLocks noChangeArrowheads="1"/>
            </p:cNvSpPr>
            <p:nvPr/>
          </p:nvSpPr>
          <p:spPr bwMode="auto">
            <a:xfrm>
              <a:off x="4512" y="2784"/>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latin typeface="隶书" pitchFamily="49" charset="-122"/>
                  <a:ea typeface="隶书" pitchFamily="49" charset="-122"/>
                </a:rPr>
                <a:t>子空间</a:t>
              </a:r>
            </a:p>
          </p:txBody>
        </p:sp>
      </p:grpSp>
      <p:sp>
        <p:nvSpPr>
          <p:cNvPr id="32" name="动作按钮: 第一张 31">
            <a:hlinkClick r:id="rId6"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371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8066"/>
                                        </p:tgtEl>
                                        <p:attrNameLst>
                                          <p:attrName>style.visibility</p:attrName>
                                        </p:attrNameLst>
                                      </p:cBhvr>
                                      <p:to>
                                        <p:strVal val="visible"/>
                                      </p:to>
                                    </p:set>
                                    <p:anim calcmode="lin" valueType="num">
                                      <p:cBhvr additive="base">
                                        <p:cTn id="7" dur="500" fill="hold"/>
                                        <p:tgtEl>
                                          <p:spTgt spid="428066"/>
                                        </p:tgtEl>
                                        <p:attrNameLst>
                                          <p:attrName>ppt_x</p:attrName>
                                        </p:attrNameLst>
                                      </p:cBhvr>
                                      <p:tavLst>
                                        <p:tav tm="0">
                                          <p:val>
                                            <p:strVal val="#ppt_x"/>
                                          </p:val>
                                        </p:tav>
                                        <p:tav tm="100000">
                                          <p:val>
                                            <p:strVal val="#ppt_x"/>
                                          </p:val>
                                        </p:tav>
                                      </p:tavLst>
                                    </p:anim>
                                    <p:anim calcmode="lin" valueType="num">
                                      <p:cBhvr additive="base">
                                        <p:cTn id="8" dur="500" fill="hold"/>
                                        <p:tgtEl>
                                          <p:spTgt spid="428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body" idx="1"/>
          </p:nvPr>
        </p:nvSpPr>
        <p:spPr>
          <a:xfrm>
            <a:off x="210282" y="1016794"/>
            <a:ext cx="8956675" cy="4648200"/>
          </a:xfrm>
        </p:spPr>
        <p:txBody>
          <a:bodyPr/>
          <a:lstStyle/>
          <a:p>
            <a:pPr lvl="2">
              <a:buClr>
                <a:srgbClr val="3E1D81"/>
              </a:buClr>
              <a:buFont typeface="Wingdings" pitchFamily="2" charset="2"/>
              <a:buChar char="p"/>
            </a:pPr>
            <a:r>
              <a:rPr lang="zh-CN" altLang="en-US" sz="2400" b="1" dirty="0">
                <a:solidFill>
                  <a:srgbClr val="3E1D81"/>
                </a:solidFill>
                <a:latin typeface="Times New Roman" pitchFamily="18" charset="0"/>
                <a:ea typeface="宋体" pitchFamily="2" charset="-122"/>
              </a:rPr>
              <a:t>“每个学生都学习了</a:t>
            </a:r>
            <a:r>
              <a:rPr lang="en-US" altLang="zh-CN" sz="2400" b="1" dirty="0">
                <a:solidFill>
                  <a:srgbClr val="3E1D81"/>
                </a:solidFill>
                <a:latin typeface="Times New Roman" pitchFamily="18" charset="0"/>
                <a:ea typeface="宋体" pitchFamily="2" charset="-122"/>
              </a:rPr>
              <a:t>C++</a:t>
            </a:r>
            <a:r>
              <a:rPr lang="zh-CN" altLang="en-US" sz="2400" b="1" dirty="0">
                <a:solidFill>
                  <a:srgbClr val="3E1D81"/>
                </a:solidFill>
                <a:latin typeface="Times New Roman" pitchFamily="18" charset="0"/>
                <a:ea typeface="宋体" pitchFamily="2" charset="-122"/>
              </a:rPr>
              <a:t>语言”</a:t>
            </a:r>
          </a:p>
          <a:p>
            <a:endParaRPr lang="zh-CN" altLang="en-US" dirty="0">
              <a:ea typeface="宋体" pitchFamily="2" charset="-122"/>
            </a:endParaRPr>
          </a:p>
        </p:txBody>
      </p:sp>
      <p:grpSp>
        <p:nvGrpSpPr>
          <p:cNvPr id="429088" name="Group 32"/>
          <p:cNvGrpSpPr>
            <a:grpSpLocks/>
          </p:cNvGrpSpPr>
          <p:nvPr/>
        </p:nvGrpSpPr>
        <p:grpSpPr bwMode="auto">
          <a:xfrm>
            <a:off x="589889" y="1794035"/>
            <a:ext cx="8425260" cy="2309813"/>
            <a:chOff x="480" y="1809"/>
            <a:chExt cx="4899" cy="1455"/>
          </a:xfrm>
        </p:grpSpPr>
        <p:grpSp>
          <p:nvGrpSpPr>
            <p:cNvPr id="429086" name="Group 30"/>
            <p:cNvGrpSpPr>
              <a:grpSpLocks/>
            </p:cNvGrpSpPr>
            <p:nvPr/>
          </p:nvGrpSpPr>
          <p:grpSpPr bwMode="auto">
            <a:xfrm>
              <a:off x="480" y="1809"/>
              <a:ext cx="4899" cy="1455"/>
              <a:chOff x="336" y="1680"/>
              <a:chExt cx="4899" cy="1455"/>
            </a:xfrm>
          </p:grpSpPr>
          <p:sp>
            <p:nvSpPr>
              <p:cNvPr id="429061" name="Rectangle 5"/>
              <p:cNvSpPr>
                <a:spLocks noChangeArrowheads="1"/>
              </p:cNvSpPr>
              <p:nvPr/>
            </p:nvSpPr>
            <p:spPr bwMode="auto">
              <a:xfrm>
                <a:off x="540" y="1684"/>
                <a:ext cx="510" cy="3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GS</a:t>
                </a:r>
              </a:p>
            </p:txBody>
          </p:sp>
          <p:sp>
            <p:nvSpPr>
              <p:cNvPr id="429062" name="Rectangle 6"/>
              <p:cNvSpPr>
                <a:spLocks noChangeArrowheads="1"/>
              </p:cNvSpPr>
              <p:nvPr/>
            </p:nvSpPr>
            <p:spPr bwMode="auto">
              <a:xfrm>
                <a:off x="563" y="2682"/>
                <a:ext cx="453" cy="22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g</a:t>
                </a:r>
              </a:p>
            </p:txBody>
          </p:sp>
          <p:sp>
            <p:nvSpPr>
              <p:cNvPr id="429063" name="Rectangle 7"/>
              <p:cNvSpPr>
                <a:spLocks noChangeArrowheads="1"/>
              </p:cNvSpPr>
              <p:nvPr/>
            </p:nvSpPr>
            <p:spPr bwMode="auto">
              <a:xfrm>
                <a:off x="1697" y="2183"/>
                <a:ext cx="2404" cy="952"/>
              </a:xfrm>
              <a:prstGeom prst="rect">
                <a:avLst/>
              </a:prstGeom>
              <a:noFill/>
              <a:ln w="25400">
                <a:solidFill>
                  <a:schemeClr val="tx2"/>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064" name="Rectangle 8"/>
              <p:cNvSpPr>
                <a:spLocks noChangeArrowheads="1"/>
              </p:cNvSpPr>
              <p:nvPr/>
            </p:nvSpPr>
            <p:spPr bwMode="auto">
              <a:xfrm>
                <a:off x="1833" y="2682"/>
                <a:ext cx="453" cy="27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s</a:t>
                </a:r>
              </a:p>
            </p:txBody>
          </p:sp>
          <p:sp>
            <p:nvSpPr>
              <p:cNvPr id="429065" name="Rectangle 9"/>
              <p:cNvSpPr>
                <a:spLocks noChangeArrowheads="1"/>
              </p:cNvSpPr>
              <p:nvPr/>
            </p:nvSpPr>
            <p:spPr bwMode="auto">
              <a:xfrm>
                <a:off x="2876" y="2682"/>
                <a:ext cx="454"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r</a:t>
                </a:r>
              </a:p>
            </p:txBody>
          </p:sp>
          <p:sp>
            <p:nvSpPr>
              <p:cNvPr id="429066" name="Rectangle 10"/>
              <p:cNvSpPr>
                <a:spLocks noChangeArrowheads="1"/>
              </p:cNvSpPr>
              <p:nvPr/>
            </p:nvSpPr>
            <p:spPr bwMode="auto">
              <a:xfrm>
                <a:off x="1787" y="1680"/>
                <a:ext cx="528" cy="32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latin typeface="Arial" charset="0"/>
                    <a:ea typeface="宋体" pitchFamily="2" charset="-122"/>
                  </a:rPr>
                  <a:t>学生</a:t>
                </a:r>
              </a:p>
            </p:txBody>
          </p:sp>
          <p:sp>
            <p:nvSpPr>
              <p:cNvPr id="429067" name="Rectangle 11"/>
              <p:cNvSpPr>
                <a:spLocks noChangeArrowheads="1"/>
              </p:cNvSpPr>
              <p:nvPr/>
            </p:nvSpPr>
            <p:spPr bwMode="auto">
              <a:xfrm>
                <a:off x="2808" y="1696"/>
                <a:ext cx="576" cy="30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latin typeface="Arial" charset="0"/>
                    <a:ea typeface="宋体" pitchFamily="2" charset="-122"/>
                  </a:rPr>
                  <a:t>学习</a:t>
                </a:r>
              </a:p>
            </p:txBody>
          </p:sp>
          <p:sp>
            <p:nvSpPr>
              <p:cNvPr id="429068" name="Rectangle 12"/>
              <p:cNvSpPr>
                <a:spLocks noChangeArrowheads="1"/>
              </p:cNvSpPr>
              <p:nvPr/>
            </p:nvSpPr>
            <p:spPr bwMode="auto">
              <a:xfrm>
                <a:off x="4418" y="2682"/>
                <a:ext cx="680"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Arial" charset="0"/>
                    <a:ea typeface="宋体" pitchFamily="2" charset="-122"/>
                  </a:rPr>
                  <a:t>C++</a:t>
                </a:r>
                <a:r>
                  <a:rPr lang="zh-CN" altLang="en-US" b="1">
                    <a:latin typeface="Arial" charset="0"/>
                    <a:ea typeface="宋体" pitchFamily="2" charset="-122"/>
                  </a:rPr>
                  <a:t>语言</a:t>
                </a:r>
              </a:p>
            </p:txBody>
          </p:sp>
          <p:sp>
            <p:nvSpPr>
              <p:cNvPr id="429069" name="Rectangle 13"/>
              <p:cNvSpPr>
                <a:spLocks noChangeArrowheads="1"/>
              </p:cNvSpPr>
              <p:nvPr/>
            </p:nvSpPr>
            <p:spPr bwMode="auto">
              <a:xfrm>
                <a:off x="4296" y="1684"/>
                <a:ext cx="871" cy="31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latin typeface="Arial" charset="0"/>
                    <a:ea typeface="宋体" pitchFamily="2" charset="-122"/>
                  </a:rPr>
                  <a:t>程序语言</a:t>
                </a:r>
              </a:p>
            </p:txBody>
          </p:sp>
          <p:sp>
            <p:nvSpPr>
              <p:cNvPr id="429070" name="Line 14"/>
              <p:cNvSpPr>
                <a:spLocks noChangeShapeType="1"/>
              </p:cNvSpPr>
              <p:nvPr/>
            </p:nvSpPr>
            <p:spPr bwMode="auto">
              <a:xfrm flipH="1" flipV="1">
                <a:off x="789" y="2002"/>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1" name="Line 15"/>
              <p:cNvSpPr>
                <a:spLocks noChangeShapeType="1"/>
              </p:cNvSpPr>
              <p:nvPr/>
            </p:nvSpPr>
            <p:spPr bwMode="auto">
              <a:xfrm flipV="1">
                <a:off x="1016" y="2455"/>
                <a:ext cx="635" cy="31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2" name="Line 16"/>
              <p:cNvSpPr>
                <a:spLocks noChangeShapeType="1"/>
              </p:cNvSpPr>
              <p:nvPr/>
            </p:nvSpPr>
            <p:spPr bwMode="auto">
              <a:xfrm>
                <a:off x="1016" y="2818"/>
                <a:ext cx="81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3" name="Line 17"/>
              <p:cNvSpPr>
                <a:spLocks noChangeShapeType="1"/>
              </p:cNvSpPr>
              <p:nvPr/>
            </p:nvSpPr>
            <p:spPr bwMode="auto">
              <a:xfrm flipH="1">
                <a:off x="2241" y="2818"/>
                <a:ext cx="63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4" name="Line 18"/>
              <p:cNvSpPr>
                <a:spLocks noChangeShapeType="1"/>
              </p:cNvSpPr>
              <p:nvPr/>
            </p:nvSpPr>
            <p:spPr bwMode="auto">
              <a:xfrm>
                <a:off x="3330" y="2818"/>
                <a:ext cx="10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5" name="Line 19"/>
              <p:cNvSpPr>
                <a:spLocks noChangeShapeType="1"/>
              </p:cNvSpPr>
              <p:nvPr/>
            </p:nvSpPr>
            <p:spPr bwMode="auto">
              <a:xfrm flipV="1">
                <a:off x="4736" y="1979"/>
                <a:ext cx="0" cy="70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6" name="Line 20"/>
              <p:cNvSpPr>
                <a:spLocks noChangeShapeType="1"/>
              </p:cNvSpPr>
              <p:nvPr/>
            </p:nvSpPr>
            <p:spPr bwMode="auto">
              <a:xfrm flipV="1">
                <a:off x="2060" y="2002"/>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7" name="Line 21"/>
              <p:cNvSpPr>
                <a:spLocks noChangeShapeType="1"/>
              </p:cNvSpPr>
              <p:nvPr/>
            </p:nvSpPr>
            <p:spPr bwMode="auto">
              <a:xfrm flipV="1">
                <a:off x="3103" y="2002"/>
                <a:ext cx="0" cy="6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78" name="Text Box 22"/>
              <p:cNvSpPr txBox="1">
                <a:spLocks noChangeArrowheads="1"/>
              </p:cNvSpPr>
              <p:nvPr/>
            </p:nvSpPr>
            <p:spPr bwMode="auto">
              <a:xfrm>
                <a:off x="2105" y="2274"/>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9079" name="Text Box 23"/>
              <p:cNvSpPr txBox="1">
                <a:spLocks noChangeArrowheads="1"/>
              </p:cNvSpPr>
              <p:nvPr/>
            </p:nvSpPr>
            <p:spPr bwMode="auto">
              <a:xfrm>
                <a:off x="3148" y="2228"/>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9080" name="Text Box 24"/>
              <p:cNvSpPr txBox="1">
                <a:spLocks noChangeArrowheads="1"/>
              </p:cNvSpPr>
              <p:nvPr/>
            </p:nvSpPr>
            <p:spPr bwMode="auto">
              <a:xfrm>
                <a:off x="2286" y="2546"/>
                <a:ext cx="545"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spcBef>
                    <a:spcPct val="50000"/>
                  </a:spcBef>
                </a:pPr>
                <a:r>
                  <a:rPr lang="en-US" altLang="zh-CN" b="1">
                    <a:latin typeface="Arial" charset="0"/>
                    <a:ea typeface="宋体" pitchFamily="2" charset="-122"/>
                  </a:rPr>
                  <a:t>Subject</a:t>
                </a:r>
              </a:p>
            </p:txBody>
          </p:sp>
          <p:sp>
            <p:nvSpPr>
              <p:cNvPr id="429081" name="Text Box 25"/>
              <p:cNvSpPr txBox="1">
                <a:spLocks noChangeArrowheads="1"/>
              </p:cNvSpPr>
              <p:nvPr/>
            </p:nvSpPr>
            <p:spPr bwMode="auto">
              <a:xfrm>
                <a:off x="3466" y="2546"/>
                <a:ext cx="635"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spAutoFit/>
              </a:bodyPr>
              <a:lstStyle/>
              <a:p>
                <a:pPr>
                  <a:spcBef>
                    <a:spcPct val="50000"/>
                  </a:spcBef>
                </a:pPr>
                <a:r>
                  <a:rPr lang="en-US" altLang="zh-CN" b="1">
                    <a:latin typeface="Arial" charset="0"/>
                    <a:ea typeface="宋体" pitchFamily="2" charset="-122"/>
                  </a:rPr>
                  <a:t>Object</a:t>
                </a:r>
              </a:p>
            </p:txBody>
          </p:sp>
          <p:sp>
            <p:nvSpPr>
              <p:cNvPr id="429082" name="Text Box 26"/>
              <p:cNvSpPr txBox="1">
                <a:spLocks noChangeArrowheads="1"/>
              </p:cNvSpPr>
              <p:nvPr/>
            </p:nvSpPr>
            <p:spPr bwMode="auto">
              <a:xfrm>
                <a:off x="1198" y="2410"/>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F</a:t>
                </a:r>
              </a:p>
            </p:txBody>
          </p:sp>
          <p:graphicFrame>
            <p:nvGraphicFramePr>
              <p:cNvPr id="429083" name="Object 27"/>
              <p:cNvGraphicFramePr>
                <a:graphicFrameLocks noChangeAspect="1"/>
              </p:cNvGraphicFramePr>
              <p:nvPr/>
            </p:nvGraphicFramePr>
            <p:xfrm>
              <a:off x="1243" y="2818"/>
              <a:ext cx="209" cy="226"/>
            </p:xfrm>
            <a:graphic>
              <a:graphicData uri="http://schemas.openxmlformats.org/presentationml/2006/ole">
                <mc:AlternateContent xmlns:mc="http://schemas.openxmlformats.org/markup-compatibility/2006">
                  <mc:Choice xmlns:v="urn:schemas-microsoft-com:vml" Requires="v">
                    <p:oleObj spid="_x0000_s52228" name="公式" r:id="rId3" imgW="152280" imgH="164880" progId="Equation.3">
                      <p:embed/>
                    </p:oleObj>
                  </mc:Choice>
                  <mc:Fallback>
                    <p:oleObj name="公式" r:id="rId3" imgW="1522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 y="2818"/>
                            <a:ext cx="20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9084" name="Text Box 28"/>
              <p:cNvSpPr txBox="1">
                <a:spLocks noChangeArrowheads="1"/>
              </p:cNvSpPr>
              <p:nvPr/>
            </p:nvSpPr>
            <p:spPr bwMode="auto">
              <a:xfrm>
                <a:off x="4781" y="2228"/>
                <a:ext cx="4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sp>
            <p:nvSpPr>
              <p:cNvPr id="429085" name="Text Box 29"/>
              <p:cNvSpPr txBox="1">
                <a:spLocks noChangeArrowheads="1"/>
              </p:cNvSpPr>
              <p:nvPr/>
            </p:nvSpPr>
            <p:spPr bwMode="auto">
              <a:xfrm>
                <a:off x="336" y="2228"/>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charset="0"/>
                    <a:ea typeface="宋体" pitchFamily="2" charset="-122"/>
                  </a:rPr>
                  <a:t>ISA</a:t>
                </a:r>
              </a:p>
            </p:txBody>
          </p:sp>
        </p:grpSp>
        <p:sp>
          <p:nvSpPr>
            <p:cNvPr id="429087" name="Rectangle 31"/>
            <p:cNvSpPr>
              <a:spLocks noChangeArrowheads="1"/>
            </p:cNvSpPr>
            <p:nvPr/>
          </p:nvSpPr>
          <p:spPr bwMode="auto">
            <a:xfrm>
              <a:off x="3696" y="3024"/>
              <a:ext cx="5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ea typeface="宋体" pitchFamily="2" charset="-122"/>
                </a:rPr>
                <a:t>子空间</a:t>
              </a:r>
            </a:p>
          </p:txBody>
        </p:sp>
      </p:grpSp>
      <p:sp>
        <p:nvSpPr>
          <p:cNvPr id="429090" name="AutoShape 34"/>
          <p:cNvSpPr>
            <a:spLocks/>
          </p:cNvSpPr>
          <p:nvPr/>
        </p:nvSpPr>
        <p:spPr bwMode="auto">
          <a:xfrm>
            <a:off x="495301" y="4509120"/>
            <a:ext cx="6273800" cy="1271588"/>
          </a:xfrm>
          <a:prstGeom prst="accentCallout1">
            <a:avLst>
              <a:gd name="adj1" fmla="val 8991"/>
              <a:gd name="adj2" fmla="val 101315"/>
              <a:gd name="adj3" fmla="val -37329"/>
              <a:gd name="adj4" fmla="val 12256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000" b="1" dirty="0">
                <a:solidFill>
                  <a:srgbClr val="006600"/>
                </a:solidFill>
                <a:latin typeface="华文新魏" pitchFamily="2" charset="-122"/>
                <a:ea typeface="华文新魏" pitchFamily="2" charset="-122"/>
              </a:rPr>
              <a:t>在这种表示方法中，要求子空间中的所有非全称变量节点都是全称变量的函数</a:t>
            </a:r>
          </a:p>
          <a:p>
            <a:r>
              <a:rPr lang="en-US" altLang="zh-CN" sz="2000" b="1" dirty="0">
                <a:solidFill>
                  <a:srgbClr val="006600"/>
                </a:solidFill>
                <a:latin typeface="华文新魏" pitchFamily="2" charset="-122"/>
                <a:ea typeface="华文新魏" pitchFamily="2" charset="-122"/>
              </a:rPr>
              <a:t>C++</a:t>
            </a:r>
            <a:r>
              <a:rPr lang="zh-CN" altLang="en-US" sz="2000" b="1" dirty="0">
                <a:solidFill>
                  <a:srgbClr val="006600"/>
                </a:solidFill>
                <a:latin typeface="华文新魏" pitchFamily="2" charset="-122"/>
                <a:ea typeface="华文新魏" pitchFamily="2" charset="-122"/>
              </a:rPr>
              <a:t>是具体的程序设计语言，不是全称变量</a:t>
            </a:r>
            <a:r>
              <a:rPr lang="en-US" altLang="zh-CN" sz="2000" b="1" dirty="0">
                <a:solidFill>
                  <a:srgbClr val="006600"/>
                </a:solidFill>
                <a:latin typeface="华文新魏" pitchFamily="2" charset="-122"/>
                <a:ea typeface="华文新魏" pitchFamily="2" charset="-122"/>
              </a:rPr>
              <a:t>s</a:t>
            </a:r>
            <a:r>
              <a:rPr lang="zh-CN" altLang="en-US" sz="2000" b="1" dirty="0">
                <a:solidFill>
                  <a:srgbClr val="006600"/>
                </a:solidFill>
                <a:latin typeface="华文新魏" pitchFamily="2" charset="-122"/>
                <a:ea typeface="华文新魏" pitchFamily="2" charset="-122"/>
              </a:rPr>
              <a:t>的函数，应该放在子空间外面</a:t>
            </a:r>
          </a:p>
        </p:txBody>
      </p:sp>
      <p:sp>
        <p:nvSpPr>
          <p:cNvPr id="32" name="动作按钮: 第一张 31">
            <a:hlinkClick r:id="rId5" action="ppaction://hlinksldjump" highlightClick="1"/>
          </p:cNvPr>
          <p:cNvSpPr/>
          <p:nvPr/>
        </p:nvSpPr>
        <p:spPr>
          <a:xfrm>
            <a:off x="8913440" y="6381328"/>
            <a:ext cx="432048" cy="288032"/>
          </a:xfrm>
          <a:prstGeom prst="actionButtonHom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9088"/>
                                        </p:tgtEl>
                                        <p:attrNameLst>
                                          <p:attrName>style.visibility</p:attrName>
                                        </p:attrNameLst>
                                      </p:cBhvr>
                                      <p:to>
                                        <p:strVal val="visible"/>
                                      </p:to>
                                    </p:set>
                                    <p:anim calcmode="lin" valueType="num">
                                      <p:cBhvr additive="base">
                                        <p:cTn id="7" dur="500" fill="hold"/>
                                        <p:tgtEl>
                                          <p:spTgt spid="429088"/>
                                        </p:tgtEl>
                                        <p:attrNameLst>
                                          <p:attrName>ppt_x</p:attrName>
                                        </p:attrNameLst>
                                      </p:cBhvr>
                                      <p:tavLst>
                                        <p:tav tm="0">
                                          <p:val>
                                            <p:strVal val="#ppt_x"/>
                                          </p:val>
                                        </p:tav>
                                        <p:tav tm="100000">
                                          <p:val>
                                            <p:strVal val="#ppt_x"/>
                                          </p:val>
                                        </p:tav>
                                      </p:tavLst>
                                    </p:anim>
                                    <p:anim calcmode="lin" valueType="num">
                                      <p:cBhvr additive="base">
                                        <p:cTn id="8" dur="500" fill="hold"/>
                                        <p:tgtEl>
                                          <p:spTgt spid="4290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9090"/>
                                        </p:tgtEl>
                                        <p:attrNameLst>
                                          <p:attrName>style.visibility</p:attrName>
                                        </p:attrNameLst>
                                      </p:cBhvr>
                                      <p:to>
                                        <p:strVal val="visible"/>
                                      </p:to>
                                    </p:set>
                                    <p:anim calcmode="lin" valueType="num">
                                      <p:cBhvr additive="base">
                                        <p:cTn id="13" dur="500" fill="hold"/>
                                        <p:tgtEl>
                                          <p:spTgt spid="429090"/>
                                        </p:tgtEl>
                                        <p:attrNameLst>
                                          <p:attrName>ppt_x</p:attrName>
                                        </p:attrNameLst>
                                      </p:cBhvr>
                                      <p:tavLst>
                                        <p:tav tm="0">
                                          <p:val>
                                            <p:strVal val="#ppt_x"/>
                                          </p:val>
                                        </p:tav>
                                        <p:tav tm="100000">
                                          <p:val>
                                            <p:strVal val="#ppt_x"/>
                                          </p:val>
                                        </p:tav>
                                      </p:tavLst>
                                    </p:anim>
                                    <p:anim calcmode="lin" valueType="num">
                                      <p:cBhvr additive="base">
                                        <p:cTn id="14" dur="500" fill="hold"/>
                                        <p:tgtEl>
                                          <p:spTgt spid="429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第</a:t>
            </a:r>
            <a:r>
              <a:rPr lang="en-US" altLang="zh-CN" b="1" dirty="0"/>
              <a:t>2.2</a:t>
            </a:r>
            <a:r>
              <a:rPr lang="zh-CN" altLang="zh-CN" b="1" dirty="0"/>
              <a:t>节</a:t>
            </a:r>
            <a:r>
              <a:rPr lang="en-US" altLang="zh-CN" b="1" dirty="0"/>
              <a:t> </a:t>
            </a:r>
            <a:r>
              <a:rPr lang="zh-CN" altLang="zh-CN" b="1" dirty="0"/>
              <a:t>知识的演绎系统表示</a:t>
            </a:r>
            <a:endParaRPr lang="zh-CN" altLang="en-US" dirty="0"/>
          </a:p>
        </p:txBody>
      </p:sp>
      <p:sp>
        <p:nvSpPr>
          <p:cNvPr id="3" name="内容占位符 2"/>
          <p:cNvSpPr>
            <a:spLocks noGrp="1"/>
          </p:cNvSpPr>
          <p:nvPr>
            <p:ph idx="1"/>
          </p:nvPr>
        </p:nvSpPr>
        <p:spPr/>
        <p:txBody>
          <a:bodyPr/>
          <a:lstStyle/>
          <a:p>
            <a:r>
              <a:rPr lang="en-US" altLang="zh-CN" b="1" dirty="0"/>
              <a:t>2.2.1 </a:t>
            </a:r>
            <a:r>
              <a:rPr lang="zh-CN" altLang="zh-CN" dirty="0"/>
              <a:t>一阶谓词演算</a:t>
            </a:r>
          </a:p>
          <a:p>
            <a:r>
              <a:rPr lang="en-US" altLang="zh-CN" b="1" dirty="0"/>
              <a:t>2.2.2 </a:t>
            </a:r>
            <a:r>
              <a:rPr lang="zh-CN" altLang="zh-CN" dirty="0"/>
              <a:t>自然演绎系统</a:t>
            </a:r>
          </a:p>
          <a:p>
            <a:r>
              <a:rPr lang="en-US" altLang="zh-CN" b="1" dirty="0"/>
              <a:t>2.2.3 </a:t>
            </a:r>
            <a:r>
              <a:rPr lang="zh-CN" altLang="zh-CN" dirty="0"/>
              <a:t>与或句演绎系统</a:t>
            </a:r>
          </a:p>
          <a:p>
            <a:r>
              <a:rPr lang="en-US" altLang="zh-CN" b="1" dirty="0"/>
              <a:t>2.2.4 </a:t>
            </a:r>
            <a:r>
              <a:rPr lang="zh-CN" altLang="zh-CN" dirty="0"/>
              <a:t>子句演绎系统</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3376525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2.2.1 </a:t>
            </a:r>
            <a:r>
              <a:rPr lang="zh-CN" altLang="zh-CN" dirty="0"/>
              <a:t>一阶</a:t>
            </a:r>
            <a:r>
              <a:rPr lang="zh-CN" altLang="zh-CN" dirty="0" smtClean="0"/>
              <a:t>谓词演算</a:t>
            </a:r>
            <a:endParaRPr lang="zh-CN" altLang="en-US" dirty="0"/>
          </a:p>
        </p:txBody>
      </p:sp>
      <p:sp>
        <p:nvSpPr>
          <p:cNvPr id="3" name="内容占位符 2"/>
          <p:cNvSpPr>
            <a:spLocks noGrp="1"/>
          </p:cNvSpPr>
          <p:nvPr>
            <p:ph idx="1"/>
          </p:nvPr>
        </p:nvSpPr>
        <p:spPr/>
        <p:txBody>
          <a:bodyPr/>
          <a:lstStyle/>
          <a:p>
            <a:r>
              <a:rPr lang="zh-CN" altLang="en-US" dirty="0">
                <a:ea typeface="华文新魏" pitchFamily="2" charset="-122"/>
              </a:rPr>
              <a:t>谓词逻辑是在命题逻辑基础上发展起来的，命题逻辑可看作是谓词逻辑的一种特殊形式。</a:t>
            </a:r>
            <a:endParaRPr lang="zh-CN" altLang="en-US" dirty="0">
              <a:latin typeface="华文新魏" pitchFamily="2" charset="-122"/>
              <a:ea typeface="华文新魏" pitchFamily="2" charset="-122"/>
            </a:endParaRPr>
          </a:p>
          <a:p>
            <a:endParaRPr lang="zh-CN" altLang="en-US" dirty="0"/>
          </a:p>
        </p:txBody>
      </p:sp>
      <p:grpSp>
        <p:nvGrpSpPr>
          <p:cNvPr id="4" name="Group 8"/>
          <p:cNvGrpSpPr>
            <a:grpSpLocks/>
          </p:cNvGrpSpPr>
          <p:nvPr/>
        </p:nvGrpSpPr>
        <p:grpSpPr bwMode="auto">
          <a:xfrm>
            <a:off x="1132283" y="3153728"/>
            <a:ext cx="6687561" cy="2745762"/>
            <a:chOff x="161" y="76"/>
            <a:chExt cx="9721" cy="4325"/>
          </a:xfrm>
        </p:grpSpPr>
        <p:sp>
          <p:nvSpPr>
            <p:cNvPr id="5" name="Rectangle 9"/>
            <p:cNvSpPr>
              <a:spLocks noChangeArrowheads="1"/>
            </p:cNvSpPr>
            <p:nvPr/>
          </p:nvSpPr>
          <p:spPr bwMode="auto">
            <a:xfrm>
              <a:off x="7789" y="3819"/>
              <a:ext cx="1611"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dirty="0">
                  <a:ea typeface="华文新魏" pitchFamily="2" charset="-122"/>
                </a:rPr>
                <a:t>模糊逻辑</a:t>
              </a:r>
            </a:p>
          </p:txBody>
        </p:sp>
        <p:grpSp>
          <p:nvGrpSpPr>
            <p:cNvPr id="6" name="Group 10"/>
            <p:cNvGrpSpPr>
              <a:grpSpLocks/>
            </p:cNvGrpSpPr>
            <p:nvPr/>
          </p:nvGrpSpPr>
          <p:grpSpPr bwMode="auto">
            <a:xfrm>
              <a:off x="161" y="76"/>
              <a:ext cx="9721" cy="4034"/>
              <a:chOff x="161" y="76"/>
              <a:chExt cx="9721" cy="4035"/>
            </a:xfrm>
          </p:grpSpPr>
          <p:sp>
            <p:nvSpPr>
              <p:cNvPr id="7" name="Rectangle 11"/>
              <p:cNvSpPr>
                <a:spLocks noChangeArrowheads="1"/>
              </p:cNvSpPr>
              <p:nvPr/>
            </p:nvSpPr>
            <p:spPr bwMode="auto">
              <a:xfrm>
                <a:off x="161" y="1920"/>
                <a:ext cx="940"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a:ea typeface="华文新魏" pitchFamily="2" charset="-122"/>
                  </a:rPr>
                  <a:t>逻辑</a:t>
                </a:r>
              </a:p>
            </p:txBody>
          </p:sp>
          <p:sp>
            <p:nvSpPr>
              <p:cNvPr id="8" name="Rectangle 12"/>
              <p:cNvSpPr>
                <a:spLocks noChangeArrowheads="1"/>
              </p:cNvSpPr>
              <p:nvPr/>
            </p:nvSpPr>
            <p:spPr bwMode="auto">
              <a:xfrm>
                <a:off x="2737" y="695"/>
                <a:ext cx="2282" cy="1018"/>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dirty="0">
                    <a:ea typeface="华文新魏" pitchFamily="2" charset="-122"/>
                  </a:rPr>
                  <a:t>经典逻辑</a:t>
                </a:r>
              </a:p>
              <a:p>
                <a:pPr algn="ctr"/>
                <a:r>
                  <a:rPr lang="zh-CN" altLang="en-US" b="0" dirty="0">
                    <a:ea typeface="华文新魏" pitchFamily="2" charset="-122"/>
                  </a:rPr>
                  <a:t>（二值逻辑）</a:t>
                </a:r>
              </a:p>
            </p:txBody>
          </p:sp>
          <p:sp>
            <p:nvSpPr>
              <p:cNvPr id="9" name="Rectangle 13"/>
              <p:cNvSpPr>
                <a:spLocks noChangeArrowheads="1"/>
              </p:cNvSpPr>
              <p:nvPr/>
            </p:nvSpPr>
            <p:spPr bwMode="auto">
              <a:xfrm>
                <a:off x="2625" y="2731"/>
                <a:ext cx="1946"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a:ea typeface="华文新魏" pitchFamily="2" charset="-122"/>
                  </a:rPr>
                  <a:t>非经典逻辑</a:t>
                </a:r>
              </a:p>
            </p:txBody>
          </p:sp>
          <p:sp>
            <p:nvSpPr>
              <p:cNvPr id="10" name="Rectangle 14"/>
              <p:cNvSpPr>
                <a:spLocks noChangeArrowheads="1"/>
              </p:cNvSpPr>
              <p:nvPr/>
            </p:nvSpPr>
            <p:spPr bwMode="auto">
              <a:xfrm>
                <a:off x="7811" y="2004"/>
                <a:ext cx="1611"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a:ea typeface="华文新魏" pitchFamily="2" charset="-122"/>
                  </a:rPr>
                  <a:t>三值逻辑</a:t>
                </a:r>
              </a:p>
            </p:txBody>
          </p:sp>
          <p:sp>
            <p:nvSpPr>
              <p:cNvPr id="11" name="Rectangle 15"/>
              <p:cNvSpPr>
                <a:spLocks noChangeArrowheads="1"/>
              </p:cNvSpPr>
              <p:nvPr/>
            </p:nvSpPr>
            <p:spPr bwMode="auto">
              <a:xfrm>
                <a:off x="7600" y="1096"/>
                <a:ext cx="2282"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a:ea typeface="华文新魏" pitchFamily="2" charset="-122"/>
                  </a:rPr>
                  <a:t>一阶谓词逻辑</a:t>
                </a:r>
              </a:p>
            </p:txBody>
          </p:sp>
          <p:sp>
            <p:nvSpPr>
              <p:cNvPr id="12" name="Rectangle 16"/>
              <p:cNvSpPr>
                <a:spLocks noChangeArrowheads="1"/>
              </p:cNvSpPr>
              <p:nvPr/>
            </p:nvSpPr>
            <p:spPr bwMode="auto">
              <a:xfrm>
                <a:off x="7600" y="76"/>
                <a:ext cx="2282"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dirty="0">
                    <a:ea typeface="华文新魏" pitchFamily="2" charset="-122"/>
                  </a:rPr>
                  <a:t>经典命题逻辑</a:t>
                </a:r>
              </a:p>
            </p:txBody>
          </p:sp>
          <p:sp>
            <p:nvSpPr>
              <p:cNvPr id="13" name="Rectangle 17"/>
              <p:cNvSpPr>
                <a:spLocks noChangeArrowheads="1"/>
              </p:cNvSpPr>
              <p:nvPr/>
            </p:nvSpPr>
            <p:spPr bwMode="auto">
              <a:xfrm>
                <a:off x="7796" y="2911"/>
                <a:ext cx="1611" cy="582"/>
              </a:xfrm>
              <a:prstGeom prst="rect">
                <a:avLst/>
              </a:prstGeom>
              <a:noFill/>
              <a:ln w="9525" cmpd="sng">
                <a:solidFill>
                  <a:schemeClr val="tx1"/>
                </a:solidFill>
                <a:miter lim="800000"/>
                <a:headEnd/>
                <a:tailEnd/>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0" dirty="0">
                    <a:ea typeface="华文新魏" pitchFamily="2" charset="-122"/>
                  </a:rPr>
                  <a:t>多值逻辑</a:t>
                </a:r>
              </a:p>
            </p:txBody>
          </p:sp>
          <p:cxnSp>
            <p:nvCxnSpPr>
              <p:cNvPr id="14" name="AutoShape 18"/>
              <p:cNvCxnSpPr>
                <a:cxnSpLocks noChangeShapeType="1"/>
                <a:stCxn id="8" idx="1"/>
                <a:endCxn id="9" idx="1"/>
              </p:cNvCxnSpPr>
              <p:nvPr/>
            </p:nvCxnSpPr>
            <p:spPr bwMode="auto">
              <a:xfrm rot="10800000" flipV="1">
                <a:off x="2625" y="1204"/>
                <a:ext cx="112" cy="1818"/>
              </a:xfrm>
              <a:prstGeom prst="bentConnector3">
                <a:avLst>
                  <a:gd name="adj1" fmla="val 396687"/>
                </a:avLst>
              </a:prstGeom>
              <a:noFill/>
              <a:ln w="9525"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19"/>
              <p:cNvSpPr>
                <a:spLocks noChangeShapeType="1"/>
              </p:cNvSpPr>
              <p:nvPr/>
            </p:nvSpPr>
            <p:spPr bwMode="auto">
              <a:xfrm flipV="1">
                <a:off x="1256" y="2267"/>
                <a:ext cx="565" cy="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cxnSp>
            <p:nvCxnSpPr>
              <p:cNvPr id="16" name="AutoShape 20"/>
              <p:cNvCxnSpPr>
                <a:cxnSpLocks noChangeShapeType="1"/>
                <a:stCxn id="12" idx="1"/>
                <a:endCxn id="11" idx="1"/>
              </p:cNvCxnSpPr>
              <p:nvPr/>
            </p:nvCxnSpPr>
            <p:spPr bwMode="auto">
              <a:xfrm rot="10800000" flipV="1">
                <a:off x="7600" y="367"/>
                <a:ext cx="18" cy="1020"/>
              </a:xfrm>
              <a:prstGeom prst="bentConnector3">
                <a:avLst>
                  <a:gd name="adj1" fmla="val 1800000"/>
                </a:avLst>
              </a:prstGeom>
              <a:noFill/>
              <a:ln w="9525"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1"/>
              <p:cNvCxnSpPr>
                <a:cxnSpLocks noChangeShapeType="1"/>
                <a:stCxn id="10" idx="1"/>
                <a:endCxn id="13" idx="1"/>
              </p:cNvCxnSpPr>
              <p:nvPr/>
            </p:nvCxnSpPr>
            <p:spPr bwMode="auto">
              <a:xfrm rot="10800000" flipV="1">
                <a:off x="7796" y="2295"/>
                <a:ext cx="15" cy="907"/>
              </a:xfrm>
              <a:prstGeom prst="bentConnector3">
                <a:avLst>
                  <a:gd name="adj1" fmla="val 2315331"/>
                </a:avLst>
              </a:prstGeom>
              <a:noFill/>
              <a:ln w="9525"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2"/>
              <p:cNvCxnSpPr>
                <a:cxnSpLocks noChangeShapeType="1"/>
                <a:endCxn id="5" idx="1"/>
              </p:cNvCxnSpPr>
              <p:nvPr/>
            </p:nvCxnSpPr>
            <p:spPr bwMode="auto">
              <a:xfrm>
                <a:off x="6693" y="3169"/>
                <a:ext cx="1096" cy="942"/>
              </a:xfrm>
              <a:prstGeom prst="bentConnector3">
                <a:avLst>
                  <a:gd name="adj1" fmla="val 50000"/>
                </a:avLst>
              </a:prstGeom>
              <a:noFill/>
              <a:ln w="9525"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Line 23"/>
              <p:cNvSpPr>
                <a:spLocks noChangeShapeType="1"/>
              </p:cNvSpPr>
              <p:nvPr/>
            </p:nvSpPr>
            <p:spPr bwMode="auto">
              <a:xfrm>
                <a:off x="4995" y="3175"/>
                <a:ext cx="1700" cy="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Line 24"/>
              <p:cNvSpPr>
                <a:spLocks noChangeShapeType="1"/>
              </p:cNvSpPr>
              <p:nvPr/>
            </p:nvSpPr>
            <p:spPr bwMode="auto">
              <a:xfrm>
                <a:off x="5449" y="1020"/>
                <a:ext cx="1247" cy="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21" name="灯片编号占位符 20"/>
          <p:cNvSpPr>
            <a:spLocks noGrp="1"/>
          </p:cNvSpPr>
          <p:nvPr>
            <p:ph type="sldNum" sz="quarter" idx="12"/>
          </p:nvPr>
        </p:nvSpPr>
        <p:spPr/>
        <p:txBody>
          <a:bodyPr/>
          <a:lstStyle/>
          <a:p>
            <a:fld id="{0C913308-F349-4B6D-A68A-DD1791B4A57B}" type="slidenum">
              <a:rPr lang="zh-CN" altLang="en-US" smtClean="0"/>
              <a:t>16</a:t>
            </a:fld>
            <a:endParaRPr lang="zh-CN" altLang="en-US"/>
          </a:p>
        </p:txBody>
      </p:sp>
    </p:spTree>
    <p:extLst>
      <p:ext uri="{BB962C8B-B14F-4D97-AF65-F5344CB8AC3E}">
        <p14:creationId xmlns:p14="http://schemas.microsoft.com/office/powerpoint/2010/main" val="234597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dirty="0"/>
              <a:t>一阶谓词演算</a:t>
            </a:r>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sz="3200" b="1" dirty="0">
                <a:solidFill>
                  <a:schemeClr val="accent1"/>
                </a:solidFill>
                <a:latin typeface="华文新魏" pitchFamily="2" charset="-122"/>
                <a:hlinkClick r:id="rId2" action="ppaction://hlinksldjump"/>
              </a:rPr>
              <a:t>命题逻辑</a:t>
            </a:r>
            <a:r>
              <a:rPr lang="zh-CN" altLang="en-US" sz="3200" dirty="0">
                <a:latin typeface="华文新魏" pitchFamily="2" charset="-122"/>
              </a:rPr>
              <a:t>（</a:t>
            </a:r>
            <a:r>
              <a:rPr lang="en-US" altLang="zh-CN" sz="3200" dirty="0">
                <a:latin typeface="Arial" pitchFamily="34" charset="0"/>
              </a:rPr>
              <a:t>propositional logic</a:t>
            </a:r>
            <a:r>
              <a:rPr lang="zh-CN" altLang="en-US" sz="3200" dirty="0">
                <a:latin typeface="华文新魏" pitchFamily="2" charset="-122"/>
              </a:rPr>
              <a:t>）能够把客观世界的各种事实表示为命题逻辑。</a:t>
            </a:r>
          </a:p>
          <a:p>
            <a:pPr lvl="1">
              <a:lnSpc>
                <a:spcPct val="90000"/>
              </a:lnSpc>
            </a:pPr>
            <a:r>
              <a:rPr lang="zh-CN" altLang="en-US" sz="2800" dirty="0">
                <a:latin typeface="华文新魏" pitchFamily="2" charset="-122"/>
              </a:rPr>
              <a:t>但是，它具有较大的局限性，不适合于表示比较复杂的问题。</a:t>
            </a:r>
          </a:p>
          <a:p>
            <a:pPr>
              <a:lnSpc>
                <a:spcPct val="90000"/>
              </a:lnSpc>
            </a:pPr>
            <a:r>
              <a:rPr lang="zh-CN" altLang="en-US" sz="3200" b="1" dirty="0">
                <a:solidFill>
                  <a:schemeClr val="accent1"/>
                </a:solidFill>
                <a:latin typeface="华文新魏" pitchFamily="2" charset="-122"/>
                <a:hlinkClick r:id="rId3" action="ppaction://hlinksldjump"/>
              </a:rPr>
              <a:t>谓词逻辑</a:t>
            </a:r>
            <a:r>
              <a:rPr lang="zh-CN" altLang="en-US" sz="3200" dirty="0">
                <a:latin typeface="华文新魏" pitchFamily="2" charset="-122"/>
              </a:rPr>
              <a:t>（</a:t>
            </a:r>
            <a:r>
              <a:rPr lang="en-US" altLang="zh-CN" sz="3200" dirty="0">
                <a:latin typeface="Arial" pitchFamily="34" charset="0"/>
              </a:rPr>
              <a:t>predicate logic</a:t>
            </a:r>
            <a:r>
              <a:rPr lang="zh-CN" altLang="en-US" sz="3200" dirty="0">
                <a:latin typeface="华文新魏" pitchFamily="2" charset="-122"/>
              </a:rPr>
              <a:t>）允许表达那些无法用命题逻辑表达的事情。</a:t>
            </a:r>
          </a:p>
          <a:p>
            <a:pPr lvl="1">
              <a:lnSpc>
                <a:spcPct val="90000"/>
              </a:lnSpc>
            </a:pPr>
            <a:r>
              <a:rPr lang="zh-CN" altLang="en-US" sz="2800" dirty="0">
                <a:latin typeface="华文新魏" pitchFamily="2" charset="-122"/>
              </a:rPr>
              <a:t>更具体地说，一阶谓词演算（</a:t>
            </a:r>
            <a:r>
              <a:rPr lang="en-US" altLang="zh-CN" sz="2800" dirty="0">
                <a:latin typeface="Arial" pitchFamily="34" charset="0"/>
              </a:rPr>
              <a:t>first order predicate calculus</a:t>
            </a:r>
            <a:r>
              <a:rPr lang="zh-CN" altLang="en-US" sz="2800" dirty="0">
                <a:latin typeface="华文新魏" pitchFamily="2" charset="-122"/>
              </a:rPr>
              <a:t>）是一种形式语言，其根本目的在于把数学中的逻辑论证符号化</a:t>
            </a:r>
            <a:r>
              <a:rPr lang="zh-CN" altLang="en-US" sz="3000" dirty="0">
                <a:latin typeface="华文新魏" pitchFamily="2" charset="-122"/>
              </a:rPr>
              <a:t>。</a:t>
            </a:r>
          </a:p>
          <a:p>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15333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649" y="188640"/>
            <a:ext cx="11581861" cy="7560000"/>
          </a:xfrm>
          <a:prstGeom prst="rect">
            <a:avLst/>
          </a:prstGeom>
          <a:noFill/>
          <a:ln>
            <a:noFill/>
          </a:ln>
        </p:spPr>
      </p:pic>
      <p:sp>
        <p:nvSpPr>
          <p:cNvPr id="2" name="灯片编号占位符 1"/>
          <p:cNvSpPr>
            <a:spLocks noGrp="1"/>
          </p:cNvSpPr>
          <p:nvPr>
            <p:ph type="sldNum" sz="quarter" idx="12"/>
          </p:nvPr>
        </p:nvSpPr>
        <p:spPr/>
        <p:txBody>
          <a:bodyPr/>
          <a:lstStyle/>
          <a:p>
            <a:fld id="{0C913308-F349-4B6D-A68A-DD1791B4A57B}" type="slidenum">
              <a:rPr lang="zh-CN" altLang="en-US" smtClean="0"/>
              <a:t>18</a:t>
            </a:fld>
            <a:endParaRPr lang="zh-CN" altLang="en-US"/>
          </a:p>
        </p:txBody>
      </p:sp>
    </p:spTree>
    <p:extLst>
      <p:ext uri="{BB962C8B-B14F-4D97-AF65-F5344CB8AC3E}">
        <p14:creationId xmlns:p14="http://schemas.microsoft.com/office/powerpoint/2010/main" val="1735532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607" y="188640"/>
            <a:ext cx="10843205" cy="7077841"/>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213555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第</a:t>
            </a:r>
            <a:r>
              <a:rPr lang="en-US" altLang="zh-CN" b="1" dirty="0"/>
              <a:t>2.1</a:t>
            </a:r>
            <a:r>
              <a:rPr lang="zh-CN" altLang="zh-CN" b="1" dirty="0"/>
              <a:t>节</a:t>
            </a:r>
            <a:r>
              <a:rPr lang="en-US" altLang="zh-CN" b="1" dirty="0"/>
              <a:t> </a:t>
            </a:r>
            <a:r>
              <a:rPr lang="zh-CN" altLang="zh-CN" dirty="0" smtClean="0"/>
              <a:t>知识</a:t>
            </a:r>
            <a:endParaRPr lang="zh-CN" altLang="en-US" dirty="0"/>
          </a:p>
        </p:txBody>
      </p:sp>
      <p:sp>
        <p:nvSpPr>
          <p:cNvPr id="3" name="内容占位符 2"/>
          <p:cNvSpPr>
            <a:spLocks noGrp="1"/>
          </p:cNvSpPr>
          <p:nvPr>
            <p:ph idx="1"/>
          </p:nvPr>
        </p:nvSpPr>
        <p:spPr/>
        <p:txBody>
          <a:bodyPr/>
          <a:lstStyle/>
          <a:p>
            <a:r>
              <a:rPr lang="en-US" altLang="zh-CN" b="1" dirty="0"/>
              <a:t>1.2.1 </a:t>
            </a:r>
            <a:r>
              <a:rPr lang="zh-CN" altLang="zh-CN" dirty="0"/>
              <a:t>知识的概念</a:t>
            </a:r>
          </a:p>
          <a:p>
            <a:r>
              <a:rPr lang="en-US" altLang="zh-CN" b="1" dirty="0"/>
              <a:t>1.2.2 </a:t>
            </a:r>
            <a:r>
              <a:rPr lang="zh-CN" altLang="zh-CN" dirty="0"/>
              <a:t>知识的属性</a:t>
            </a:r>
          </a:p>
          <a:p>
            <a:r>
              <a:rPr lang="en-US" altLang="zh-CN" b="1" dirty="0"/>
              <a:t>1.2.3 </a:t>
            </a:r>
            <a:r>
              <a:rPr lang="zh-CN" altLang="zh-CN" dirty="0"/>
              <a:t>知识的分类</a:t>
            </a:r>
          </a:p>
          <a:p>
            <a:r>
              <a:rPr lang="en-US" altLang="zh-CN" b="1" dirty="0"/>
              <a:t>1.2.4 </a:t>
            </a:r>
            <a:r>
              <a:rPr lang="zh-CN" altLang="zh-CN" dirty="0"/>
              <a:t>知识与人工智能的关系</a:t>
            </a:r>
          </a:p>
          <a:p>
            <a:r>
              <a:rPr lang="en-US" altLang="zh-CN" b="1" dirty="0"/>
              <a:t>1.2.5 </a:t>
            </a:r>
            <a:r>
              <a:rPr lang="zh-CN" altLang="zh-CN" dirty="0"/>
              <a:t>对知识表示的要求</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3641270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615" y="195956"/>
            <a:ext cx="10799736" cy="704946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3398486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z="5400" b="1" dirty="0"/>
              <a:t>2.2.1 </a:t>
            </a:r>
            <a:r>
              <a:rPr lang="zh-CN" altLang="zh-CN" sz="5400" dirty="0"/>
              <a:t>一阶谓词演算</a:t>
            </a:r>
            <a:endParaRPr lang="zh-CN" altLang="en-US" sz="5400" b="1" dirty="0" smtClean="0">
              <a:ea typeface="隶书" pitchFamily="49" charset="-122"/>
            </a:endParaRPr>
          </a:p>
        </p:txBody>
      </p:sp>
      <p:sp>
        <p:nvSpPr>
          <p:cNvPr id="14339" name="Rectangle 3"/>
          <p:cNvSpPr>
            <a:spLocks noGrp="1" noChangeArrowheads="1"/>
          </p:cNvSpPr>
          <p:nvPr>
            <p:ph type="body" idx="1"/>
          </p:nvPr>
        </p:nvSpPr>
        <p:spPr/>
        <p:txBody>
          <a:bodyPr>
            <a:normAutofit/>
          </a:bodyPr>
          <a:lstStyle/>
          <a:p>
            <a:pPr eaLnBrk="1" hangingPunct="1">
              <a:spcAft>
                <a:spcPct val="20000"/>
              </a:spcAft>
            </a:pPr>
            <a:r>
              <a:rPr lang="zh-CN" altLang="en-US" sz="3200" b="1" dirty="0" smtClean="0"/>
              <a:t>用一阶谓词表示知识时，</a:t>
            </a:r>
          </a:p>
          <a:p>
            <a:pPr lvl="1" eaLnBrk="1" hangingPunct="1">
              <a:buFont typeface="Wingdings" pitchFamily="2" charset="2"/>
              <a:buChar char="ü"/>
            </a:pPr>
            <a:r>
              <a:rPr lang="en-US" altLang="zh-CN" sz="3200" b="1" dirty="0" smtClean="0"/>
              <a:t>(1)</a:t>
            </a:r>
            <a:r>
              <a:rPr lang="zh-CN" altLang="en-US" sz="3200" b="1" dirty="0" smtClean="0"/>
              <a:t>首先</a:t>
            </a:r>
            <a:r>
              <a:rPr lang="zh-CN" altLang="en-US" sz="3200" b="1" dirty="0" smtClean="0">
                <a:solidFill>
                  <a:srgbClr val="FF0000"/>
                </a:solidFill>
              </a:rPr>
              <a:t>定义谓词</a:t>
            </a:r>
            <a:r>
              <a:rPr lang="zh-CN" altLang="en-US" sz="3200" b="1" dirty="0" smtClean="0"/>
              <a:t>，</a:t>
            </a:r>
          </a:p>
          <a:p>
            <a:pPr lvl="1" eaLnBrk="1" hangingPunct="1">
              <a:buFont typeface="Wingdings" pitchFamily="2" charset="2"/>
              <a:buChar char="ü"/>
            </a:pPr>
            <a:r>
              <a:rPr lang="en-US" altLang="zh-CN" sz="3200" b="1" dirty="0" smtClean="0"/>
              <a:t>(2)</a:t>
            </a:r>
            <a:r>
              <a:rPr lang="zh-CN" altLang="en-US" sz="3200" b="1" dirty="0" smtClean="0"/>
              <a:t>然后再用</a:t>
            </a:r>
            <a:r>
              <a:rPr lang="zh-CN" altLang="en-US" sz="3200" b="1" dirty="0" smtClean="0">
                <a:solidFill>
                  <a:srgbClr val="FF0000"/>
                </a:solidFill>
              </a:rPr>
              <a:t>连接</a:t>
            </a:r>
            <a:r>
              <a:rPr lang="zh-CN" altLang="en-US" sz="3200" b="1" dirty="0" smtClean="0"/>
              <a:t>词把有关的谓词连接起来，形成一个谓词公式表达一个完整的意义。</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2676718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84515" y="304801"/>
            <a:ext cx="9073835"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lnSpc>
                <a:spcPct val="200000"/>
              </a:lnSpc>
              <a:spcBef>
                <a:spcPct val="100000"/>
              </a:spcBef>
            </a:pPr>
            <a:r>
              <a:rPr kumimoji="1" lang="zh-CN" altLang="en-US" sz="2800" b="1" dirty="0">
                <a:latin typeface="Times New Roman" pitchFamily="18" charset="0"/>
              </a:rPr>
              <a:t>例</a:t>
            </a:r>
            <a:r>
              <a:rPr kumimoji="1" lang="en-US" altLang="zh-CN" sz="2800" b="1" dirty="0">
                <a:latin typeface="Times New Roman" pitchFamily="18" charset="0"/>
              </a:rPr>
              <a:t>1</a:t>
            </a:r>
            <a:r>
              <a:rPr kumimoji="1" lang="zh-CN" altLang="en-US" sz="2800" b="1" dirty="0">
                <a:latin typeface="Times New Roman" pitchFamily="18" charset="0"/>
              </a:rPr>
              <a:t>：“</a:t>
            </a:r>
            <a:r>
              <a:rPr kumimoji="1" lang="zh-CN" altLang="en-US" sz="2800" b="1" u="sng" dirty="0">
                <a:latin typeface="Times New Roman" pitchFamily="18" charset="0"/>
                <a:ea typeface="楷体_GB2312" pitchFamily="49" charset="-122"/>
              </a:rPr>
              <a:t>所有的机器人都是灰色的</a:t>
            </a:r>
            <a:r>
              <a:rPr kumimoji="1" lang="zh-CN" altLang="en-US" sz="2800" b="1" dirty="0">
                <a:latin typeface="Times New Roman" pitchFamily="18" charset="0"/>
              </a:rPr>
              <a:t>”，用谓词逻辑可以表示成：</a:t>
            </a:r>
          </a:p>
          <a:p>
            <a:pPr algn="just" eaLnBrk="1" hangingPunct="1">
              <a:lnSpc>
                <a:spcPct val="200000"/>
              </a:lnSpc>
              <a:spcBef>
                <a:spcPct val="100000"/>
              </a:spcBef>
            </a:pPr>
            <a:r>
              <a:rPr kumimoji="1" lang="zh-CN" altLang="en-US" sz="2800" b="1" dirty="0">
                <a:latin typeface="Times New Roman" pitchFamily="18" charset="0"/>
              </a:rPr>
              <a:t>       （</a:t>
            </a:r>
            <a:r>
              <a:rPr kumimoji="1" lang="zh-CN" altLang="en-US" sz="2800" b="1" dirty="0">
                <a:latin typeface="Times New Roman" pitchFamily="18" charset="0"/>
                <a:sym typeface="Symbol" pitchFamily="18" charset="2"/>
              </a:rPr>
              <a:t></a:t>
            </a:r>
            <a:r>
              <a:rPr kumimoji="1" lang="en-US" altLang="zh-CN" sz="2800" b="1" dirty="0">
                <a:latin typeface="Times New Roman" pitchFamily="18" charset="0"/>
              </a:rPr>
              <a:t>x</a:t>
            </a:r>
            <a:r>
              <a:rPr kumimoji="1" lang="zh-CN" altLang="en-US" sz="2800" b="1" dirty="0">
                <a:latin typeface="Times New Roman" pitchFamily="18" charset="0"/>
              </a:rPr>
              <a:t>）</a:t>
            </a:r>
            <a:r>
              <a:rPr kumimoji="1" lang="en-US" altLang="zh-CN" sz="2800" b="1" dirty="0">
                <a:latin typeface="Times New Roman" pitchFamily="18" charset="0"/>
              </a:rPr>
              <a:t>[ROBOT(x) </a:t>
            </a:r>
            <a:r>
              <a:rPr kumimoji="1" lang="en-US" altLang="zh-CN" sz="2800" b="1" dirty="0">
                <a:latin typeface="Times New Roman" pitchFamily="18" charset="0"/>
                <a:sym typeface="Symbol" pitchFamily="18" charset="2"/>
              </a:rPr>
              <a:t></a:t>
            </a:r>
            <a:r>
              <a:rPr kumimoji="1" lang="en-US" altLang="zh-CN" sz="2800" b="1" dirty="0">
                <a:latin typeface="Times New Roman" pitchFamily="18" charset="0"/>
              </a:rPr>
              <a:t>COLOR(x</a:t>
            </a:r>
            <a:r>
              <a:rPr kumimoji="1" lang="zh-CN" altLang="en-US" sz="2800" b="1" dirty="0">
                <a:latin typeface="Times New Roman" pitchFamily="18" charset="0"/>
              </a:rPr>
              <a:t>，</a:t>
            </a:r>
            <a:r>
              <a:rPr kumimoji="1" lang="en-US" altLang="zh-CN" sz="2800" b="1" dirty="0">
                <a:latin typeface="Times New Roman" pitchFamily="18" charset="0"/>
              </a:rPr>
              <a:t>gray)]</a:t>
            </a:r>
          </a:p>
          <a:p>
            <a:pPr algn="just" eaLnBrk="1" hangingPunct="1">
              <a:lnSpc>
                <a:spcPct val="200000"/>
              </a:lnSpc>
              <a:spcBef>
                <a:spcPts val="1200"/>
              </a:spcBef>
            </a:pPr>
            <a:r>
              <a:rPr kumimoji="1" lang="zh-CN" altLang="en-US" sz="2800" b="1" dirty="0">
                <a:latin typeface="Times New Roman" pitchFamily="18" charset="0"/>
              </a:rPr>
              <a:t>例</a:t>
            </a:r>
            <a:r>
              <a:rPr kumimoji="1" lang="en-US" altLang="zh-CN" sz="2800" b="1" dirty="0">
                <a:latin typeface="Times New Roman" pitchFamily="18" charset="0"/>
              </a:rPr>
              <a:t>2</a:t>
            </a:r>
            <a:r>
              <a:rPr kumimoji="1" lang="zh-CN" altLang="en-US" sz="2800" b="1" dirty="0">
                <a:latin typeface="Times New Roman" pitchFamily="18" charset="0"/>
              </a:rPr>
              <a:t>： “至少有一个机器人在房间</a:t>
            </a:r>
            <a:r>
              <a:rPr kumimoji="1" lang="en-US" altLang="zh-CN" sz="2800" b="1" dirty="0">
                <a:latin typeface="Times New Roman" pitchFamily="18" charset="0"/>
              </a:rPr>
              <a:t>R1</a:t>
            </a:r>
            <a:r>
              <a:rPr kumimoji="1" lang="zh-CN" altLang="en-US" sz="2800" b="1" dirty="0">
                <a:latin typeface="Times New Roman" pitchFamily="18" charset="0"/>
              </a:rPr>
              <a:t>中”，可以表示成</a:t>
            </a:r>
            <a:r>
              <a:rPr kumimoji="1" lang="zh-CN" altLang="en-US" sz="2800" b="1" dirty="0" smtClean="0">
                <a:latin typeface="Times New Roman" pitchFamily="18" charset="0"/>
              </a:rPr>
              <a:t>：</a:t>
            </a:r>
            <a:endParaRPr kumimoji="1" lang="en-US" altLang="zh-CN" sz="2800" b="1" dirty="0" smtClean="0">
              <a:latin typeface="Times New Roman" pitchFamily="18" charset="0"/>
            </a:endParaRPr>
          </a:p>
          <a:p>
            <a:pPr algn="just" eaLnBrk="1" hangingPunct="1">
              <a:lnSpc>
                <a:spcPct val="200000"/>
              </a:lnSpc>
              <a:spcBef>
                <a:spcPts val="1200"/>
              </a:spcBef>
            </a:pPr>
            <a:r>
              <a:rPr kumimoji="1" lang="zh-CN" altLang="en-US" sz="2800" b="1" dirty="0" smtClean="0">
                <a:latin typeface="Times New Roman" pitchFamily="18" charset="0"/>
              </a:rPr>
              <a:t>        </a:t>
            </a:r>
            <a:r>
              <a:rPr kumimoji="1" lang="zh-CN" altLang="en-US" sz="2800" b="1" dirty="0">
                <a:latin typeface="宋体" pitchFamily="2" charset="-122"/>
              </a:rPr>
              <a:t>（</a:t>
            </a:r>
            <a:r>
              <a:rPr kumimoji="1" lang="zh-CN" altLang="en-US" sz="2800" b="1" dirty="0">
                <a:latin typeface="Times New Roman" pitchFamily="18" charset="0"/>
                <a:sym typeface="Symbol" pitchFamily="18" charset="2"/>
              </a:rPr>
              <a:t></a:t>
            </a:r>
            <a:r>
              <a:rPr kumimoji="1" lang="en-US" altLang="zh-CN" sz="2800" b="1" dirty="0">
                <a:latin typeface="Times New Roman" pitchFamily="18" charset="0"/>
              </a:rPr>
              <a:t>x</a:t>
            </a:r>
            <a:r>
              <a:rPr kumimoji="1" lang="zh-CN" altLang="en-US" sz="2800" b="1" dirty="0">
                <a:latin typeface="宋体" pitchFamily="2" charset="-122"/>
              </a:rPr>
              <a:t>）</a:t>
            </a:r>
            <a:r>
              <a:rPr kumimoji="1" lang="en-US" altLang="zh-CN" sz="2800" b="1" dirty="0">
                <a:latin typeface="宋体" pitchFamily="2" charset="-122"/>
              </a:rPr>
              <a:t>[</a:t>
            </a:r>
            <a:r>
              <a:rPr kumimoji="1" lang="en-US" altLang="zh-CN" sz="2800" b="1" dirty="0">
                <a:latin typeface="Times New Roman" pitchFamily="18" charset="0"/>
              </a:rPr>
              <a:t>ROBOT(x) </a:t>
            </a:r>
            <a:r>
              <a:rPr kumimoji="1" lang="en-US" altLang="en-US" sz="2800" b="1" dirty="0">
                <a:latin typeface="Times New Roman" pitchFamily="18" charset="0"/>
              </a:rPr>
              <a:t>∧</a:t>
            </a:r>
            <a:r>
              <a:rPr kumimoji="1" lang="en-US" altLang="zh-CN" sz="2800" b="1" dirty="0">
                <a:latin typeface="Times New Roman" pitchFamily="18" charset="0"/>
              </a:rPr>
              <a:t> INROOM</a:t>
            </a:r>
            <a:r>
              <a:rPr kumimoji="1" lang="zh-CN" altLang="en-US" sz="2800" b="1" dirty="0">
                <a:latin typeface="宋体" pitchFamily="2" charset="-122"/>
              </a:rPr>
              <a:t>（</a:t>
            </a:r>
            <a:r>
              <a:rPr kumimoji="1" lang="en-US" altLang="zh-CN" sz="2800" b="1" dirty="0">
                <a:latin typeface="Times New Roman" pitchFamily="18" charset="0"/>
              </a:rPr>
              <a:t>x ,  R1</a:t>
            </a:r>
            <a:r>
              <a:rPr kumimoji="1" lang="zh-CN" altLang="en-US" sz="2800" b="1" dirty="0">
                <a:latin typeface="宋体" pitchFamily="2" charset="-122"/>
              </a:rPr>
              <a:t>）</a:t>
            </a:r>
            <a:r>
              <a:rPr kumimoji="1" lang="zh-CN" altLang="en-US" sz="2800" b="1" dirty="0">
                <a:latin typeface="Times New Roman" pitchFamily="18" charset="0"/>
              </a:rPr>
              <a:t> </a:t>
            </a:r>
            <a:r>
              <a:rPr kumimoji="1" lang="en-US" altLang="zh-CN" sz="2800" b="1" dirty="0">
                <a:latin typeface="宋体" pitchFamily="2" charset="-122"/>
              </a:rPr>
              <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85380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6">
                                            <p:txEl>
                                              <p:pRg st="1" end="1"/>
                                            </p:txEl>
                                          </p:spTgt>
                                        </p:tgtEl>
                                        <p:attrNameLst>
                                          <p:attrName>style.visibility</p:attrName>
                                        </p:attrNameLst>
                                      </p:cBhvr>
                                      <p:to>
                                        <p:strVal val="visible"/>
                                      </p:to>
                                    </p:set>
                                    <p:animEffect transition="in" filter="blinds(horizontal)">
                                      <p:cBhvr>
                                        <p:cTn id="7" dur="500"/>
                                        <p:tgtEl>
                                          <p:spTgt spid="112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577850" y="152400"/>
            <a:ext cx="8832850" cy="6324600"/>
          </a:xfrm>
        </p:spPr>
        <p:txBody>
          <a:bodyPr/>
          <a:lstStyle/>
          <a:p>
            <a:pPr lvl="1" eaLnBrk="1" hangingPunct="1">
              <a:lnSpc>
                <a:spcPct val="90000"/>
              </a:lnSpc>
              <a:buFont typeface="Wingdings" pitchFamily="2" charset="2"/>
              <a:buChar char="ü"/>
              <a:defRPr/>
            </a:pPr>
            <a:r>
              <a:rPr lang="zh-CN" altLang="en-US" dirty="0" smtClean="0"/>
              <a:t>例</a:t>
            </a:r>
            <a:r>
              <a:rPr lang="en-US" altLang="zh-CN" dirty="0" smtClean="0"/>
              <a:t>1</a:t>
            </a:r>
            <a:r>
              <a:rPr lang="zh-CN" altLang="en-US" dirty="0" smtClean="0"/>
              <a:t>：设有下列知识</a:t>
            </a:r>
          </a:p>
          <a:p>
            <a:pPr lvl="3" eaLnBrk="1" hangingPunct="1">
              <a:lnSpc>
                <a:spcPct val="90000"/>
              </a:lnSpc>
              <a:buFont typeface="Wingdings" pitchFamily="2" charset="2"/>
              <a:buNone/>
              <a:defRPr/>
            </a:pPr>
            <a:r>
              <a:rPr lang="zh-CN" altLang="en-US" sz="2800" dirty="0" smtClean="0"/>
              <a:t>①刘欢比他父亲出名。</a:t>
            </a:r>
          </a:p>
          <a:p>
            <a:pPr lvl="3" eaLnBrk="1" hangingPunct="1">
              <a:lnSpc>
                <a:spcPct val="90000"/>
              </a:lnSpc>
              <a:buFont typeface="Wingdings" pitchFamily="2" charset="2"/>
              <a:buNone/>
              <a:defRPr/>
            </a:pPr>
            <a:r>
              <a:rPr lang="zh-CN" altLang="en-US" sz="2800" dirty="0" smtClean="0"/>
              <a:t>②高扬是计算机系的一名学生，但他不喜欢编程 。 </a:t>
            </a:r>
          </a:p>
          <a:p>
            <a:pPr lvl="3" eaLnBrk="1" hangingPunct="1">
              <a:lnSpc>
                <a:spcPct val="90000"/>
              </a:lnSpc>
              <a:buFont typeface="Wingdings" pitchFamily="2" charset="2"/>
              <a:buNone/>
              <a:defRPr/>
            </a:pPr>
            <a:r>
              <a:rPr lang="zh-CN" altLang="en-US" sz="2800" dirty="0" smtClean="0"/>
              <a:t>③任何整数或者为正或者为负。</a:t>
            </a:r>
          </a:p>
          <a:p>
            <a:pPr>
              <a:lnSpc>
                <a:spcPct val="90000"/>
              </a:lnSpc>
              <a:spcAft>
                <a:spcPct val="20000"/>
              </a:spcAft>
              <a:buFont typeface="Wingdings" pitchFamily="2" charset="2"/>
              <a:buNone/>
              <a:defRPr/>
            </a:pPr>
            <a:r>
              <a:rPr lang="zh-CN" altLang="en-US" sz="2800" dirty="0" smtClean="0">
                <a:effectLst>
                  <a:outerShdw blurRad="38100" dist="38100" dir="2700000" algn="tl">
                    <a:srgbClr val="C0C0C0"/>
                  </a:outerShdw>
                </a:effectLst>
              </a:rPr>
              <a:t> </a:t>
            </a:r>
            <a:r>
              <a:rPr lang="en-US" altLang="zh-CN" sz="2800" dirty="0" smtClean="0">
                <a:effectLst>
                  <a:outerShdw blurRad="38100" dist="38100" dir="2700000" algn="tl">
                    <a:srgbClr val="C0C0C0"/>
                  </a:outerShdw>
                </a:effectLst>
              </a:rPr>
              <a:t>(1)</a:t>
            </a:r>
            <a:r>
              <a:rPr lang="zh-CN" altLang="en-US" sz="2800" dirty="0" smtClean="0"/>
              <a:t>为了用谓词公式表示上述知识，首先需要定义谓词：</a:t>
            </a:r>
          </a:p>
          <a:p>
            <a:pPr lvl="3" eaLnBrk="1" hangingPunct="1">
              <a:lnSpc>
                <a:spcPct val="90000"/>
              </a:lnSpc>
              <a:buClr>
                <a:schemeClr val="tx2"/>
              </a:buClr>
              <a:defRPr/>
            </a:pPr>
            <a:r>
              <a:rPr lang="en-US" altLang="zh-CN" sz="2800" dirty="0" smtClean="0"/>
              <a:t>FAMOUS (x, y) :   x</a:t>
            </a:r>
            <a:r>
              <a:rPr lang="zh-CN" altLang="en-US" sz="2800" dirty="0" smtClean="0"/>
              <a:t>比</a:t>
            </a:r>
            <a:r>
              <a:rPr lang="en-US" altLang="zh-CN" sz="2800" dirty="0" smtClean="0"/>
              <a:t>y</a:t>
            </a:r>
            <a:r>
              <a:rPr lang="zh-CN" altLang="en-US" sz="2800" dirty="0" smtClean="0"/>
              <a:t>出名</a:t>
            </a:r>
          </a:p>
          <a:p>
            <a:pPr lvl="3" eaLnBrk="1" hangingPunct="1">
              <a:lnSpc>
                <a:spcPct val="90000"/>
              </a:lnSpc>
              <a:buClr>
                <a:schemeClr val="tx2"/>
              </a:buClr>
              <a:defRPr/>
            </a:pPr>
            <a:r>
              <a:rPr lang="en-US" altLang="zh-CN" sz="2800" dirty="0" smtClean="0"/>
              <a:t>COMPUTER ( x ) : x </a:t>
            </a:r>
            <a:r>
              <a:rPr lang="zh-CN" altLang="en-US" sz="2800" dirty="0" smtClean="0"/>
              <a:t>是计算机系的</a:t>
            </a:r>
          </a:p>
          <a:p>
            <a:pPr lvl="3" eaLnBrk="1" hangingPunct="1">
              <a:lnSpc>
                <a:spcPct val="90000"/>
              </a:lnSpc>
              <a:buClr>
                <a:schemeClr val="tx2"/>
              </a:buClr>
              <a:defRPr/>
            </a:pPr>
            <a:r>
              <a:rPr lang="en-US" altLang="zh-CN" sz="2800" dirty="0" smtClean="0"/>
              <a:t>LIKE (x, y ) : x </a:t>
            </a:r>
            <a:r>
              <a:rPr lang="zh-CN" altLang="en-US" sz="2800" dirty="0" smtClean="0"/>
              <a:t>喜欢 </a:t>
            </a:r>
            <a:r>
              <a:rPr lang="en-US" altLang="zh-CN" sz="2800" dirty="0" smtClean="0"/>
              <a:t>y</a:t>
            </a:r>
          </a:p>
          <a:p>
            <a:pPr lvl="3" eaLnBrk="1" hangingPunct="1">
              <a:lnSpc>
                <a:spcPct val="90000"/>
              </a:lnSpc>
              <a:buClr>
                <a:schemeClr val="tx2"/>
              </a:buClr>
              <a:defRPr/>
            </a:pPr>
            <a:r>
              <a:rPr lang="en-US" altLang="zh-CN" sz="2800" dirty="0" smtClean="0"/>
              <a:t>I(x)</a:t>
            </a:r>
            <a:r>
              <a:rPr lang="zh-CN" altLang="en-US" sz="2800" dirty="0" smtClean="0"/>
              <a:t>表示</a:t>
            </a:r>
            <a:r>
              <a:rPr lang="zh-CN" altLang="en-US" sz="2800" dirty="0" smtClean="0">
                <a:latin typeface="Arial"/>
              </a:rPr>
              <a:t>“</a:t>
            </a:r>
            <a:r>
              <a:rPr lang="en-US" altLang="zh-CN" sz="2800" dirty="0" smtClean="0"/>
              <a:t>x</a:t>
            </a:r>
            <a:r>
              <a:rPr lang="zh-CN" altLang="en-US" sz="2800" dirty="0" smtClean="0"/>
              <a:t>是整数</a:t>
            </a:r>
            <a:r>
              <a:rPr lang="zh-CN" altLang="en-US" sz="2800" dirty="0" smtClean="0">
                <a:latin typeface="Arial"/>
              </a:rPr>
              <a:t>”</a:t>
            </a:r>
            <a:endParaRPr lang="zh-CN" altLang="en-US" sz="2800" dirty="0" smtClean="0"/>
          </a:p>
          <a:p>
            <a:pPr lvl="3" eaLnBrk="1" hangingPunct="1">
              <a:lnSpc>
                <a:spcPct val="90000"/>
              </a:lnSpc>
              <a:buClr>
                <a:schemeClr val="tx2"/>
              </a:buClr>
              <a:defRPr/>
            </a:pPr>
            <a:r>
              <a:rPr lang="en-US" altLang="zh-CN" sz="2800" dirty="0" smtClean="0"/>
              <a:t>P(x)</a:t>
            </a:r>
            <a:r>
              <a:rPr lang="zh-CN" altLang="en-US" sz="2800" dirty="0" smtClean="0"/>
              <a:t>表示</a:t>
            </a:r>
            <a:r>
              <a:rPr lang="zh-CN" altLang="en-US" sz="2800" dirty="0" smtClean="0">
                <a:latin typeface="Arial"/>
              </a:rPr>
              <a:t>“</a:t>
            </a:r>
            <a:r>
              <a:rPr lang="en-US" altLang="zh-CN" sz="2800" dirty="0" smtClean="0"/>
              <a:t>x</a:t>
            </a:r>
            <a:r>
              <a:rPr lang="zh-CN" altLang="en-US" sz="2800" dirty="0" smtClean="0"/>
              <a:t>是正数</a:t>
            </a:r>
            <a:r>
              <a:rPr lang="zh-CN" altLang="en-US" sz="2800" dirty="0" smtClean="0">
                <a:latin typeface="Arial"/>
              </a:rPr>
              <a:t>”</a:t>
            </a:r>
            <a:endParaRPr lang="zh-CN" altLang="en-US" sz="2800" dirty="0" smtClean="0"/>
          </a:p>
          <a:p>
            <a:pPr lvl="3" eaLnBrk="1" hangingPunct="1">
              <a:lnSpc>
                <a:spcPct val="90000"/>
              </a:lnSpc>
              <a:buClr>
                <a:schemeClr val="tx2"/>
              </a:buClr>
              <a:defRPr/>
            </a:pPr>
            <a:r>
              <a:rPr lang="en-US" altLang="zh-CN" sz="2800" dirty="0" smtClean="0"/>
              <a:t>N(x)</a:t>
            </a:r>
            <a:r>
              <a:rPr lang="zh-CN" altLang="en-US" sz="2800" dirty="0" smtClean="0"/>
              <a:t>表示</a:t>
            </a:r>
            <a:r>
              <a:rPr lang="zh-CN" altLang="en-US" sz="2800" dirty="0" smtClean="0">
                <a:latin typeface="Arial"/>
              </a:rPr>
              <a:t>“</a:t>
            </a:r>
            <a:r>
              <a:rPr lang="en-US" altLang="zh-CN" sz="2800" dirty="0" smtClean="0"/>
              <a:t>x</a:t>
            </a:r>
            <a:r>
              <a:rPr lang="zh-CN" altLang="en-US" sz="2800" dirty="0" smtClean="0"/>
              <a:t>是负数</a:t>
            </a:r>
            <a:r>
              <a:rPr lang="zh-CN" altLang="en-US" sz="2800" dirty="0" smtClean="0">
                <a:latin typeface="Arial"/>
              </a:rPr>
              <a:t>”</a:t>
            </a:r>
            <a:endParaRPr lang="zh-CN" altLang="en-US" sz="2800" dirty="0" smtClean="0"/>
          </a:p>
          <a:p>
            <a:pPr eaLnBrk="1" hangingPunct="1">
              <a:lnSpc>
                <a:spcPct val="90000"/>
              </a:lnSpc>
              <a:defRPr/>
            </a:pPr>
            <a:endParaRPr lang="en-US" altLang="zh-CN" sz="2800" dirty="0" smtClean="0"/>
          </a:p>
        </p:txBody>
      </p:sp>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1608625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xEl>
                                              <p:pRg st="4" end="4"/>
                                            </p:txEl>
                                          </p:spTgt>
                                        </p:tgtEl>
                                        <p:attrNameLst>
                                          <p:attrName>style.visibility</p:attrName>
                                        </p:attrNameLst>
                                      </p:cBhvr>
                                      <p:to>
                                        <p:strVal val="visible"/>
                                      </p:to>
                                    </p:set>
                                    <p:animEffect transition="in" filter="blinds(horizontal)">
                                      <p:cBhvr>
                                        <p:cTn id="7" dur="500"/>
                                        <p:tgtEl>
                                          <p:spTgt spid="15362">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2">
                                            <p:txEl>
                                              <p:pRg st="5" end="5"/>
                                            </p:txEl>
                                          </p:spTgt>
                                        </p:tgtEl>
                                        <p:attrNameLst>
                                          <p:attrName>style.visibility</p:attrName>
                                        </p:attrNameLst>
                                      </p:cBhvr>
                                      <p:to>
                                        <p:strVal val="visible"/>
                                      </p:to>
                                    </p:set>
                                    <p:animEffect transition="in" filter="blinds(horizontal)">
                                      <p:cBhvr>
                                        <p:cTn id="12" dur="500"/>
                                        <p:tgtEl>
                                          <p:spTgt spid="15362">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5362">
                                            <p:txEl>
                                              <p:pRg st="6" end="6"/>
                                            </p:txEl>
                                          </p:spTgt>
                                        </p:tgtEl>
                                        <p:attrNameLst>
                                          <p:attrName>style.visibility</p:attrName>
                                        </p:attrNameLst>
                                      </p:cBhvr>
                                      <p:to>
                                        <p:strVal val="visible"/>
                                      </p:to>
                                    </p:set>
                                    <p:animEffect transition="in" filter="blinds(horizontal)">
                                      <p:cBhvr>
                                        <p:cTn id="15" dur="500"/>
                                        <p:tgtEl>
                                          <p:spTgt spid="1536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362">
                                            <p:txEl>
                                              <p:pRg st="7" end="7"/>
                                            </p:txEl>
                                          </p:spTgt>
                                        </p:tgtEl>
                                        <p:attrNameLst>
                                          <p:attrName>style.visibility</p:attrName>
                                        </p:attrNameLst>
                                      </p:cBhvr>
                                      <p:to>
                                        <p:strVal val="visible"/>
                                      </p:to>
                                    </p:set>
                                    <p:animEffect transition="in" filter="blinds(horizontal)">
                                      <p:cBhvr>
                                        <p:cTn id="18" dur="500"/>
                                        <p:tgtEl>
                                          <p:spTgt spid="15362">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362">
                                            <p:txEl>
                                              <p:pRg st="8" end="8"/>
                                            </p:txEl>
                                          </p:spTgt>
                                        </p:tgtEl>
                                        <p:attrNameLst>
                                          <p:attrName>style.visibility</p:attrName>
                                        </p:attrNameLst>
                                      </p:cBhvr>
                                      <p:to>
                                        <p:strVal val="visible"/>
                                      </p:to>
                                    </p:set>
                                    <p:animEffect transition="in" filter="blinds(horizontal)">
                                      <p:cBhvr>
                                        <p:cTn id="21" dur="500"/>
                                        <p:tgtEl>
                                          <p:spTgt spid="15362">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362">
                                            <p:txEl>
                                              <p:pRg st="9" end="9"/>
                                            </p:txEl>
                                          </p:spTgt>
                                        </p:tgtEl>
                                        <p:attrNameLst>
                                          <p:attrName>style.visibility</p:attrName>
                                        </p:attrNameLst>
                                      </p:cBhvr>
                                      <p:to>
                                        <p:strVal val="visible"/>
                                      </p:to>
                                    </p:set>
                                    <p:animEffect transition="in" filter="blinds(horizontal)">
                                      <p:cBhvr>
                                        <p:cTn id="24" dur="500"/>
                                        <p:tgtEl>
                                          <p:spTgt spid="15362">
                                            <p:txEl>
                                              <p:pRg st="9" end="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5362">
                                            <p:txEl>
                                              <p:pRg st="10" end="10"/>
                                            </p:txEl>
                                          </p:spTgt>
                                        </p:tgtEl>
                                        <p:attrNameLst>
                                          <p:attrName>style.visibility</p:attrName>
                                        </p:attrNameLst>
                                      </p:cBhvr>
                                      <p:to>
                                        <p:strVal val="visible"/>
                                      </p:to>
                                    </p:set>
                                    <p:animEffect transition="in" filter="blinds(horizontal)">
                                      <p:cBhvr>
                                        <p:cTn id="27" dur="500"/>
                                        <p:tgtEl>
                                          <p:spTgt spid="1536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330200" y="1268760"/>
            <a:ext cx="9080500" cy="5360640"/>
          </a:xfrm>
        </p:spPr>
        <p:txBody>
          <a:bodyPr/>
          <a:lstStyle/>
          <a:p>
            <a:pPr lvl="3" eaLnBrk="1" hangingPunct="1">
              <a:buClr>
                <a:schemeClr val="tx2"/>
              </a:buClr>
            </a:pPr>
            <a:r>
              <a:rPr lang="en-US" altLang="zh-CN" sz="2800" b="1" dirty="0" smtClean="0">
                <a:solidFill>
                  <a:srgbClr val="3E1D81"/>
                </a:solidFill>
              </a:rPr>
              <a:t>(2)</a:t>
            </a:r>
            <a:r>
              <a:rPr lang="zh-CN" altLang="en-US" sz="2800" b="1" dirty="0" smtClean="0">
                <a:solidFill>
                  <a:srgbClr val="3E1D81"/>
                </a:solidFill>
              </a:rPr>
              <a:t>此时可用谓词公式把上述知识表示为</a:t>
            </a:r>
            <a:r>
              <a:rPr lang="en-US" altLang="zh-CN" sz="2800" b="1" dirty="0" smtClean="0">
                <a:solidFill>
                  <a:srgbClr val="3E1D81"/>
                </a:solidFill>
              </a:rPr>
              <a:t>:</a:t>
            </a:r>
          </a:p>
          <a:p>
            <a:pPr lvl="3" eaLnBrk="1" hangingPunct="1">
              <a:buClr>
                <a:schemeClr val="tx2"/>
              </a:buClr>
            </a:pPr>
            <a:r>
              <a:rPr lang="en-US" altLang="zh-CN" sz="2800" b="1" dirty="0" smtClean="0">
                <a:solidFill>
                  <a:srgbClr val="3E1D81"/>
                </a:solidFill>
              </a:rPr>
              <a:t>①</a:t>
            </a:r>
            <a:r>
              <a:rPr lang="zh-CN" altLang="en-US" sz="2800" b="1" dirty="0" smtClean="0">
                <a:solidFill>
                  <a:srgbClr val="3E1D81"/>
                </a:solidFill>
              </a:rPr>
              <a:t>刘欢比他父亲出名</a:t>
            </a:r>
            <a:r>
              <a:rPr lang="en-US" altLang="zh-CN" sz="2800" b="1" dirty="0" smtClean="0">
                <a:solidFill>
                  <a:srgbClr val="3E1D81"/>
                </a:solidFill>
              </a:rPr>
              <a:t>:</a:t>
            </a:r>
            <a:r>
              <a:rPr lang="en-US" altLang="zh-CN" sz="2800" b="1" dirty="0" smtClean="0">
                <a:solidFill>
                  <a:srgbClr val="5B2ABC"/>
                </a:solidFill>
              </a:rPr>
              <a:t> </a:t>
            </a:r>
          </a:p>
          <a:p>
            <a:pPr lvl="4" eaLnBrk="1" hangingPunct="1">
              <a:buClr>
                <a:schemeClr val="tx2"/>
              </a:buClr>
              <a:buFont typeface="Wingdings" pitchFamily="2" charset="2"/>
              <a:buNone/>
            </a:pPr>
            <a:r>
              <a:rPr lang="en-US" altLang="zh-CN" sz="2800" b="1" dirty="0" smtClean="0">
                <a:solidFill>
                  <a:srgbClr val="FF0000"/>
                </a:solidFill>
              </a:rPr>
              <a:t>FAMOUS ( </a:t>
            </a:r>
            <a:r>
              <a:rPr lang="en-US" altLang="zh-CN" sz="2800" b="1" dirty="0" err="1" smtClean="0">
                <a:solidFill>
                  <a:srgbClr val="FF0000"/>
                </a:solidFill>
              </a:rPr>
              <a:t>liuhuan</a:t>
            </a:r>
            <a:r>
              <a:rPr lang="en-US" altLang="zh-CN" sz="2800" b="1" dirty="0" smtClean="0">
                <a:solidFill>
                  <a:srgbClr val="FF0000"/>
                </a:solidFill>
              </a:rPr>
              <a:t>, father ( </a:t>
            </a:r>
            <a:r>
              <a:rPr lang="en-US" altLang="zh-CN" sz="2800" b="1" dirty="0" err="1" smtClean="0">
                <a:solidFill>
                  <a:srgbClr val="FF0000"/>
                </a:solidFill>
              </a:rPr>
              <a:t>liuhuan</a:t>
            </a:r>
            <a:r>
              <a:rPr lang="en-US" altLang="zh-CN" sz="2800" b="1" dirty="0" smtClean="0">
                <a:solidFill>
                  <a:srgbClr val="FF0000"/>
                </a:solidFill>
              </a:rPr>
              <a:t> ))</a:t>
            </a:r>
          </a:p>
          <a:p>
            <a:pPr lvl="3" eaLnBrk="1" hangingPunct="1">
              <a:buClr>
                <a:schemeClr val="tx2"/>
              </a:buClr>
            </a:pPr>
            <a:r>
              <a:rPr lang="en-US" altLang="zh-CN" sz="2800" b="1" dirty="0" smtClean="0">
                <a:solidFill>
                  <a:srgbClr val="3E1D81"/>
                </a:solidFill>
              </a:rPr>
              <a:t>②</a:t>
            </a:r>
            <a:r>
              <a:rPr lang="zh-CN" altLang="en-US" sz="2800" b="1" dirty="0" smtClean="0">
                <a:solidFill>
                  <a:srgbClr val="3E1D81"/>
                </a:solidFill>
              </a:rPr>
              <a:t>高扬是计算机系的一名学生，但他不喜欢编程 </a:t>
            </a:r>
            <a:r>
              <a:rPr lang="en-US" altLang="zh-CN" sz="2800" b="1" dirty="0" smtClean="0">
                <a:solidFill>
                  <a:srgbClr val="3E1D81"/>
                </a:solidFill>
              </a:rPr>
              <a:t>:</a:t>
            </a:r>
          </a:p>
          <a:p>
            <a:pPr lvl="4" eaLnBrk="1" hangingPunct="1">
              <a:buClr>
                <a:schemeClr val="tx2"/>
              </a:buClr>
              <a:buFont typeface="Wingdings" pitchFamily="2" charset="2"/>
              <a:buNone/>
            </a:pPr>
            <a:r>
              <a:rPr lang="en-US" altLang="zh-CN" sz="2800" b="1" dirty="0" smtClean="0">
                <a:solidFill>
                  <a:srgbClr val="FF0000"/>
                </a:solidFill>
              </a:rPr>
              <a:t>COMPUTER(</a:t>
            </a:r>
            <a:r>
              <a:rPr lang="en-US" altLang="zh-CN" sz="2800" b="1" dirty="0" err="1" smtClean="0">
                <a:solidFill>
                  <a:srgbClr val="FF0000"/>
                </a:solidFill>
              </a:rPr>
              <a:t>gaoyang</a:t>
            </a:r>
            <a:r>
              <a:rPr lang="en-US" altLang="zh-CN" sz="2800" b="1" dirty="0" smtClean="0">
                <a:solidFill>
                  <a:srgbClr val="FF0000"/>
                </a:solidFill>
              </a:rPr>
              <a:t>)∧</a:t>
            </a:r>
            <a:r>
              <a:rPr lang="en-US" altLang="zh-CN" sz="2800" b="1" dirty="0" smtClean="0">
                <a:solidFill>
                  <a:srgbClr val="FF0000"/>
                </a:solidFill>
                <a:latin typeface="Arial" pitchFamily="34" charset="0"/>
              </a:rPr>
              <a:t>¬</a:t>
            </a:r>
            <a:r>
              <a:rPr lang="en-US" altLang="zh-CN" sz="2800" b="1" dirty="0" smtClean="0">
                <a:solidFill>
                  <a:srgbClr val="FF0000"/>
                </a:solidFill>
              </a:rPr>
              <a:t>LIKE(</a:t>
            </a:r>
            <a:r>
              <a:rPr lang="en-US" altLang="zh-CN" sz="2800" b="1" dirty="0" err="1" smtClean="0">
                <a:solidFill>
                  <a:srgbClr val="FF0000"/>
                </a:solidFill>
              </a:rPr>
              <a:t>gaoyang</a:t>
            </a:r>
            <a:r>
              <a:rPr lang="en-US" altLang="zh-CN" sz="2800" b="1" dirty="0" smtClean="0">
                <a:solidFill>
                  <a:srgbClr val="FF0000"/>
                </a:solidFill>
              </a:rPr>
              <a:t>, programing)</a:t>
            </a:r>
          </a:p>
          <a:p>
            <a:pPr lvl="3" eaLnBrk="1" hangingPunct="1">
              <a:buClr>
                <a:schemeClr val="tx2"/>
              </a:buClr>
            </a:pPr>
            <a:r>
              <a:rPr lang="en-US" altLang="zh-CN" sz="2800" b="1" dirty="0" smtClean="0">
                <a:solidFill>
                  <a:srgbClr val="3E1D81"/>
                </a:solidFill>
              </a:rPr>
              <a:t>③</a:t>
            </a:r>
            <a:r>
              <a:rPr lang="zh-CN" altLang="en-US" sz="2800" b="1" dirty="0" smtClean="0">
                <a:solidFill>
                  <a:srgbClr val="3E1D81"/>
                </a:solidFill>
              </a:rPr>
              <a:t>任何整数或者为正或者为负</a:t>
            </a:r>
            <a:r>
              <a:rPr lang="en-US" altLang="zh-CN" sz="2800" b="1" dirty="0" smtClean="0">
                <a:solidFill>
                  <a:srgbClr val="3E1D81"/>
                </a:solidFill>
              </a:rPr>
              <a:t>:</a:t>
            </a:r>
          </a:p>
          <a:p>
            <a:pPr lvl="4" eaLnBrk="1" hangingPunct="1">
              <a:buClr>
                <a:schemeClr val="tx2"/>
              </a:buClr>
              <a:buFont typeface="Wingdings" pitchFamily="2" charset="2"/>
              <a:buNone/>
            </a:pPr>
            <a:r>
              <a:rPr lang="en-US" altLang="zh-CN" sz="2800" b="1" dirty="0" smtClean="0">
                <a:solidFill>
                  <a:srgbClr val="FF0000"/>
                </a:solidFill>
              </a:rPr>
              <a:t>(</a:t>
            </a:r>
            <a:r>
              <a:rPr lang="en-US" altLang="zh-CN" sz="2800" b="1" dirty="0" smtClean="0">
                <a:solidFill>
                  <a:srgbClr val="FF0000"/>
                </a:solidFill>
                <a:sym typeface="Symbol" pitchFamily="18" charset="2"/>
              </a:rPr>
              <a:t></a:t>
            </a:r>
            <a:r>
              <a:rPr lang="en-US" altLang="zh-CN" sz="2800" b="1" dirty="0" smtClean="0">
                <a:solidFill>
                  <a:srgbClr val="FF0000"/>
                </a:solidFill>
              </a:rPr>
              <a:t>x)(I(x) </a:t>
            </a:r>
            <a:r>
              <a:rPr lang="en-US" altLang="zh-CN" sz="2800" b="1" dirty="0" smtClean="0">
                <a:solidFill>
                  <a:srgbClr val="FF0000"/>
                </a:solidFill>
                <a:cs typeface="Arial" pitchFamily="34" charset="0"/>
              </a:rPr>
              <a:t>→</a:t>
            </a:r>
            <a:r>
              <a:rPr lang="en-US" altLang="zh-CN" sz="2800" b="1" dirty="0" smtClean="0">
                <a:solidFill>
                  <a:srgbClr val="FF0000"/>
                </a:solidFill>
              </a:rPr>
              <a:t>(P(x) ∨ N(x)))</a:t>
            </a:r>
            <a:endParaRPr lang="en-US" altLang="zh-CN" sz="2800" b="1" dirty="0" smtClean="0">
              <a:solidFill>
                <a:srgbClr val="5B2ABC"/>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3357417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 calcmode="lin" valueType="num">
                                      <p:cBhvr additive="base">
                                        <p:cTn id="7"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xEl>
                                              <p:pRg st="4" end="4"/>
                                            </p:txEl>
                                          </p:spTgt>
                                        </p:tgtEl>
                                        <p:attrNameLst>
                                          <p:attrName>style.visibility</p:attrName>
                                        </p:attrNameLst>
                                      </p:cBhvr>
                                      <p:to>
                                        <p:strVal val="visible"/>
                                      </p:to>
                                    </p:set>
                                    <p:anim calcmode="lin" valueType="num">
                                      <p:cBhvr additive="base">
                                        <p:cTn id="13" dur="5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anim calcmode="lin" valueType="num">
                                      <p:cBhvr additive="base">
                                        <p:cTn id="19" dur="5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616" y="195956"/>
            <a:ext cx="11545283" cy="7536118"/>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2171545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659" y="44624"/>
            <a:ext cx="11311257" cy="7383360"/>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3724281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650" y="35502"/>
            <a:ext cx="11817763" cy="7713978"/>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1881765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633" y="195956"/>
            <a:ext cx="11545283" cy="7536120"/>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3822235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506506" y="332656"/>
            <a:ext cx="8915400" cy="1143000"/>
          </a:xfrm>
        </p:spPr>
        <p:txBody>
          <a:bodyPr/>
          <a:lstStyle/>
          <a:p>
            <a:r>
              <a:rPr lang="en-US" altLang="zh-CN" sz="4000" b="1" dirty="0" smtClean="0"/>
              <a:t>2.2.1 </a:t>
            </a:r>
            <a:r>
              <a:rPr lang="zh-CN" altLang="zh-CN" sz="4000" dirty="0"/>
              <a:t>一阶谓词演算</a:t>
            </a:r>
            <a:endParaRPr lang="zh-CN" altLang="en-US" sz="4000" b="0" dirty="0">
              <a:ea typeface="隶书" pitchFamily="49" charset="-122"/>
            </a:endParaRPr>
          </a:p>
        </p:txBody>
      </p:sp>
      <p:sp>
        <p:nvSpPr>
          <p:cNvPr id="467971" name="Rectangle 3"/>
          <p:cNvSpPr>
            <a:spLocks noGrp="1" noChangeArrowheads="1"/>
          </p:cNvSpPr>
          <p:nvPr>
            <p:ph type="body" idx="1"/>
          </p:nvPr>
        </p:nvSpPr>
        <p:spPr>
          <a:xfrm>
            <a:off x="495300" y="1700808"/>
            <a:ext cx="8915400" cy="4623792"/>
          </a:xfrm>
        </p:spPr>
        <p:txBody>
          <a:bodyPr>
            <a:normAutofit lnSpcReduction="10000"/>
          </a:bodyPr>
          <a:lstStyle/>
          <a:p>
            <a:pPr>
              <a:spcAft>
                <a:spcPct val="20000"/>
              </a:spcAft>
            </a:pPr>
            <a:r>
              <a:rPr lang="zh-CN" altLang="en-US" b="1" dirty="0">
                <a:solidFill>
                  <a:schemeClr val="tx2"/>
                </a:solidFill>
                <a:latin typeface="幼圆" pitchFamily="49" charset="-122"/>
                <a:ea typeface="幼圆" pitchFamily="49" charset="-122"/>
              </a:rPr>
              <a:t>主要优点</a:t>
            </a:r>
          </a:p>
          <a:p>
            <a:pPr lvl="1">
              <a:spcAft>
                <a:spcPct val="20000"/>
              </a:spcAft>
              <a:buClr>
                <a:schemeClr val="hlink"/>
              </a:buClr>
              <a:buFont typeface="Wingdings" pitchFamily="2" charset="2"/>
              <a:buChar char="ü"/>
            </a:pPr>
            <a:r>
              <a:rPr lang="zh-CN" altLang="en-US" b="1" dirty="0">
                <a:solidFill>
                  <a:srgbClr val="006600"/>
                </a:solidFill>
                <a:ea typeface="宋体" charset="-122"/>
              </a:rPr>
              <a:t>自然：</a:t>
            </a:r>
            <a:r>
              <a:rPr lang="zh-CN" altLang="en-US" b="1" dirty="0">
                <a:ea typeface="宋体" charset="-122"/>
              </a:rPr>
              <a:t>一阶谓词逻辑是一种接近于自然语言的形式语言系统，谓词逻辑表示法接近于人们对问题的直观理解</a:t>
            </a:r>
          </a:p>
          <a:p>
            <a:pPr lvl="1">
              <a:spcAft>
                <a:spcPct val="20000"/>
              </a:spcAft>
              <a:buClr>
                <a:schemeClr val="hlink"/>
              </a:buClr>
              <a:buFont typeface="Wingdings" pitchFamily="2" charset="2"/>
              <a:buChar char="ü"/>
            </a:pPr>
            <a:r>
              <a:rPr lang="zh-CN" altLang="en-US" b="1" dirty="0">
                <a:solidFill>
                  <a:srgbClr val="006600"/>
                </a:solidFill>
                <a:ea typeface="宋体" charset="-122"/>
              </a:rPr>
              <a:t>明确：</a:t>
            </a:r>
            <a:r>
              <a:rPr lang="zh-CN" altLang="en-US" b="1" dirty="0">
                <a:ea typeface="宋体" charset="-122"/>
              </a:rPr>
              <a:t>有一种标准的知识解释方法，因此用这种方法表示的知识明确、易于理解</a:t>
            </a:r>
          </a:p>
          <a:p>
            <a:pPr lvl="1">
              <a:spcAft>
                <a:spcPct val="20000"/>
              </a:spcAft>
              <a:buClr>
                <a:schemeClr val="hlink"/>
              </a:buClr>
              <a:buFont typeface="Wingdings" pitchFamily="2" charset="2"/>
              <a:buChar char="ü"/>
            </a:pPr>
            <a:r>
              <a:rPr lang="zh-CN" altLang="en-US" b="1" dirty="0">
                <a:solidFill>
                  <a:srgbClr val="006600"/>
                </a:solidFill>
                <a:ea typeface="宋体" charset="-122"/>
              </a:rPr>
              <a:t>精确：</a:t>
            </a:r>
            <a:r>
              <a:rPr lang="zh-CN" altLang="en-US" b="1" dirty="0">
                <a:ea typeface="宋体" charset="-122"/>
              </a:rPr>
              <a:t>谓词逻辑的真值只有“真”与“假”，其表示、推理都是精确的</a:t>
            </a:r>
          </a:p>
          <a:p>
            <a:pPr lvl="1">
              <a:spcAft>
                <a:spcPct val="20000"/>
              </a:spcAft>
              <a:buClr>
                <a:schemeClr val="hlink"/>
              </a:buClr>
              <a:buFont typeface="Wingdings" pitchFamily="2" charset="2"/>
              <a:buChar char="ü"/>
            </a:pPr>
            <a:r>
              <a:rPr lang="zh-CN" altLang="en-US" b="1" dirty="0">
                <a:solidFill>
                  <a:srgbClr val="006600"/>
                </a:solidFill>
                <a:ea typeface="宋体" charset="-122"/>
              </a:rPr>
              <a:t>灵活：</a:t>
            </a:r>
            <a:r>
              <a:rPr lang="zh-CN" altLang="en-US" b="1" dirty="0">
                <a:ea typeface="宋体" charset="-122"/>
              </a:rPr>
              <a:t>知识和处理知识的程序是分开的，无须考虑处理知识的细节</a:t>
            </a:r>
          </a:p>
          <a:p>
            <a:pPr lvl="1">
              <a:spcAft>
                <a:spcPct val="20000"/>
              </a:spcAft>
              <a:buClr>
                <a:schemeClr val="hlink"/>
              </a:buClr>
              <a:buFont typeface="Wingdings" pitchFamily="2" charset="2"/>
              <a:buChar char="ü"/>
            </a:pPr>
            <a:r>
              <a:rPr lang="zh-CN" altLang="en-US" b="1" dirty="0">
                <a:solidFill>
                  <a:srgbClr val="006600"/>
                </a:solidFill>
                <a:ea typeface="宋体" charset="-122"/>
              </a:rPr>
              <a:t>模块化：</a:t>
            </a:r>
            <a:r>
              <a:rPr lang="zh-CN" altLang="en-US" b="1" dirty="0">
                <a:ea typeface="宋体" charset="-122"/>
              </a:rPr>
              <a:t>知识之间相对独立，这种模块性使得添加、删除、修改知识比较容易进行</a:t>
            </a:r>
            <a:endParaRPr lang="zh-CN" altLang="en-US" dirty="0">
              <a:ea typeface="宋体"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176655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7971">
                                            <p:txEl>
                                              <p:pRg st="1" end="1"/>
                                            </p:txEl>
                                          </p:spTgt>
                                        </p:tgtEl>
                                        <p:attrNameLst>
                                          <p:attrName>style.visibility</p:attrName>
                                        </p:attrNameLst>
                                      </p:cBhvr>
                                      <p:to>
                                        <p:strVal val="visible"/>
                                      </p:to>
                                    </p:set>
                                    <p:animEffect transition="in" filter="barn(inVertical)">
                                      <p:cBhvr>
                                        <p:cTn id="7" dur="500"/>
                                        <p:tgtEl>
                                          <p:spTgt spid="467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67971">
                                            <p:txEl>
                                              <p:pRg st="2" end="2"/>
                                            </p:txEl>
                                          </p:spTgt>
                                        </p:tgtEl>
                                        <p:attrNameLst>
                                          <p:attrName>style.visibility</p:attrName>
                                        </p:attrNameLst>
                                      </p:cBhvr>
                                      <p:to>
                                        <p:strVal val="visible"/>
                                      </p:to>
                                    </p:set>
                                    <p:animEffect transition="in" filter="barn(inVertical)">
                                      <p:cBhvr>
                                        <p:cTn id="12" dur="500"/>
                                        <p:tgtEl>
                                          <p:spTgt spid="4679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67971">
                                            <p:txEl>
                                              <p:pRg st="3" end="3"/>
                                            </p:txEl>
                                          </p:spTgt>
                                        </p:tgtEl>
                                        <p:attrNameLst>
                                          <p:attrName>style.visibility</p:attrName>
                                        </p:attrNameLst>
                                      </p:cBhvr>
                                      <p:to>
                                        <p:strVal val="visible"/>
                                      </p:to>
                                    </p:set>
                                    <p:animEffect transition="in" filter="barn(inVertical)">
                                      <p:cBhvr>
                                        <p:cTn id="17" dur="500"/>
                                        <p:tgtEl>
                                          <p:spTgt spid="4679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67971">
                                            <p:txEl>
                                              <p:pRg st="4" end="4"/>
                                            </p:txEl>
                                          </p:spTgt>
                                        </p:tgtEl>
                                        <p:attrNameLst>
                                          <p:attrName>style.visibility</p:attrName>
                                        </p:attrNameLst>
                                      </p:cBhvr>
                                      <p:to>
                                        <p:strVal val="visible"/>
                                      </p:to>
                                    </p:set>
                                    <p:animEffect transition="in" filter="barn(inVertical)">
                                      <p:cBhvr>
                                        <p:cTn id="22" dur="500"/>
                                        <p:tgtEl>
                                          <p:spTgt spid="4679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67971">
                                            <p:txEl>
                                              <p:pRg st="5" end="5"/>
                                            </p:txEl>
                                          </p:spTgt>
                                        </p:tgtEl>
                                        <p:attrNameLst>
                                          <p:attrName>style.visibility</p:attrName>
                                        </p:attrNameLst>
                                      </p:cBhvr>
                                      <p:to>
                                        <p:strVal val="visible"/>
                                      </p:to>
                                    </p:set>
                                    <p:animEffect transition="in" filter="barn(inVertical)">
                                      <p:cBhvr>
                                        <p:cTn id="27" dur="500"/>
                                        <p:tgtEl>
                                          <p:spTgt spid="4679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1.2.1 </a:t>
            </a:r>
            <a:r>
              <a:rPr lang="zh-CN" altLang="zh-CN" dirty="0"/>
              <a:t>知识的</a:t>
            </a:r>
            <a:r>
              <a:rPr lang="zh-CN" altLang="zh-CN" dirty="0" smtClean="0"/>
              <a:t>概念</a:t>
            </a:r>
            <a:endParaRPr lang="zh-CN" altLang="en-US" dirty="0"/>
          </a:p>
        </p:txBody>
      </p:sp>
      <p:sp>
        <p:nvSpPr>
          <p:cNvPr id="3" name="内容占位符 2"/>
          <p:cNvSpPr>
            <a:spLocks noGrp="1"/>
          </p:cNvSpPr>
          <p:nvPr>
            <p:ph idx="1"/>
          </p:nvPr>
        </p:nvSpPr>
        <p:spPr/>
        <p:txBody>
          <a:bodyPr>
            <a:normAutofit/>
          </a:bodyPr>
          <a:lstStyle/>
          <a:p>
            <a:r>
              <a:rPr lang="zh-CN" altLang="zh-CN" sz="2800" dirty="0" smtClean="0">
                <a:solidFill>
                  <a:srgbClr val="FF0000"/>
                </a:solidFill>
              </a:rPr>
              <a:t>数据</a:t>
            </a:r>
            <a:r>
              <a:rPr lang="zh-CN" altLang="zh-CN" sz="2800" dirty="0"/>
              <a:t>一般指单独的事实，是信息的载体</a:t>
            </a:r>
            <a:r>
              <a:rPr lang="zh-CN" altLang="zh-CN" sz="2800" dirty="0" smtClean="0"/>
              <a:t>；</a:t>
            </a:r>
            <a:endParaRPr lang="en-US" altLang="zh-CN" sz="2800" dirty="0"/>
          </a:p>
          <a:p>
            <a:r>
              <a:rPr lang="zh-CN" altLang="zh-CN" sz="2800" dirty="0" smtClean="0">
                <a:solidFill>
                  <a:srgbClr val="FF0000"/>
                </a:solidFill>
              </a:rPr>
              <a:t>信息</a:t>
            </a:r>
            <a:r>
              <a:rPr lang="zh-CN" altLang="zh-CN" sz="2800" dirty="0"/>
              <a:t>由符号组成，如文字和数字，但是对符号赋予了一定的意义，因此有一定的用途或价值</a:t>
            </a:r>
            <a:r>
              <a:rPr lang="zh-CN" altLang="zh-CN" sz="2800" dirty="0" smtClean="0"/>
              <a:t>；</a:t>
            </a:r>
            <a:endParaRPr lang="en-US" altLang="zh-CN" sz="2800" dirty="0" smtClean="0"/>
          </a:p>
          <a:p>
            <a:r>
              <a:rPr lang="zh-CN" altLang="zh-CN" sz="2800" dirty="0" smtClean="0">
                <a:solidFill>
                  <a:srgbClr val="FF0000"/>
                </a:solidFill>
              </a:rPr>
              <a:t>知识</a:t>
            </a:r>
            <a:r>
              <a:rPr lang="zh-CN" altLang="zh-CN" sz="2800" dirty="0"/>
              <a:t>是由经验总结升华出来的，因此知识是经验的</a:t>
            </a:r>
            <a:r>
              <a:rPr lang="zh-CN" altLang="zh-CN" sz="2800" dirty="0" smtClean="0"/>
              <a:t>结晶</a:t>
            </a:r>
            <a:r>
              <a:rPr lang="zh-CN" altLang="en-US" sz="2800" dirty="0" smtClean="0"/>
              <a:t>。</a:t>
            </a:r>
            <a:r>
              <a:rPr lang="zh-CN" altLang="zh-CN" sz="2800" dirty="0" smtClean="0"/>
              <a:t>知识</a:t>
            </a:r>
            <a:r>
              <a:rPr lang="zh-CN" altLang="zh-CN" sz="2800" dirty="0"/>
              <a:t>在信息的基础上增加了上下文信息，提供了更多的意义，因此也就更加有用和有价值。</a:t>
            </a:r>
          </a:p>
          <a:p>
            <a:r>
              <a:rPr lang="zh-CN" altLang="zh-CN" sz="2800" dirty="0"/>
              <a:t>知识是随着时间的变化而动态变化的，新的知识可以根据规则和已有的知识推导出来。</a:t>
            </a:r>
          </a:p>
          <a:p>
            <a:endParaRPr lang="zh-CN" altLang="en-US"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201" y="0"/>
            <a:ext cx="2476500" cy="2124075"/>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332386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zh-CN" sz="4000" b="1" dirty="0"/>
              <a:t>2.2.1 </a:t>
            </a:r>
            <a:r>
              <a:rPr lang="zh-CN" altLang="zh-CN" sz="4000" dirty="0"/>
              <a:t>一阶谓词演算</a:t>
            </a:r>
            <a:endParaRPr lang="zh-CN" altLang="en-US" sz="4000" b="0" dirty="0">
              <a:ea typeface="隶书" pitchFamily="49" charset="-122"/>
            </a:endParaRPr>
          </a:p>
        </p:txBody>
      </p:sp>
      <p:sp>
        <p:nvSpPr>
          <p:cNvPr id="468995" name="Rectangle 3"/>
          <p:cNvSpPr>
            <a:spLocks noGrp="1" noChangeArrowheads="1"/>
          </p:cNvSpPr>
          <p:nvPr>
            <p:ph type="body" idx="1"/>
          </p:nvPr>
        </p:nvSpPr>
        <p:spPr/>
        <p:txBody>
          <a:bodyPr>
            <a:normAutofit lnSpcReduction="10000"/>
          </a:bodyPr>
          <a:lstStyle/>
          <a:p>
            <a:pPr>
              <a:spcAft>
                <a:spcPct val="20000"/>
              </a:spcAft>
            </a:pPr>
            <a:r>
              <a:rPr lang="zh-CN" altLang="en-US" b="1" dirty="0">
                <a:solidFill>
                  <a:schemeClr val="tx2"/>
                </a:solidFill>
                <a:latin typeface="幼圆" pitchFamily="49" charset="-122"/>
                <a:ea typeface="幼圆" pitchFamily="49" charset="-122"/>
              </a:rPr>
              <a:t>主要缺点</a:t>
            </a:r>
          </a:p>
          <a:p>
            <a:pPr lvl="1">
              <a:spcAft>
                <a:spcPct val="20000"/>
              </a:spcAft>
              <a:buClr>
                <a:schemeClr val="hlink"/>
              </a:buClr>
              <a:buFont typeface="Wingdings" pitchFamily="2" charset="2"/>
              <a:buChar char="ü"/>
            </a:pPr>
            <a:r>
              <a:rPr lang="zh-CN" altLang="en-US" b="1" dirty="0">
                <a:solidFill>
                  <a:srgbClr val="006600"/>
                </a:solidFill>
                <a:ea typeface="宋体" charset="-122"/>
              </a:rPr>
              <a:t>知识表示能力差：</a:t>
            </a:r>
            <a:r>
              <a:rPr lang="zh-CN" altLang="en-US" b="1" dirty="0">
                <a:ea typeface="宋体" charset="-122"/>
              </a:rPr>
              <a:t>只能表示确定性知识，而不能表示非确定性知识、过程性知识和启发式知识</a:t>
            </a:r>
          </a:p>
          <a:p>
            <a:pPr lvl="1">
              <a:spcAft>
                <a:spcPct val="20000"/>
              </a:spcAft>
              <a:buClr>
                <a:schemeClr val="hlink"/>
              </a:buClr>
              <a:buFont typeface="Wingdings" pitchFamily="2" charset="2"/>
              <a:buChar char="ü"/>
            </a:pPr>
            <a:r>
              <a:rPr lang="zh-CN" altLang="en-US" b="1" dirty="0">
                <a:solidFill>
                  <a:srgbClr val="006600"/>
                </a:solidFill>
                <a:ea typeface="宋体" charset="-122"/>
              </a:rPr>
              <a:t>知识库管理困难：</a:t>
            </a:r>
            <a:r>
              <a:rPr lang="zh-CN" altLang="en-US" b="1" dirty="0">
                <a:ea typeface="宋体" charset="-122"/>
              </a:rPr>
              <a:t>缺乏知识的组织原则，知识库管理比较困难</a:t>
            </a:r>
          </a:p>
          <a:p>
            <a:pPr lvl="1">
              <a:spcAft>
                <a:spcPct val="20000"/>
              </a:spcAft>
              <a:buClr>
                <a:schemeClr val="hlink"/>
              </a:buClr>
              <a:buFont typeface="Wingdings" pitchFamily="2" charset="2"/>
              <a:buChar char="ü"/>
            </a:pPr>
            <a:r>
              <a:rPr lang="zh-CN" altLang="en-US" b="1" dirty="0">
                <a:solidFill>
                  <a:srgbClr val="006600"/>
                </a:solidFill>
                <a:ea typeface="宋体" charset="-122"/>
              </a:rPr>
              <a:t>存在组合爆炸：</a:t>
            </a:r>
            <a:r>
              <a:rPr lang="zh-CN" altLang="en-US" b="1" dirty="0">
                <a:ea typeface="宋体" charset="-122"/>
              </a:rPr>
              <a:t>由于难以表示启发式知识，因此只能盲目地使用推理规则，这样当系统知识量较大时，容易发生组合爆炸</a:t>
            </a:r>
          </a:p>
          <a:p>
            <a:pPr lvl="1">
              <a:spcAft>
                <a:spcPct val="20000"/>
              </a:spcAft>
              <a:buClr>
                <a:schemeClr val="hlink"/>
              </a:buClr>
              <a:buFont typeface="Wingdings" pitchFamily="2" charset="2"/>
              <a:buChar char="ü"/>
            </a:pPr>
            <a:r>
              <a:rPr lang="zh-CN" altLang="en-US" b="1" dirty="0">
                <a:solidFill>
                  <a:srgbClr val="006600"/>
                </a:solidFill>
                <a:ea typeface="宋体" charset="-122"/>
              </a:rPr>
              <a:t>系统效率低：</a:t>
            </a:r>
            <a:r>
              <a:rPr lang="zh-CN" altLang="en-US" b="1" dirty="0">
                <a:ea typeface="宋体" charset="-122"/>
              </a:rPr>
              <a:t>它把推理演算与知识含义截然分开，抛弃了表达内容中所含有的语义信息，往往使推理过程冗长，降低了系统效率</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30</a:t>
            </a:fld>
            <a:endParaRPr lang="zh-CN" altLang="en-US"/>
          </a:p>
        </p:txBody>
      </p:sp>
    </p:spTree>
    <p:extLst>
      <p:ext uri="{BB962C8B-B14F-4D97-AF65-F5344CB8AC3E}">
        <p14:creationId xmlns:p14="http://schemas.microsoft.com/office/powerpoint/2010/main" val="3518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8995">
                                            <p:txEl>
                                              <p:pRg st="1" end="1"/>
                                            </p:txEl>
                                          </p:spTgt>
                                        </p:tgtEl>
                                        <p:attrNameLst>
                                          <p:attrName>style.visibility</p:attrName>
                                        </p:attrNameLst>
                                      </p:cBhvr>
                                      <p:to>
                                        <p:strVal val="visible"/>
                                      </p:to>
                                    </p:set>
                                    <p:animEffect transition="in" filter="wipe(down)">
                                      <p:cBhvr>
                                        <p:cTn id="7" dur="500"/>
                                        <p:tgtEl>
                                          <p:spTgt spid="4689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8995">
                                            <p:txEl>
                                              <p:pRg st="2" end="2"/>
                                            </p:txEl>
                                          </p:spTgt>
                                        </p:tgtEl>
                                        <p:attrNameLst>
                                          <p:attrName>style.visibility</p:attrName>
                                        </p:attrNameLst>
                                      </p:cBhvr>
                                      <p:to>
                                        <p:strVal val="visible"/>
                                      </p:to>
                                    </p:set>
                                    <p:animEffect transition="in" filter="wipe(down)">
                                      <p:cBhvr>
                                        <p:cTn id="12" dur="500"/>
                                        <p:tgtEl>
                                          <p:spTgt spid="4689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8995">
                                            <p:txEl>
                                              <p:pRg st="3" end="3"/>
                                            </p:txEl>
                                          </p:spTgt>
                                        </p:tgtEl>
                                        <p:attrNameLst>
                                          <p:attrName>style.visibility</p:attrName>
                                        </p:attrNameLst>
                                      </p:cBhvr>
                                      <p:to>
                                        <p:strVal val="visible"/>
                                      </p:to>
                                    </p:set>
                                    <p:animEffect transition="in" filter="wipe(down)">
                                      <p:cBhvr>
                                        <p:cTn id="17" dur="500"/>
                                        <p:tgtEl>
                                          <p:spTgt spid="4689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8995">
                                            <p:txEl>
                                              <p:pRg st="4" end="4"/>
                                            </p:txEl>
                                          </p:spTgt>
                                        </p:tgtEl>
                                        <p:attrNameLst>
                                          <p:attrName>style.visibility</p:attrName>
                                        </p:attrNameLst>
                                      </p:cBhvr>
                                      <p:to>
                                        <p:strVal val="visible"/>
                                      </p:to>
                                    </p:set>
                                    <p:animEffect transition="in" filter="wipe(down)">
                                      <p:cBhvr>
                                        <p:cTn id="22" dur="500"/>
                                        <p:tgtEl>
                                          <p:spTgt spid="468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104" y="260648"/>
            <a:ext cx="10590314" cy="6912768"/>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31</a:t>
            </a:fld>
            <a:endParaRPr lang="zh-CN" altLang="en-US"/>
          </a:p>
        </p:txBody>
      </p:sp>
    </p:spTree>
    <p:extLst>
      <p:ext uri="{BB962C8B-B14F-4D97-AF65-F5344CB8AC3E}">
        <p14:creationId xmlns:p14="http://schemas.microsoft.com/office/powerpoint/2010/main" val="2682070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472" y="195956"/>
            <a:ext cx="10579105" cy="690545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32</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204" y="195956"/>
            <a:ext cx="10479785" cy="684062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472" y="195957"/>
            <a:ext cx="10710062" cy="6990933"/>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204" y="195956"/>
            <a:ext cx="10479785" cy="684062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35</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095" y="391914"/>
            <a:ext cx="9906000" cy="6466086"/>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205" y="195956"/>
            <a:ext cx="10401777" cy="678970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20688"/>
            <a:ext cx="9906000" cy="6466086"/>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2788" y="195956"/>
            <a:ext cx="10742369" cy="701202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1.2.1 </a:t>
            </a:r>
            <a:r>
              <a:rPr lang="zh-CN" altLang="zh-CN" dirty="0"/>
              <a:t>知识的概念</a:t>
            </a:r>
            <a:endParaRPr lang="zh-CN" altLang="en-US" dirty="0"/>
          </a:p>
        </p:txBody>
      </p:sp>
      <p:sp>
        <p:nvSpPr>
          <p:cNvPr id="3" name="内容占位符 2"/>
          <p:cNvSpPr>
            <a:spLocks noGrp="1"/>
          </p:cNvSpPr>
          <p:nvPr>
            <p:ph idx="1"/>
          </p:nvPr>
        </p:nvSpPr>
        <p:spPr>
          <a:xfrm>
            <a:off x="495300" y="1935480"/>
            <a:ext cx="9294237" cy="4517856"/>
          </a:xfrm>
        </p:spPr>
        <p:txBody>
          <a:bodyPr>
            <a:normAutofit lnSpcReduction="10000"/>
          </a:bodyPr>
          <a:lstStyle/>
          <a:p>
            <a:r>
              <a:rPr lang="zh-CN" altLang="zh-CN" dirty="0"/>
              <a:t>但是，迄今对知识还没有一个统一的、公认的定义。通常认为，</a:t>
            </a:r>
            <a:r>
              <a:rPr lang="zh-CN" altLang="zh-CN" b="1" dirty="0">
                <a:solidFill>
                  <a:srgbClr val="FF0000"/>
                </a:solidFill>
              </a:rPr>
              <a:t>知识</a:t>
            </a:r>
            <a:r>
              <a:rPr lang="zh-CN" altLang="zh-CN" dirty="0"/>
              <a:t>是经过加工的信息，它包括事实、信念和启发式规则等。</a:t>
            </a:r>
          </a:p>
          <a:p>
            <a:r>
              <a:rPr lang="zh-CN" altLang="zh-CN" dirty="0"/>
              <a:t>以下是关于知识这个概念的几种观点：</a:t>
            </a:r>
          </a:p>
          <a:p>
            <a:pPr>
              <a:buFont typeface="Wingdings" panose="05000000000000000000" pitchFamily="2" charset="2"/>
              <a:buChar char="Ø"/>
            </a:pPr>
            <a:r>
              <a:rPr lang="en-US" altLang="zh-CN" dirty="0"/>
              <a:t>⑴ </a:t>
            </a:r>
            <a:r>
              <a:rPr lang="zh-CN" altLang="zh-CN" dirty="0"/>
              <a:t>知识是经过削减、塑造、解释和转换的信息。简单地说，知识是经过加工的信息。</a:t>
            </a:r>
            <a:r>
              <a:rPr lang="en-US" altLang="zh-CN" dirty="0"/>
              <a:t>— </a:t>
            </a:r>
            <a:r>
              <a:rPr lang="en-US" altLang="zh-CN" dirty="0" err="1" smtClean="0"/>
              <a:t>Feigenbaum</a:t>
            </a:r>
            <a:endParaRPr lang="zh-CN" altLang="zh-CN" dirty="0"/>
          </a:p>
          <a:p>
            <a:pPr>
              <a:buFont typeface="Wingdings" panose="05000000000000000000" pitchFamily="2" charset="2"/>
              <a:buChar char="Ø"/>
            </a:pPr>
            <a:r>
              <a:rPr lang="en-US" altLang="zh-CN" dirty="0"/>
              <a:t>⑵ </a:t>
            </a:r>
            <a:r>
              <a:rPr lang="zh-CN" altLang="zh-CN" dirty="0"/>
              <a:t>知识是由特定领域的描述、关系和过程组成的。</a:t>
            </a:r>
            <a:r>
              <a:rPr lang="en-US" altLang="zh-CN" dirty="0"/>
              <a:t>— </a:t>
            </a:r>
            <a:r>
              <a:rPr lang="en-US" altLang="zh-CN" dirty="0" smtClean="0"/>
              <a:t>Bernstein</a:t>
            </a:r>
            <a:endParaRPr lang="zh-CN" altLang="zh-CN" dirty="0"/>
          </a:p>
          <a:p>
            <a:pPr>
              <a:buFont typeface="Wingdings" panose="05000000000000000000" pitchFamily="2" charset="2"/>
              <a:buChar char="Ø"/>
            </a:pPr>
            <a:r>
              <a:rPr lang="en-US" altLang="zh-CN" dirty="0"/>
              <a:t>⑶ </a:t>
            </a:r>
            <a:r>
              <a:rPr lang="zh-CN" altLang="zh-CN" dirty="0"/>
              <a:t>知识是事实、信念和启发式规则。</a:t>
            </a:r>
            <a:r>
              <a:rPr lang="en-US" altLang="zh-CN" dirty="0"/>
              <a:t>— </a:t>
            </a:r>
            <a:r>
              <a:rPr lang="en-US" altLang="zh-CN" dirty="0" smtClean="0"/>
              <a:t>Hayes-Roth</a:t>
            </a:r>
            <a:endParaRPr lang="zh-CN" altLang="zh-CN" dirty="0"/>
          </a:p>
          <a:p>
            <a:pPr>
              <a:buFont typeface="Wingdings" panose="05000000000000000000" pitchFamily="2" charset="2"/>
              <a:buChar char="l"/>
            </a:pPr>
            <a:r>
              <a:rPr lang="zh-CN" altLang="zh-CN" dirty="0"/>
              <a:t>从知识库的观点看，知识是某领域中所涉及的各有关方面的一种符号表示。</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5393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204" y="195956"/>
            <a:ext cx="10479785" cy="684062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40</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95957"/>
            <a:ext cx="9906000" cy="6466086"/>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41</a:t>
            </a:fld>
            <a:endParaRPr lang="zh-CN" altLang="en-US"/>
          </a:p>
        </p:txBody>
      </p:sp>
    </p:spTree>
    <p:extLst>
      <p:ext uri="{BB962C8B-B14F-4D97-AF65-F5344CB8AC3E}">
        <p14:creationId xmlns:p14="http://schemas.microsoft.com/office/powerpoint/2010/main" val="535066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2.2.3 </a:t>
            </a:r>
            <a:r>
              <a:rPr lang="zh-CN" altLang="zh-CN" dirty="0"/>
              <a:t>与或句演绎</a:t>
            </a:r>
            <a:r>
              <a:rPr lang="zh-CN" altLang="zh-CN" dirty="0" smtClean="0"/>
              <a:t>系统</a:t>
            </a:r>
            <a:endParaRPr lang="zh-CN" altLang="en-US" dirty="0"/>
          </a:p>
        </p:txBody>
      </p:sp>
      <p:sp>
        <p:nvSpPr>
          <p:cNvPr id="3" name="内容占位符 2"/>
          <p:cNvSpPr>
            <a:spLocks noGrp="1"/>
          </p:cNvSpPr>
          <p:nvPr>
            <p:ph idx="1"/>
          </p:nvPr>
        </p:nvSpPr>
        <p:spPr/>
        <p:txBody>
          <a:bodyPr/>
          <a:lstStyle/>
          <a:p>
            <a:r>
              <a:rPr lang="zh-CN" altLang="zh-CN" dirty="0"/>
              <a:t>总的来说，与或句演绎系统既可以用在</a:t>
            </a:r>
            <a:r>
              <a:rPr lang="zh-CN" altLang="zh-CN" dirty="0">
                <a:solidFill>
                  <a:srgbClr val="FF0000"/>
                </a:solidFill>
              </a:rPr>
              <a:t>正向推理</a:t>
            </a:r>
            <a:r>
              <a:rPr lang="zh-CN" altLang="zh-CN" dirty="0"/>
              <a:t>，也可以用作</a:t>
            </a:r>
            <a:r>
              <a:rPr lang="zh-CN" altLang="zh-CN" dirty="0">
                <a:solidFill>
                  <a:srgbClr val="FF0000"/>
                </a:solidFill>
              </a:rPr>
              <a:t>逆向推理</a:t>
            </a:r>
            <a:r>
              <a:rPr lang="zh-CN" altLang="zh-CN" dirty="0" smtClean="0"/>
              <a:t>。</a:t>
            </a:r>
            <a:endParaRPr lang="en-US" altLang="zh-CN" dirty="0" smtClean="0"/>
          </a:p>
          <a:p>
            <a:r>
              <a:rPr lang="zh-CN" altLang="zh-CN" dirty="0" smtClean="0"/>
              <a:t>当</a:t>
            </a:r>
            <a:r>
              <a:rPr lang="zh-CN" altLang="zh-CN" dirty="0"/>
              <a:t>用作正向推理时的局限性很大，缺乏实用价值，尤其不适合用于带目标的正向推理</a:t>
            </a:r>
            <a:r>
              <a:rPr lang="zh-CN" altLang="zh-CN" dirty="0" smtClean="0"/>
              <a:t>。</a:t>
            </a:r>
            <a:endParaRPr lang="en-US" altLang="zh-CN" dirty="0" smtClean="0"/>
          </a:p>
          <a:p>
            <a:r>
              <a:rPr lang="zh-CN" altLang="zh-CN" dirty="0" smtClean="0"/>
              <a:t>与</a:t>
            </a:r>
            <a:r>
              <a:rPr lang="zh-CN" altLang="zh-CN" dirty="0"/>
              <a:t>或句演绎系统用作</a:t>
            </a:r>
            <a:r>
              <a:rPr lang="zh-CN" altLang="zh-CN" dirty="0">
                <a:solidFill>
                  <a:srgbClr val="FF0000"/>
                </a:solidFill>
              </a:rPr>
              <a:t>逆向推理</a:t>
            </a:r>
            <a:r>
              <a:rPr lang="zh-CN" altLang="zh-CN" dirty="0"/>
              <a:t>时比较实用。</a:t>
            </a:r>
          </a:p>
          <a:p>
            <a:r>
              <a:rPr lang="zh-CN" altLang="zh-CN" dirty="0"/>
              <a:t>逆向推理的与或句演绎系统基本上是一个产生式系统。产生式系统将在第</a:t>
            </a:r>
            <a:r>
              <a:rPr lang="en-US" altLang="zh-CN" dirty="0"/>
              <a:t>2.3</a:t>
            </a:r>
            <a:r>
              <a:rPr lang="zh-CN" altLang="zh-CN" dirty="0"/>
              <a:t>节讨论。</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2123050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205" y="195956"/>
            <a:ext cx="10635803" cy="6942461"/>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t>43</a:t>
            </a:fld>
            <a:endParaRPr lang="zh-CN" altLang="en-US"/>
          </a:p>
        </p:txBody>
      </p:sp>
    </p:spTree>
    <p:extLst>
      <p:ext uri="{BB962C8B-B14F-4D97-AF65-F5344CB8AC3E}">
        <p14:creationId xmlns:p14="http://schemas.microsoft.com/office/powerpoint/2010/main" val="2736195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515" y="188640"/>
            <a:ext cx="8915400" cy="1143000"/>
          </a:xfrm>
        </p:spPr>
        <p:txBody>
          <a:bodyPr>
            <a:normAutofit/>
          </a:bodyPr>
          <a:lstStyle/>
          <a:p>
            <a:r>
              <a:rPr lang="en-US" altLang="zh-CN" b="1" dirty="0"/>
              <a:t>2.2.4 </a:t>
            </a:r>
            <a:r>
              <a:rPr lang="zh-CN" altLang="zh-CN" dirty="0"/>
              <a:t>子句演绎</a:t>
            </a:r>
            <a:r>
              <a:rPr lang="zh-CN" altLang="zh-CN" dirty="0" smtClean="0"/>
              <a:t>系统</a:t>
            </a:r>
            <a:endParaRPr lang="zh-CN" altLang="en-US" dirty="0"/>
          </a:p>
        </p:txBody>
      </p:sp>
      <p:sp>
        <p:nvSpPr>
          <p:cNvPr id="3" name="内容占位符 2"/>
          <p:cNvSpPr>
            <a:spLocks noGrp="1"/>
          </p:cNvSpPr>
          <p:nvPr>
            <p:ph idx="1"/>
          </p:nvPr>
        </p:nvSpPr>
        <p:spPr>
          <a:xfrm>
            <a:off x="495300" y="1484784"/>
            <a:ext cx="8915400" cy="4839816"/>
          </a:xfrm>
        </p:spPr>
        <p:txBody>
          <a:bodyPr/>
          <a:lstStyle/>
          <a:p>
            <a:pPr>
              <a:lnSpc>
                <a:spcPct val="90000"/>
              </a:lnSpc>
            </a:pPr>
            <a:r>
              <a:rPr lang="zh-CN" altLang="en-US" sz="2800" b="1" dirty="0">
                <a:solidFill>
                  <a:srgbClr val="FF0000"/>
                </a:solidFill>
                <a:hlinkClick r:id="rId2" action="ppaction://hlinksldjump"/>
              </a:rPr>
              <a:t>谓词公式化成子句集的步骤</a:t>
            </a:r>
            <a:r>
              <a:rPr lang="en-US" altLang="zh-CN" sz="2800" b="1" dirty="0">
                <a:solidFill>
                  <a:srgbClr val="FF0000"/>
                </a:solidFill>
              </a:rPr>
              <a:t>:</a:t>
            </a:r>
          </a:p>
          <a:p>
            <a:pPr>
              <a:lnSpc>
                <a:spcPct val="90000"/>
              </a:lnSpc>
            </a:pPr>
            <a:r>
              <a:rPr lang="zh-CN" altLang="en-US" sz="2800" dirty="0" smtClean="0"/>
              <a:t>（</a:t>
            </a:r>
            <a:r>
              <a:rPr lang="en-US" altLang="zh-CN" sz="2800" dirty="0"/>
              <a:t>1</a:t>
            </a:r>
            <a:r>
              <a:rPr lang="zh-CN" altLang="en-US" sz="2800" dirty="0"/>
              <a:t>）消去蕴涵连词</a:t>
            </a:r>
          </a:p>
          <a:p>
            <a:pPr>
              <a:lnSpc>
                <a:spcPct val="90000"/>
              </a:lnSpc>
            </a:pPr>
            <a:r>
              <a:rPr lang="zh-CN" altLang="en-US" sz="2800" dirty="0"/>
              <a:t>（</a:t>
            </a:r>
            <a:r>
              <a:rPr lang="en-US" altLang="zh-CN" sz="2800" dirty="0"/>
              <a:t>2</a:t>
            </a:r>
            <a:r>
              <a:rPr lang="zh-CN" altLang="en-US" sz="2800" dirty="0"/>
              <a:t>）减小否定连词的辖域</a:t>
            </a:r>
          </a:p>
          <a:p>
            <a:pPr>
              <a:lnSpc>
                <a:spcPct val="90000"/>
              </a:lnSpc>
            </a:pPr>
            <a:r>
              <a:rPr lang="zh-CN" altLang="en-US" sz="2800" dirty="0"/>
              <a:t>（</a:t>
            </a:r>
            <a:r>
              <a:rPr lang="en-US" altLang="zh-CN" sz="2800" dirty="0"/>
              <a:t>3</a:t>
            </a:r>
            <a:r>
              <a:rPr lang="zh-CN" altLang="en-US" sz="2800" dirty="0"/>
              <a:t>）约束变元标准化</a:t>
            </a:r>
          </a:p>
          <a:p>
            <a:pPr>
              <a:lnSpc>
                <a:spcPct val="90000"/>
              </a:lnSpc>
            </a:pPr>
            <a:r>
              <a:rPr lang="zh-CN" altLang="en-US" sz="2800" dirty="0"/>
              <a:t>（</a:t>
            </a:r>
            <a:r>
              <a:rPr lang="en-US" altLang="zh-CN" sz="2800" dirty="0"/>
              <a:t>4</a:t>
            </a:r>
            <a:r>
              <a:rPr lang="zh-CN" altLang="en-US" sz="2800" dirty="0"/>
              <a:t>）消去存在量词</a:t>
            </a:r>
            <a:endParaRPr lang="zh-CN" altLang="en-US" sz="2800" dirty="0">
              <a:latin typeface="Times New Roman" pitchFamily="18" charset="0"/>
            </a:endParaRPr>
          </a:p>
          <a:p>
            <a:pPr>
              <a:lnSpc>
                <a:spcPct val="90000"/>
              </a:lnSpc>
            </a:pPr>
            <a:r>
              <a:rPr lang="zh-CN" altLang="en-US" sz="2800" dirty="0">
                <a:latin typeface="Times New Roman" pitchFamily="18" charset="0"/>
              </a:rPr>
              <a:t>（</a:t>
            </a:r>
            <a:r>
              <a:rPr lang="en-US" altLang="zh-CN" sz="2800" dirty="0">
                <a:latin typeface="Times New Roman" pitchFamily="18" charset="0"/>
              </a:rPr>
              <a:t>5</a:t>
            </a:r>
            <a:r>
              <a:rPr lang="zh-CN" altLang="en-US" sz="2800" dirty="0">
                <a:latin typeface="Times New Roman" pitchFamily="18" charset="0"/>
              </a:rPr>
              <a:t>）组成全称量词前缀</a:t>
            </a:r>
          </a:p>
          <a:p>
            <a:pPr>
              <a:lnSpc>
                <a:spcPct val="90000"/>
              </a:lnSpc>
            </a:pPr>
            <a:r>
              <a:rPr lang="zh-CN" altLang="en-US" sz="2800" dirty="0">
                <a:latin typeface="Times New Roman" pitchFamily="18" charset="0"/>
              </a:rPr>
              <a:t>（</a:t>
            </a:r>
            <a:r>
              <a:rPr lang="en-US" altLang="zh-CN" sz="2800" dirty="0">
                <a:latin typeface="Times New Roman" pitchFamily="18" charset="0"/>
              </a:rPr>
              <a:t>6</a:t>
            </a:r>
            <a:r>
              <a:rPr lang="zh-CN" altLang="en-US" sz="2800" dirty="0">
                <a:latin typeface="Times New Roman" pitchFamily="18" charset="0"/>
              </a:rPr>
              <a:t>）利用等价关系把母式化为合取范式 </a:t>
            </a:r>
          </a:p>
          <a:p>
            <a:pPr>
              <a:lnSpc>
                <a:spcPct val="90000"/>
              </a:lnSpc>
            </a:pPr>
            <a:r>
              <a:rPr lang="zh-CN" altLang="en-US" sz="2800" dirty="0">
                <a:latin typeface="Times New Roman" pitchFamily="18" charset="0"/>
              </a:rPr>
              <a:t>（</a:t>
            </a:r>
            <a:r>
              <a:rPr lang="en-US" altLang="zh-CN" sz="2800" dirty="0">
                <a:latin typeface="Times New Roman" pitchFamily="18" charset="0"/>
              </a:rPr>
              <a:t>7</a:t>
            </a:r>
            <a:r>
              <a:rPr lang="zh-CN" altLang="en-US" sz="2800" dirty="0">
                <a:latin typeface="Times New Roman" pitchFamily="18" charset="0"/>
              </a:rPr>
              <a:t>）消去全称量词。</a:t>
            </a:r>
          </a:p>
          <a:p>
            <a:pPr>
              <a:lnSpc>
                <a:spcPct val="90000"/>
              </a:lnSpc>
            </a:pPr>
            <a:r>
              <a:rPr lang="zh-CN" altLang="en-US" sz="2800" dirty="0">
                <a:latin typeface="Times New Roman" pitchFamily="18" charset="0"/>
              </a:rPr>
              <a:t>（</a:t>
            </a:r>
            <a:r>
              <a:rPr lang="en-US" altLang="zh-CN" sz="2800" dirty="0">
                <a:latin typeface="Times New Roman" pitchFamily="18" charset="0"/>
              </a:rPr>
              <a:t>8</a:t>
            </a:r>
            <a:r>
              <a:rPr lang="zh-CN" altLang="en-US" sz="2800" dirty="0">
                <a:latin typeface="Times New Roman" pitchFamily="18" charset="0"/>
              </a:rPr>
              <a:t>）对变元更名，使不同子句中的变元不同名。</a:t>
            </a:r>
          </a:p>
          <a:p>
            <a:pPr>
              <a:lnSpc>
                <a:spcPct val="90000"/>
              </a:lnSpc>
            </a:pPr>
            <a:r>
              <a:rPr lang="zh-CN" altLang="en-US" sz="2800" dirty="0">
                <a:latin typeface="Times New Roman" pitchFamily="18" charset="0"/>
              </a:rPr>
              <a:t>（</a:t>
            </a:r>
            <a:r>
              <a:rPr lang="en-US" altLang="zh-CN" sz="2800" dirty="0">
                <a:latin typeface="Times New Roman" pitchFamily="18" charset="0"/>
              </a:rPr>
              <a:t>9</a:t>
            </a:r>
            <a:r>
              <a:rPr lang="zh-CN" altLang="en-US" sz="2800" dirty="0">
                <a:latin typeface="Times New Roman" pitchFamily="18" charset="0"/>
              </a:rPr>
              <a:t>）消去合取连词，得到子句集。</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spTree>
    <p:extLst>
      <p:ext uri="{BB962C8B-B14F-4D97-AF65-F5344CB8AC3E}">
        <p14:creationId xmlns:p14="http://schemas.microsoft.com/office/powerpoint/2010/main" val="23889226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第</a:t>
            </a:r>
            <a:r>
              <a:rPr lang="en-US" altLang="zh-CN" b="1" dirty="0"/>
              <a:t>2.3</a:t>
            </a:r>
            <a:r>
              <a:rPr lang="zh-CN" altLang="zh-CN" b="1" dirty="0"/>
              <a:t>节</a:t>
            </a:r>
            <a:r>
              <a:rPr lang="en-US" altLang="zh-CN" b="1" dirty="0"/>
              <a:t> </a:t>
            </a:r>
            <a:r>
              <a:rPr lang="zh-CN" altLang="zh-CN" b="1" dirty="0"/>
              <a:t>知识的产生式系统表示</a:t>
            </a:r>
            <a:endParaRPr lang="zh-CN" altLang="en-US" dirty="0"/>
          </a:p>
        </p:txBody>
      </p:sp>
      <p:sp>
        <p:nvSpPr>
          <p:cNvPr id="3" name="内容占位符 2"/>
          <p:cNvSpPr>
            <a:spLocks noGrp="1"/>
          </p:cNvSpPr>
          <p:nvPr>
            <p:ph idx="1"/>
          </p:nvPr>
        </p:nvSpPr>
        <p:spPr/>
        <p:txBody>
          <a:bodyPr/>
          <a:lstStyle/>
          <a:p>
            <a:r>
              <a:rPr lang="en-US" altLang="zh-CN" b="1" dirty="0"/>
              <a:t>2.3.1 </a:t>
            </a:r>
            <a:r>
              <a:rPr lang="zh-CN" altLang="zh-CN" dirty="0"/>
              <a:t>产生式系统的概念</a:t>
            </a:r>
          </a:p>
          <a:p>
            <a:r>
              <a:rPr lang="en-US" altLang="zh-CN" b="1" dirty="0"/>
              <a:t>2.3.2 </a:t>
            </a:r>
            <a:r>
              <a:rPr lang="zh-CN" altLang="zh-CN" dirty="0"/>
              <a:t>产生式系统的组成部分</a:t>
            </a:r>
          </a:p>
          <a:p>
            <a:r>
              <a:rPr lang="en-US" altLang="zh-CN" b="1" dirty="0"/>
              <a:t>2.3.3 </a:t>
            </a:r>
            <a:r>
              <a:rPr lang="zh-CN" altLang="zh-CN" dirty="0"/>
              <a:t>产生式系统的控制策略</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27464336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2.3.1 </a:t>
            </a:r>
            <a:r>
              <a:rPr lang="zh-CN" altLang="zh-CN" dirty="0"/>
              <a:t>产生式系统的</a:t>
            </a:r>
            <a:r>
              <a:rPr lang="zh-CN" altLang="zh-CN" dirty="0" smtClean="0"/>
              <a:t>概念</a:t>
            </a:r>
            <a:endParaRPr lang="zh-CN" altLang="en-US" dirty="0"/>
          </a:p>
        </p:txBody>
      </p:sp>
      <p:sp>
        <p:nvSpPr>
          <p:cNvPr id="3" name="内容占位符 2"/>
          <p:cNvSpPr>
            <a:spLocks noGrp="1"/>
          </p:cNvSpPr>
          <p:nvPr>
            <p:ph idx="1"/>
          </p:nvPr>
        </p:nvSpPr>
        <p:spPr/>
        <p:txBody>
          <a:bodyPr>
            <a:normAutofit/>
          </a:bodyPr>
          <a:lstStyle/>
          <a:p>
            <a:r>
              <a:rPr lang="zh-CN" altLang="zh-CN" b="1" dirty="0">
                <a:solidFill>
                  <a:srgbClr val="FF0000"/>
                </a:solidFill>
              </a:rPr>
              <a:t>产生式系统</a:t>
            </a:r>
            <a:r>
              <a:rPr lang="zh-CN" altLang="zh-CN" dirty="0"/>
              <a:t>（</a:t>
            </a:r>
            <a:r>
              <a:rPr lang="en-US" altLang="zh-CN" dirty="0"/>
              <a:t>Production System</a:t>
            </a:r>
            <a:r>
              <a:rPr lang="zh-CN" altLang="zh-CN" dirty="0"/>
              <a:t>）是</a:t>
            </a:r>
            <a:r>
              <a:rPr lang="en-US" altLang="zh-CN" dirty="0"/>
              <a:t> </a:t>
            </a:r>
            <a:r>
              <a:rPr lang="en-US" altLang="zh-CN" dirty="0" smtClean="0"/>
              <a:t>Post</a:t>
            </a:r>
            <a:r>
              <a:rPr lang="zh-CN" altLang="zh-CN" dirty="0" smtClean="0"/>
              <a:t>在</a:t>
            </a:r>
            <a:r>
              <a:rPr lang="en-US" altLang="zh-CN" dirty="0" smtClean="0"/>
              <a:t>1943</a:t>
            </a:r>
            <a:r>
              <a:rPr lang="zh-CN" altLang="zh-CN" dirty="0" smtClean="0"/>
              <a:t>年</a:t>
            </a:r>
            <a:r>
              <a:rPr lang="zh-CN" altLang="zh-CN" dirty="0"/>
              <a:t>提出来的。</a:t>
            </a:r>
            <a:r>
              <a:rPr lang="zh-CN" altLang="zh-CN" dirty="0" smtClean="0"/>
              <a:t>在</a:t>
            </a:r>
            <a:r>
              <a:rPr lang="en-US" altLang="zh-CN" dirty="0" smtClean="0"/>
              <a:t>20</a:t>
            </a:r>
            <a:r>
              <a:rPr lang="zh-CN" altLang="zh-CN" dirty="0" smtClean="0"/>
              <a:t>世纪</a:t>
            </a:r>
            <a:r>
              <a:rPr lang="en-US" altLang="zh-CN" dirty="0" smtClean="0"/>
              <a:t>60</a:t>
            </a:r>
            <a:r>
              <a:rPr lang="zh-CN" altLang="zh-CN" dirty="0" smtClean="0"/>
              <a:t>年代</a:t>
            </a:r>
            <a:r>
              <a:rPr lang="zh-CN" altLang="zh-CN" dirty="0"/>
              <a:t>，成为认知心理学研究人类心理活动中信息加工过程的基础。到</a:t>
            </a:r>
            <a:r>
              <a:rPr lang="zh-CN" altLang="zh-CN" dirty="0" smtClean="0"/>
              <a:t>了</a:t>
            </a:r>
            <a:r>
              <a:rPr lang="en-US" altLang="zh-CN" dirty="0" smtClean="0"/>
              <a:t>80</a:t>
            </a:r>
            <a:r>
              <a:rPr lang="zh-CN" altLang="zh-CN" dirty="0" smtClean="0"/>
              <a:t>年代</a:t>
            </a:r>
            <a:r>
              <a:rPr lang="zh-CN" altLang="zh-CN" dirty="0"/>
              <a:t>，产生式系统开始作为专家系统中最主要的知识结构。</a:t>
            </a:r>
          </a:p>
          <a:p>
            <a:r>
              <a:rPr lang="zh-CN" altLang="zh-CN" dirty="0">
                <a:solidFill>
                  <a:srgbClr val="FF0000"/>
                </a:solidFill>
              </a:rPr>
              <a:t>产生式系统</a:t>
            </a:r>
            <a:r>
              <a:rPr lang="zh-CN" altLang="zh-CN" dirty="0"/>
              <a:t>的定义具有一般性，它</a:t>
            </a:r>
            <a:r>
              <a:rPr lang="zh-CN" altLang="zh-CN" dirty="0">
                <a:solidFill>
                  <a:srgbClr val="FF0000"/>
                </a:solidFill>
              </a:rPr>
              <a:t>和图灵机有相同的计算能力</a:t>
            </a:r>
            <a:r>
              <a:rPr lang="zh-CN" altLang="zh-CN" dirty="0"/>
              <a:t>。它可用</a:t>
            </a:r>
            <a:r>
              <a:rPr lang="zh-CN" altLang="zh-CN" b="1" dirty="0">
                <a:solidFill>
                  <a:srgbClr val="FF0000"/>
                </a:solidFill>
              </a:rPr>
              <a:t>来模拟任意的可计算过程</a:t>
            </a:r>
            <a:r>
              <a:rPr lang="zh-CN" altLang="zh-CN" dirty="0"/>
              <a:t>。因此由</a:t>
            </a:r>
            <a:r>
              <a:rPr lang="en-US" altLang="zh-CN" dirty="0"/>
              <a:t>Church-Turing</a:t>
            </a:r>
            <a:r>
              <a:rPr lang="zh-CN" altLang="zh-CN" dirty="0"/>
              <a:t>论题，在研究人类进行问题求解过程时，完全可用一个产生式系统来模拟求解过程</a:t>
            </a:r>
            <a:r>
              <a:rPr lang="zh-CN" altLang="zh-CN" dirty="0" smtClean="0"/>
              <a:t>。</a:t>
            </a:r>
            <a:endParaRPr lang="en-US" altLang="zh-CN" dirty="0"/>
          </a:p>
          <a:p>
            <a:r>
              <a:rPr lang="zh-CN" altLang="zh-CN" dirty="0" smtClean="0"/>
              <a:t>目前</a:t>
            </a:r>
            <a:r>
              <a:rPr lang="zh-CN" altLang="zh-CN" dirty="0"/>
              <a:t>，产生式表示法已成为人工智能中应用最多的一种知识表示方法。</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10828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9"/>
          <p:cNvSpPr txBox="1">
            <a:spLocks noChangeArrowheads="1"/>
          </p:cNvSpPr>
          <p:nvPr/>
        </p:nvSpPr>
        <p:spPr bwMode="gray">
          <a:xfrm>
            <a:off x="662523" y="856678"/>
            <a:ext cx="8268919"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buClr>
                <a:schemeClr val="tx2"/>
              </a:buClr>
              <a:buFont typeface="Wingdings" pitchFamily="2" charset="2"/>
              <a:buChar char="n"/>
            </a:pPr>
            <a:r>
              <a:rPr lang="zh-CN" altLang="en-US" sz="2800" b="1" dirty="0" smtClean="0">
                <a:solidFill>
                  <a:srgbClr val="000000"/>
                </a:solidFill>
                <a:latin typeface="楷体_GB2312" pitchFamily="49" charset="-122"/>
                <a:ea typeface="楷体_GB2312" pitchFamily="49" charset="-122"/>
              </a:rPr>
              <a:t>产生</a:t>
            </a:r>
            <a:r>
              <a:rPr lang="zh-CN" altLang="en-US" sz="2800" b="1" dirty="0">
                <a:solidFill>
                  <a:srgbClr val="000000"/>
                </a:solidFill>
                <a:latin typeface="楷体_GB2312" pitchFamily="49" charset="-122"/>
                <a:ea typeface="楷体_GB2312" pitchFamily="49" charset="-122"/>
              </a:rPr>
              <a:t>式的基本形式：</a:t>
            </a:r>
          </a:p>
          <a:p>
            <a:pPr eaLnBrk="0" hangingPunct="0">
              <a:buClr>
                <a:schemeClr val="tx2"/>
              </a:buClr>
              <a:buFont typeface="Wingdings" pitchFamily="2" charset="2"/>
              <a:buNone/>
            </a:pPr>
            <a:r>
              <a:rPr lang="zh-CN" altLang="en-US" sz="2800" b="1" dirty="0">
                <a:solidFill>
                  <a:srgbClr val="000000"/>
                </a:solidFill>
                <a:latin typeface="楷体_GB2312" pitchFamily="49" charset="-122"/>
                <a:ea typeface="楷体_GB2312" pitchFamily="49" charset="-122"/>
              </a:rPr>
              <a:t>   </a:t>
            </a:r>
            <a:r>
              <a:rPr lang="en-US" altLang="zh-CN" sz="2800" b="1" dirty="0">
                <a:solidFill>
                  <a:srgbClr val="000000"/>
                </a:solidFill>
                <a:latin typeface="楷体_GB2312" pitchFamily="49" charset="-122"/>
                <a:ea typeface="楷体_GB2312" pitchFamily="49" charset="-122"/>
              </a:rPr>
              <a:t>1</a:t>
            </a:r>
            <a:r>
              <a:rPr lang="zh-CN" altLang="en-US" sz="2800" b="1" dirty="0">
                <a:solidFill>
                  <a:srgbClr val="000000"/>
                </a:solidFill>
                <a:latin typeface="楷体_GB2312" pitchFamily="49" charset="-122"/>
                <a:ea typeface="楷体_GB2312" pitchFamily="49" charset="-122"/>
              </a:rPr>
              <a:t>）产生式通常用于表示具有因果关系的知识，其基本形式</a:t>
            </a:r>
            <a:r>
              <a:rPr lang="zh-CN" altLang="en-US" sz="2800" b="1" dirty="0" smtClean="0">
                <a:solidFill>
                  <a:srgbClr val="000000"/>
                </a:solidFill>
                <a:latin typeface="楷体_GB2312" pitchFamily="49" charset="-122"/>
                <a:ea typeface="楷体_GB2312" pitchFamily="49" charset="-122"/>
              </a:rPr>
              <a:t>是</a:t>
            </a:r>
            <a:endParaRPr lang="en-US" altLang="zh-CN" sz="2800" b="1" dirty="0" smtClean="0">
              <a:solidFill>
                <a:srgbClr val="000000"/>
              </a:solidFill>
              <a:latin typeface="楷体_GB2312" pitchFamily="49" charset="-122"/>
              <a:ea typeface="楷体_GB2312" pitchFamily="49" charset="-122"/>
            </a:endParaRPr>
          </a:p>
          <a:p>
            <a:pPr eaLnBrk="0" hangingPunct="0">
              <a:buClr>
                <a:schemeClr val="tx2"/>
              </a:buClr>
              <a:buFont typeface="Wingdings" pitchFamily="2" charset="2"/>
              <a:buNone/>
            </a:pPr>
            <a:endParaRPr lang="zh-CN" altLang="en-US" sz="2800" b="1" dirty="0">
              <a:solidFill>
                <a:srgbClr val="000000"/>
              </a:solidFill>
              <a:latin typeface="楷体_GB2312" pitchFamily="49" charset="-122"/>
              <a:ea typeface="楷体_GB2312" pitchFamily="49" charset="-122"/>
            </a:endParaRPr>
          </a:p>
          <a:p>
            <a:pPr algn="ctr"/>
            <a:r>
              <a:rPr lang="en-US" altLang="zh-CN" sz="2800" b="1" dirty="0">
                <a:solidFill>
                  <a:srgbClr val="FF0000"/>
                </a:solidFill>
                <a:latin typeface="Times New Roman" pitchFamily="18" charset="0"/>
                <a:ea typeface="楷体_GB2312" pitchFamily="49" charset="-122"/>
              </a:rPr>
              <a:t>P→Q</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或 </a:t>
            </a:r>
            <a:r>
              <a:rPr lang="en-US" altLang="zh-CN" sz="2800" b="1" dirty="0">
                <a:solidFill>
                  <a:srgbClr val="FF0000"/>
                </a:solidFill>
                <a:latin typeface="Times New Roman" pitchFamily="18" charset="0"/>
                <a:ea typeface="楷体_GB2312" pitchFamily="49" charset="-122"/>
              </a:rPr>
              <a:t>IF P THEN </a:t>
            </a:r>
            <a:r>
              <a:rPr lang="en-US" altLang="zh-CN" sz="2800" b="1" dirty="0" smtClean="0">
                <a:solidFill>
                  <a:srgbClr val="FF0000"/>
                </a:solidFill>
                <a:latin typeface="Times New Roman" pitchFamily="18" charset="0"/>
                <a:ea typeface="楷体_GB2312" pitchFamily="49" charset="-122"/>
              </a:rPr>
              <a:t>Q</a:t>
            </a:r>
          </a:p>
          <a:p>
            <a:pPr algn="ctr"/>
            <a:endParaRPr lang="en-US" altLang="zh-CN" sz="2800" b="1" dirty="0">
              <a:solidFill>
                <a:srgbClr val="FF0000"/>
              </a:solidFill>
              <a:latin typeface="Times New Roman" pitchFamily="18" charset="0"/>
              <a:ea typeface="楷体_GB2312" pitchFamily="49" charset="-122"/>
            </a:endParaRPr>
          </a:p>
          <a:p>
            <a:pPr>
              <a:buClr>
                <a:schemeClr val="tx2"/>
              </a:buClr>
              <a:buFont typeface="Wingdings" pitchFamily="2" charset="2"/>
              <a:buChar char="Ø"/>
            </a:pPr>
            <a:r>
              <a:rPr lang="en-US" altLang="zh-CN" sz="2800" b="1" dirty="0">
                <a:solidFill>
                  <a:srgbClr val="000000"/>
                </a:solidFill>
                <a:latin typeface="Times New Roman" pitchFamily="18" charset="0"/>
                <a:ea typeface="楷体_GB2312" pitchFamily="49" charset="-122"/>
              </a:rPr>
              <a:t>P</a:t>
            </a:r>
            <a:r>
              <a:rPr lang="zh-CN" altLang="en-US" sz="2800" b="1" dirty="0">
                <a:solidFill>
                  <a:srgbClr val="000000"/>
                </a:solidFill>
                <a:latin typeface="楷体_GB2312" pitchFamily="49" charset="-122"/>
                <a:ea typeface="楷体_GB2312" pitchFamily="49" charset="-122"/>
              </a:rPr>
              <a:t>是产生式的前提或条件，用于指出该产生式是否是可用的条件；</a:t>
            </a:r>
          </a:p>
          <a:p>
            <a:pPr>
              <a:buClr>
                <a:schemeClr val="tx2"/>
              </a:buClr>
              <a:buFont typeface="Wingdings" pitchFamily="2" charset="2"/>
              <a:buChar char="Ø"/>
            </a:pPr>
            <a:r>
              <a:rPr lang="en-US" altLang="zh-CN" sz="2800" b="1" dirty="0">
                <a:solidFill>
                  <a:srgbClr val="000000"/>
                </a:solidFill>
                <a:latin typeface="Times New Roman" pitchFamily="18" charset="0"/>
                <a:ea typeface="楷体_GB2312" pitchFamily="49" charset="-122"/>
              </a:rPr>
              <a:t>Q</a:t>
            </a:r>
            <a:r>
              <a:rPr lang="zh-CN" altLang="en-US" sz="2800" b="1" dirty="0">
                <a:solidFill>
                  <a:srgbClr val="000000"/>
                </a:solidFill>
                <a:latin typeface="楷体_GB2312" pitchFamily="49" charset="-122"/>
                <a:ea typeface="楷体_GB2312" pitchFamily="49" charset="-122"/>
              </a:rPr>
              <a:t>是一组结论或动作，用于指出该产生式的前提条件</a:t>
            </a:r>
            <a:r>
              <a:rPr lang="en-US" altLang="zh-CN" sz="2800" b="1" dirty="0">
                <a:solidFill>
                  <a:srgbClr val="000000"/>
                </a:solidFill>
                <a:latin typeface="楷体_GB2312" pitchFamily="49" charset="-122"/>
                <a:ea typeface="楷体_GB2312" pitchFamily="49" charset="-122"/>
              </a:rPr>
              <a:t>P</a:t>
            </a:r>
            <a:r>
              <a:rPr lang="zh-CN" altLang="en-US" sz="2800" b="1" dirty="0">
                <a:solidFill>
                  <a:srgbClr val="000000"/>
                </a:solidFill>
                <a:latin typeface="楷体_GB2312" pitchFamily="49" charset="-122"/>
                <a:ea typeface="楷体_GB2312" pitchFamily="49" charset="-122"/>
              </a:rPr>
              <a:t>被满足时，应该得出的结论或应该执行的操作。</a:t>
            </a:r>
          </a:p>
          <a:p>
            <a:pPr>
              <a:buClr>
                <a:schemeClr val="tx2"/>
              </a:buClr>
              <a:buFont typeface="Wingdings" pitchFamily="2" charset="2"/>
              <a:buChar char="Ø"/>
            </a:pPr>
            <a:r>
              <a:rPr lang="en-US" altLang="zh-CN" sz="2800" b="1" dirty="0">
                <a:solidFill>
                  <a:srgbClr val="000000"/>
                </a:solidFill>
                <a:latin typeface="Times New Roman" pitchFamily="18" charset="0"/>
                <a:ea typeface="楷体_GB2312" pitchFamily="49" charset="-122"/>
              </a:rPr>
              <a:t>P</a:t>
            </a:r>
            <a:r>
              <a:rPr lang="zh-CN" altLang="en-US" sz="2800" b="1" dirty="0">
                <a:solidFill>
                  <a:srgbClr val="000000"/>
                </a:solidFill>
                <a:latin typeface="楷体_GB2312" pitchFamily="49" charset="-122"/>
                <a:ea typeface="楷体_GB2312" pitchFamily="49" charset="-122"/>
              </a:rPr>
              <a:t>和</a:t>
            </a:r>
            <a:r>
              <a:rPr lang="en-US" altLang="zh-CN" sz="2800" b="1" dirty="0">
                <a:solidFill>
                  <a:srgbClr val="000000"/>
                </a:solidFill>
                <a:latin typeface="Times New Roman" pitchFamily="18" charset="0"/>
                <a:ea typeface="楷体_GB2312" pitchFamily="49" charset="-122"/>
              </a:rPr>
              <a:t>Q</a:t>
            </a:r>
            <a:r>
              <a:rPr lang="zh-CN" altLang="en-US" sz="2800" b="1" dirty="0">
                <a:solidFill>
                  <a:srgbClr val="000000"/>
                </a:solidFill>
                <a:latin typeface="楷体_GB2312" pitchFamily="49" charset="-122"/>
                <a:ea typeface="楷体_GB2312" pitchFamily="49" charset="-122"/>
              </a:rPr>
              <a:t>都可以是一个或一组数学表达式或自然语言。</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494591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9">
                                            <p:txEl>
                                              <p:pRg st="1" end="1"/>
                                            </p:txEl>
                                          </p:spTgt>
                                        </p:tgtEl>
                                        <p:attrNameLst>
                                          <p:attrName>style.visibility</p:attrName>
                                        </p:attrNameLst>
                                      </p:cBhvr>
                                      <p:to>
                                        <p:strVal val="visible"/>
                                      </p:to>
                                    </p:set>
                                    <p:animEffect transition="in" filter="blinds(horizontal)">
                                      <p:cBhvr>
                                        <p:cTn id="7" dur="500"/>
                                        <p:tgtEl>
                                          <p:spTgt spid="1126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269">
                                            <p:txEl>
                                              <p:pRg st="3" end="3"/>
                                            </p:txEl>
                                          </p:spTgt>
                                        </p:tgtEl>
                                        <p:attrNameLst>
                                          <p:attrName>style.visibility</p:attrName>
                                        </p:attrNameLst>
                                      </p:cBhvr>
                                      <p:to>
                                        <p:strVal val="visible"/>
                                      </p:to>
                                    </p:set>
                                    <p:animEffect transition="in" filter="blinds(horizontal)">
                                      <p:cBhvr>
                                        <p:cTn id="10" dur="500"/>
                                        <p:tgtEl>
                                          <p:spTgt spid="1126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1269">
                                            <p:txEl>
                                              <p:pRg st="5" end="5"/>
                                            </p:txEl>
                                          </p:spTgt>
                                        </p:tgtEl>
                                        <p:attrNameLst>
                                          <p:attrName>style.visibility</p:attrName>
                                        </p:attrNameLst>
                                      </p:cBhvr>
                                      <p:to>
                                        <p:strVal val="visible"/>
                                      </p:to>
                                    </p:set>
                                    <p:animEffect transition="in" filter="blinds(horizontal)">
                                      <p:cBhvr>
                                        <p:cTn id="15" dur="500"/>
                                        <p:tgtEl>
                                          <p:spTgt spid="11269">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269">
                                            <p:txEl>
                                              <p:pRg st="6" end="6"/>
                                            </p:txEl>
                                          </p:spTgt>
                                        </p:tgtEl>
                                        <p:attrNameLst>
                                          <p:attrName>style.visibility</p:attrName>
                                        </p:attrNameLst>
                                      </p:cBhvr>
                                      <p:to>
                                        <p:strVal val="visible"/>
                                      </p:to>
                                    </p:set>
                                    <p:animEffect transition="in" filter="blinds(horizontal)">
                                      <p:cBhvr>
                                        <p:cTn id="18" dur="500"/>
                                        <p:tgtEl>
                                          <p:spTgt spid="11269">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269">
                                            <p:txEl>
                                              <p:pRg st="7" end="7"/>
                                            </p:txEl>
                                          </p:spTgt>
                                        </p:tgtEl>
                                        <p:attrNameLst>
                                          <p:attrName>style.visibility</p:attrName>
                                        </p:attrNameLst>
                                      </p:cBhvr>
                                      <p:to>
                                        <p:strVal val="visible"/>
                                      </p:to>
                                    </p:set>
                                    <p:animEffect transition="in" filter="blinds(horizontal)">
                                      <p:cBhvr>
                                        <p:cTn id="21" dur="500"/>
                                        <p:tgtEl>
                                          <p:spTgt spid="112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9" name="Text Box 9"/>
          <p:cNvSpPr txBox="1">
            <a:spLocks noChangeArrowheads="1"/>
          </p:cNvSpPr>
          <p:nvPr/>
        </p:nvSpPr>
        <p:spPr bwMode="gray">
          <a:xfrm>
            <a:off x="194471" y="1052736"/>
            <a:ext cx="9224963"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50000"/>
              </a:spcBef>
              <a:buClr>
                <a:schemeClr val="tx2"/>
              </a:buClr>
              <a:buFont typeface="Wingdings" pitchFamily="2" charset="2"/>
              <a:buChar char="n"/>
            </a:pPr>
            <a:r>
              <a:rPr lang="en-US" altLang="zh-CN" sz="3200" b="1" dirty="0">
                <a:latin typeface="Tahoma" pitchFamily="34" charset="0"/>
              </a:rPr>
              <a:t>2</a:t>
            </a:r>
            <a:r>
              <a:rPr lang="zh-CN" altLang="en-US" sz="3200" b="1" dirty="0">
                <a:latin typeface="Tahoma" pitchFamily="34" charset="0"/>
              </a:rPr>
              <a:t>）确定性和不确定性</a:t>
            </a:r>
            <a:r>
              <a:rPr lang="zh-CN" altLang="en-US" sz="3200" b="1" dirty="0">
                <a:solidFill>
                  <a:srgbClr val="FF0000"/>
                </a:solidFill>
                <a:latin typeface="Tahoma" pitchFamily="34" charset="0"/>
              </a:rPr>
              <a:t>规则知识</a:t>
            </a:r>
            <a:r>
              <a:rPr lang="zh-CN" altLang="en-US" sz="3200" b="1" dirty="0">
                <a:latin typeface="Tahoma" pitchFamily="34" charset="0"/>
              </a:rPr>
              <a:t>的产生式表示：</a:t>
            </a:r>
          </a:p>
          <a:p>
            <a:pPr>
              <a:spcBef>
                <a:spcPct val="50000"/>
              </a:spcBef>
              <a:buClr>
                <a:schemeClr val="tx2"/>
              </a:buClr>
              <a:buFont typeface="Wingdings" pitchFamily="2" charset="2"/>
              <a:buChar char="n"/>
            </a:pPr>
            <a:endParaRPr lang="zh-CN" altLang="en-US" sz="3200" b="1" dirty="0">
              <a:latin typeface="楷体_GB2312" pitchFamily="49" charset="-122"/>
              <a:ea typeface="楷体_GB2312" pitchFamily="49" charset="-122"/>
            </a:endParaRPr>
          </a:p>
          <a:p>
            <a:pPr>
              <a:buClr>
                <a:schemeClr val="tx2"/>
              </a:buClr>
              <a:buFont typeface="Wingdings" pitchFamily="2" charset="2"/>
              <a:buChar char="Ø"/>
            </a:pPr>
            <a:r>
              <a:rPr lang="zh-CN" altLang="en-US" sz="3200" b="1" dirty="0">
                <a:solidFill>
                  <a:srgbClr val="FF0000"/>
                </a:solidFill>
                <a:latin typeface="楷体_GB2312" pitchFamily="49" charset="-122"/>
                <a:ea typeface="楷体_GB2312" pitchFamily="49" charset="-122"/>
              </a:rPr>
              <a:t>确定性规则知识 </a:t>
            </a:r>
            <a:r>
              <a:rPr lang="zh-CN" altLang="en-US" sz="3200" dirty="0">
                <a:solidFill>
                  <a:srgbClr val="000000"/>
                </a:solidFill>
                <a:latin typeface="楷体_GB2312" pitchFamily="49" charset="-122"/>
                <a:ea typeface="楷体_GB2312" pitchFamily="49" charset="-122"/>
              </a:rPr>
              <a:t>可用前面介绍的产生式的基本形式表示即可。</a:t>
            </a:r>
          </a:p>
          <a:p>
            <a:pPr>
              <a:buClr>
                <a:schemeClr val="tx2"/>
              </a:buClr>
              <a:buFont typeface="Wingdings" pitchFamily="2" charset="2"/>
              <a:buChar char="Ø"/>
            </a:pPr>
            <a:endParaRPr lang="zh-CN" altLang="en-US" sz="3200" dirty="0">
              <a:solidFill>
                <a:srgbClr val="000000"/>
              </a:solidFill>
              <a:latin typeface="楷体_GB2312" pitchFamily="49" charset="-122"/>
              <a:ea typeface="楷体_GB2312" pitchFamily="49" charset="-122"/>
            </a:endParaRPr>
          </a:p>
          <a:p>
            <a:pPr>
              <a:buClr>
                <a:schemeClr val="tx2"/>
              </a:buClr>
              <a:buFont typeface="Wingdings" pitchFamily="2" charset="2"/>
              <a:buChar char="Ø"/>
            </a:pPr>
            <a:r>
              <a:rPr lang="zh-CN" altLang="en-US" sz="3200" b="1" dirty="0">
                <a:solidFill>
                  <a:srgbClr val="FF0000"/>
                </a:solidFill>
                <a:latin typeface="楷体_GB2312" pitchFamily="49" charset="-122"/>
                <a:ea typeface="楷体_GB2312" pitchFamily="49" charset="-122"/>
              </a:rPr>
              <a:t>不确定性规则知识 </a:t>
            </a:r>
            <a:r>
              <a:rPr lang="zh-CN" altLang="en-US" sz="3200" dirty="0">
                <a:solidFill>
                  <a:srgbClr val="000000"/>
                </a:solidFill>
                <a:latin typeface="楷体_GB2312" pitchFamily="49" charset="-122"/>
                <a:ea typeface="楷体_GB2312" pitchFamily="49" charset="-122"/>
              </a:rPr>
              <a:t>用如下形式表示</a:t>
            </a:r>
          </a:p>
          <a:p>
            <a:r>
              <a:rPr lang="zh-CN" altLang="en-US" sz="3200" dirty="0">
                <a:solidFill>
                  <a:srgbClr val="000000"/>
                </a:solidFill>
                <a:latin typeface="楷体_GB2312" pitchFamily="49" charset="-122"/>
                <a:ea typeface="楷体_GB2312" pitchFamily="49" charset="-122"/>
              </a:rPr>
              <a:t>         </a:t>
            </a:r>
            <a:r>
              <a:rPr lang="en-US" altLang="zh-CN" sz="3200" b="1" dirty="0">
                <a:solidFill>
                  <a:srgbClr val="000000"/>
                </a:solidFill>
                <a:latin typeface="Times New Roman" pitchFamily="18" charset="0"/>
                <a:ea typeface="楷体_GB2312" pitchFamily="49" charset="-122"/>
              </a:rPr>
              <a:t>P→Q</a:t>
            </a:r>
            <a:r>
              <a:rPr lang="en-US" altLang="zh-CN" sz="32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（可信度） </a:t>
            </a:r>
            <a:r>
              <a:rPr lang="zh-CN" altLang="en-US" sz="3200" dirty="0">
                <a:solidFill>
                  <a:srgbClr val="000000"/>
                </a:solidFill>
                <a:latin typeface="楷体_GB2312" pitchFamily="49" charset="-122"/>
                <a:ea typeface="楷体_GB2312" pitchFamily="49" charset="-122"/>
              </a:rPr>
              <a:t>或者 </a:t>
            </a:r>
          </a:p>
          <a:p>
            <a:r>
              <a:rPr lang="zh-CN" altLang="en-US" sz="3200" dirty="0">
                <a:solidFill>
                  <a:srgbClr val="000000"/>
                </a:solidFill>
                <a:latin typeface="楷体_GB2312" pitchFamily="49" charset="-122"/>
                <a:ea typeface="楷体_GB2312" pitchFamily="49" charset="-122"/>
              </a:rPr>
              <a:t>	    </a:t>
            </a:r>
            <a:r>
              <a:rPr lang="en-US" altLang="zh-CN" sz="3200" dirty="0">
                <a:solidFill>
                  <a:srgbClr val="FF0000"/>
                </a:solidFill>
                <a:latin typeface="Times New Roman" pitchFamily="18" charset="0"/>
                <a:ea typeface="楷体_GB2312" pitchFamily="49" charset="-122"/>
              </a:rPr>
              <a:t>IF P THEN Q</a:t>
            </a:r>
            <a:r>
              <a:rPr lang="en-US" altLang="zh-CN" sz="3200" dirty="0">
                <a:solidFill>
                  <a:srgbClr val="FF0000"/>
                </a:solidFill>
                <a:latin typeface="楷体_GB2312" pitchFamily="49" charset="-122"/>
                <a:ea typeface="楷体_GB2312" pitchFamily="49" charset="-122"/>
              </a:rPr>
              <a:t>  </a:t>
            </a:r>
            <a:r>
              <a:rPr lang="zh-CN" altLang="en-US" sz="3200" dirty="0">
                <a:solidFill>
                  <a:srgbClr val="FF0000"/>
                </a:solidFill>
                <a:latin typeface="楷体_GB2312" pitchFamily="49" charset="-122"/>
                <a:ea typeface="楷体_GB2312" pitchFamily="49" charset="-122"/>
              </a:rPr>
              <a:t>（可信度）</a:t>
            </a:r>
          </a:p>
          <a:p>
            <a:r>
              <a:rPr lang="zh-CN" altLang="en-US" sz="3200" dirty="0">
                <a:solidFill>
                  <a:srgbClr val="000000"/>
                </a:solidFill>
                <a:latin typeface="楷体_GB2312" pitchFamily="49" charset="-122"/>
                <a:ea typeface="楷体_GB2312" pitchFamily="49" charset="-122"/>
              </a:rPr>
              <a:t>   </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4751152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Text Box 9"/>
          <p:cNvSpPr txBox="1">
            <a:spLocks noChangeArrowheads="1"/>
          </p:cNvSpPr>
          <p:nvPr/>
        </p:nvSpPr>
        <p:spPr bwMode="gray">
          <a:xfrm>
            <a:off x="350489" y="1052736"/>
            <a:ext cx="928303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buClr>
                <a:schemeClr val="tx2"/>
              </a:buClr>
              <a:buFont typeface="Wingdings" pitchFamily="2" charset="2"/>
              <a:buChar char="n"/>
            </a:pPr>
            <a:r>
              <a:rPr lang="en-US" altLang="zh-CN" sz="3200" b="1" dirty="0">
                <a:latin typeface="楷体_GB2312" pitchFamily="49" charset="-122"/>
                <a:ea typeface="楷体_GB2312" pitchFamily="49" charset="-122"/>
              </a:rPr>
              <a:t>3</a:t>
            </a:r>
            <a:r>
              <a:rPr lang="zh-CN" altLang="en-US" sz="3200" b="1" dirty="0">
                <a:latin typeface="楷体_GB2312" pitchFamily="49" charset="-122"/>
                <a:ea typeface="楷体_GB2312" pitchFamily="49" charset="-122"/>
              </a:rPr>
              <a:t>）确定性和不确定性</a:t>
            </a:r>
            <a:r>
              <a:rPr lang="zh-CN" altLang="en-US" sz="3200" b="1" dirty="0">
                <a:solidFill>
                  <a:srgbClr val="FF0000"/>
                </a:solidFill>
                <a:latin typeface="楷体_GB2312" pitchFamily="49" charset="-122"/>
                <a:ea typeface="楷体_GB2312" pitchFamily="49" charset="-122"/>
              </a:rPr>
              <a:t>事实性</a:t>
            </a:r>
            <a:r>
              <a:rPr lang="zh-CN" altLang="en-US" sz="3200" b="1" dirty="0">
                <a:latin typeface="楷体_GB2312" pitchFamily="49" charset="-122"/>
                <a:ea typeface="楷体_GB2312" pitchFamily="49" charset="-122"/>
              </a:rPr>
              <a:t>知识的产生式表示</a:t>
            </a:r>
          </a:p>
          <a:p>
            <a:pPr>
              <a:buClr>
                <a:schemeClr val="tx2"/>
              </a:buClr>
              <a:buFont typeface="Wingdings" pitchFamily="2" charset="2"/>
              <a:buChar char="Ø"/>
            </a:pPr>
            <a:r>
              <a:rPr lang="zh-CN" altLang="en-US" sz="3200" b="1" dirty="0">
                <a:solidFill>
                  <a:srgbClr val="FF0000"/>
                </a:solidFill>
                <a:latin typeface="楷体_GB2312" pitchFamily="49" charset="-122"/>
                <a:ea typeface="楷体_GB2312" pitchFamily="49" charset="-122"/>
              </a:rPr>
              <a:t>确定性事实性知识  </a:t>
            </a:r>
            <a:r>
              <a:rPr lang="zh-CN" altLang="en-US" sz="3200" dirty="0">
                <a:solidFill>
                  <a:srgbClr val="000000"/>
                </a:solidFill>
                <a:latin typeface="楷体_GB2312" pitchFamily="49" charset="-122"/>
                <a:ea typeface="楷体_GB2312" pitchFamily="49" charset="-122"/>
              </a:rPr>
              <a:t>一般使用三元组的形式表示如下</a:t>
            </a:r>
          </a:p>
          <a:p>
            <a:pPr>
              <a:buClr>
                <a:schemeClr val="tx2"/>
              </a:buClr>
              <a:buFont typeface="Wingdings" pitchFamily="2" charset="2"/>
              <a:buNone/>
            </a:pPr>
            <a:r>
              <a:rPr lang="zh-CN" altLang="en-US" sz="3200" dirty="0">
                <a:solidFill>
                  <a:srgbClr val="000000"/>
                </a:solidFill>
                <a:latin typeface="楷体_GB2312" pitchFamily="49" charset="-122"/>
                <a:ea typeface="楷体_GB2312" pitchFamily="49" charset="-122"/>
              </a:rPr>
              <a:t>（对象，属性，值）或 （关系，对象</a:t>
            </a:r>
            <a:r>
              <a:rPr lang="en-US" altLang="zh-CN" sz="3200" dirty="0">
                <a:solidFill>
                  <a:srgbClr val="000000"/>
                </a:solidFill>
                <a:latin typeface="楷体_GB2312" pitchFamily="49" charset="-122"/>
                <a:ea typeface="楷体_GB2312" pitchFamily="49" charset="-122"/>
              </a:rPr>
              <a:t>1</a:t>
            </a:r>
            <a:r>
              <a:rPr lang="zh-CN" altLang="en-US" sz="3200" dirty="0">
                <a:solidFill>
                  <a:srgbClr val="000000"/>
                </a:solidFill>
                <a:latin typeface="楷体_GB2312" pitchFamily="49" charset="-122"/>
                <a:ea typeface="楷体_GB2312" pitchFamily="49" charset="-122"/>
              </a:rPr>
              <a:t>，对象</a:t>
            </a:r>
            <a:r>
              <a:rPr lang="en-US" altLang="zh-CN" sz="3200" dirty="0">
                <a:solidFill>
                  <a:srgbClr val="000000"/>
                </a:solidFill>
                <a:latin typeface="楷体_GB2312" pitchFamily="49" charset="-122"/>
                <a:ea typeface="楷体_GB2312" pitchFamily="49" charset="-122"/>
              </a:rPr>
              <a:t>2</a:t>
            </a:r>
            <a:r>
              <a:rPr lang="zh-CN" altLang="en-US" sz="3200" dirty="0">
                <a:solidFill>
                  <a:srgbClr val="000000"/>
                </a:solidFill>
                <a:latin typeface="楷体_GB2312" pitchFamily="49" charset="-122"/>
                <a:ea typeface="楷体_GB2312" pitchFamily="49" charset="-122"/>
              </a:rPr>
              <a:t>）</a:t>
            </a:r>
          </a:p>
          <a:p>
            <a:pPr>
              <a:buClr>
                <a:schemeClr val="tx2"/>
              </a:buClr>
              <a:buFont typeface="Wingdings" pitchFamily="2" charset="2"/>
              <a:buChar char="Ø"/>
            </a:pPr>
            <a:endParaRPr lang="zh-CN" altLang="en-US" sz="3200" dirty="0">
              <a:solidFill>
                <a:srgbClr val="000000"/>
              </a:solidFill>
              <a:latin typeface="楷体_GB2312" pitchFamily="49" charset="-122"/>
              <a:ea typeface="楷体_GB2312" pitchFamily="49" charset="-122"/>
            </a:endParaRPr>
          </a:p>
          <a:p>
            <a:pPr>
              <a:buClr>
                <a:schemeClr val="tx2"/>
              </a:buClr>
              <a:buFont typeface="Wingdings" pitchFamily="2" charset="2"/>
              <a:buChar char="Ø"/>
            </a:pPr>
            <a:r>
              <a:rPr lang="zh-CN" altLang="en-US" sz="3200" b="1" dirty="0">
                <a:solidFill>
                  <a:srgbClr val="FF0000"/>
                </a:solidFill>
                <a:latin typeface="楷体_GB2312" pitchFamily="49" charset="-122"/>
                <a:ea typeface="楷体_GB2312" pitchFamily="49" charset="-122"/>
              </a:rPr>
              <a:t>不确定性事实性知识  </a:t>
            </a:r>
            <a:r>
              <a:rPr lang="zh-CN" altLang="en-US" sz="3200" dirty="0">
                <a:solidFill>
                  <a:srgbClr val="000000"/>
                </a:solidFill>
                <a:latin typeface="楷体_GB2312" pitchFamily="49" charset="-122"/>
                <a:ea typeface="楷体_GB2312" pitchFamily="49" charset="-122"/>
              </a:rPr>
              <a:t>一般用四元组的形式表示如下</a:t>
            </a:r>
          </a:p>
          <a:p>
            <a:r>
              <a:rPr lang="zh-CN" altLang="en-US" sz="3200" dirty="0">
                <a:solidFill>
                  <a:srgbClr val="000000"/>
                </a:solidFill>
                <a:latin typeface="楷体_GB2312" pitchFamily="49" charset="-122"/>
                <a:ea typeface="楷体_GB2312" pitchFamily="49" charset="-122"/>
              </a:rPr>
              <a:t>（对象，属性，值，不确定度量值）或</a:t>
            </a:r>
          </a:p>
          <a:p>
            <a:r>
              <a:rPr lang="zh-CN" altLang="en-US" sz="3200" dirty="0">
                <a:solidFill>
                  <a:srgbClr val="000000"/>
                </a:solidFill>
                <a:latin typeface="楷体_GB2312" pitchFamily="49" charset="-122"/>
                <a:ea typeface="楷体_GB2312" pitchFamily="49" charset="-122"/>
              </a:rPr>
              <a:t>（关系，对象</a:t>
            </a:r>
            <a:r>
              <a:rPr lang="en-US" altLang="zh-CN" sz="3200" dirty="0">
                <a:solidFill>
                  <a:srgbClr val="000000"/>
                </a:solidFill>
                <a:latin typeface="楷体_GB2312" pitchFamily="49" charset="-122"/>
                <a:ea typeface="楷体_GB2312" pitchFamily="49" charset="-122"/>
              </a:rPr>
              <a:t>1</a:t>
            </a:r>
            <a:r>
              <a:rPr lang="zh-CN" altLang="en-US" sz="3200" dirty="0">
                <a:solidFill>
                  <a:srgbClr val="000000"/>
                </a:solidFill>
                <a:latin typeface="楷体_GB2312" pitchFamily="49" charset="-122"/>
                <a:ea typeface="楷体_GB2312" pitchFamily="49" charset="-122"/>
              </a:rPr>
              <a:t>，对象</a:t>
            </a:r>
            <a:r>
              <a:rPr lang="en-US" altLang="zh-CN" sz="3200" dirty="0">
                <a:solidFill>
                  <a:srgbClr val="000000"/>
                </a:solidFill>
                <a:latin typeface="楷体_GB2312" pitchFamily="49" charset="-122"/>
                <a:ea typeface="楷体_GB2312" pitchFamily="49" charset="-122"/>
              </a:rPr>
              <a:t>2</a:t>
            </a:r>
            <a:r>
              <a:rPr lang="zh-CN" altLang="en-US" sz="3200" dirty="0">
                <a:solidFill>
                  <a:srgbClr val="000000"/>
                </a:solidFill>
                <a:latin typeface="楷体_GB2312" pitchFamily="49" charset="-122"/>
                <a:ea typeface="楷体_GB2312" pitchFamily="49" charset="-122"/>
              </a:rPr>
              <a:t>，不确定度量值）</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49</a:t>
            </a:fld>
            <a:endParaRPr lang="zh-CN" altLang="en-US"/>
          </a:p>
        </p:txBody>
      </p:sp>
    </p:spTree>
    <p:extLst>
      <p:ext uri="{BB962C8B-B14F-4D97-AF65-F5344CB8AC3E}">
        <p14:creationId xmlns:p14="http://schemas.microsoft.com/office/powerpoint/2010/main" val="30707718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1.2.2 </a:t>
            </a:r>
            <a:r>
              <a:rPr lang="zh-CN" altLang="zh-CN" dirty="0"/>
              <a:t>知识的</a:t>
            </a:r>
            <a:r>
              <a:rPr lang="zh-CN" altLang="zh-CN" dirty="0" smtClean="0"/>
              <a:t>属性</a:t>
            </a:r>
            <a:endParaRPr lang="zh-CN" altLang="en-US" dirty="0"/>
          </a:p>
        </p:txBody>
      </p:sp>
      <p:sp>
        <p:nvSpPr>
          <p:cNvPr id="3" name="内容占位符 2"/>
          <p:cNvSpPr>
            <a:spLocks noGrp="1"/>
          </p:cNvSpPr>
          <p:nvPr>
            <p:ph idx="1"/>
          </p:nvPr>
        </p:nvSpPr>
        <p:spPr/>
        <p:txBody>
          <a:bodyPr/>
          <a:lstStyle/>
          <a:p>
            <a:r>
              <a:rPr lang="zh-CN" altLang="zh-CN" dirty="0"/>
              <a:t>知识具有其固有的属性或者说特点。仅从人工智能应用的角度，</a:t>
            </a:r>
            <a:r>
              <a:rPr lang="zh-CN" altLang="zh-CN" b="1" dirty="0">
                <a:solidFill>
                  <a:srgbClr val="FF0000"/>
                </a:solidFill>
              </a:rPr>
              <a:t>知识的主要属性</a:t>
            </a:r>
            <a:r>
              <a:rPr lang="zh-CN" altLang="zh-CN" dirty="0"/>
              <a:t>如下：</a:t>
            </a:r>
          </a:p>
          <a:p>
            <a:pPr>
              <a:buFont typeface="Wingdings" panose="05000000000000000000" pitchFamily="2" charset="2"/>
              <a:buChar char="Ø"/>
            </a:pPr>
            <a:r>
              <a:rPr lang="en-US" altLang="zh-CN" dirty="0"/>
              <a:t>⑴ </a:t>
            </a:r>
            <a:r>
              <a:rPr lang="zh-CN" altLang="zh-CN" dirty="0"/>
              <a:t>相对真理性；</a:t>
            </a:r>
          </a:p>
          <a:p>
            <a:pPr>
              <a:buFont typeface="Wingdings" panose="05000000000000000000" pitchFamily="2" charset="2"/>
              <a:buChar char="Ø"/>
            </a:pPr>
            <a:r>
              <a:rPr lang="en-US" altLang="zh-CN" dirty="0"/>
              <a:t>⑵ </a:t>
            </a:r>
            <a:r>
              <a:rPr lang="zh-CN" altLang="zh-CN" dirty="0"/>
              <a:t>不确定性；</a:t>
            </a:r>
          </a:p>
          <a:p>
            <a:pPr>
              <a:buFont typeface="Wingdings" panose="05000000000000000000" pitchFamily="2" charset="2"/>
              <a:buChar char="Ø"/>
            </a:pPr>
            <a:r>
              <a:rPr lang="en-US" altLang="zh-CN" dirty="0"/>
              <a:t>⑶ </a:t>
            </a:r>
            <a:r>
              <a:rPr lang="zh-CN" altLang="zh-CN" dirty="0"/>
              <a:t>可传递性；</a:t>
            </a:r>
          </a:p>
          <a:p>
            <a:pPr>
              <a:buFont typeface="Wingdings" panose="05000000000000000000" pitchFamily="2" charset="2"/>
              <a:buChar char="Ø"/>
            </a:pPr>
            <a:r>
              <a:rPr lang="en-US" altLang="zh-CN" dirty="0"/>
              <a:t>⑷ </a:t>
            </a:r>
            <a:r>
              <a:rPr lang="zh-CN" altLang="zh-CN" dirty="0"/>
              <a:t>可表示性；</a:t>
            </a:r>
          </a:p>
          <a:p>
            <a:pPr>
              <a:buFont typeface="Wingdings" panose="05000000000000000000" pitchFamily="2" charset="2"/>
              <a:buChar char="Ø"/>
            </a:pPr>
            <a:r>
              <a:rPr lang="en-US" altLang="zh-CN" dirty="0"/>
              <a:t>⑸ </a:t>
            </a:r>
            <a:r>
              <a:rPr lang="zh-CN" altLang="zh-CN" dirty="0"/>
              <a:t>可应用性。</a:t>
            </a:r>
          </a:p>
          <a:p>
            <a:r>
              <a:rPr lang="zh-CN" altLang="zh-CN" dirty="0"/>
              <a:t>知识的上述属性，使得我们在人工智能研究中进行知识获取、知识表示和知识应用成为可能。</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232571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515" y="90237"/>
            <a:ext cx="8915400" cy="1143000"/>
          </a:xfrm>
        </p:spPr>
        <p:txBody>
          <a:bodyPr>
            <a:normAutofit/>
          </a:bodyPr>
          <a:lstStyle/>
          <a:p>
            <a:r>
              <a:rPr lang="en-US" altLang="zh-CN" b="1" dirty="0"/>
              <a:t>2.3.2 </a:t>
            </a:r>
            <a:r>
              <a:rPr lang="zh-CN" altLang="zh-CN" dirty="0"/>
              <a:t>产生式系统的</a:t>
            </a:r>
            <a:r>
              <a:rPr lang="zh-CN" altLang="zh-CN" dirty="0" smtClean="0"/>
              <a:t>组成部分</a:t>
            </a:r>
            <a:endParaRPr lang="zh-CN" altLang="en-US" dirty="0"/>
          </a:p>
        </p:txBody>
      </p:sp>
      <p:sp>
        <p:nvSpPr>
          <p:cNvPr id="3" name="内容占位符 2"/>
          <p:cNvSpPr>
            <a:spLocks noGrp="1"/>
          </p:cNvSpPr>
          <p:nvPr>
            <p:ph idx="1"/>
          </p:nvPr>
        </p:nvSpPr>
        <p:spPr>
          <a:xfrm>
            <a:off x="495300" y="1124744"/>
            <a:ext cx="8915400" cy="5199856"/>
          </a:xfrm>
        </p:spPr>
        <p:txBody>
          <a:bodyPr>
            <a:normAutofit/>
          </a:bodyPr>
          <a:lstStyle/>
          <a:p>
            <a:r>
              <a:rPr lang="zh-CN" altLang="zh-CN" b="1" dirty="0">
                <a:solidFill>
                  <a:srgbClr val="FF0000"/>
                </a:solidFill>
              </a:rPr>
              <a:t>产生式系统</a:t>
            </a:r>
            <a:r>
              <a:rPr lang="zh-CN" altLang="zh-CN" dirty="0"/>
              <a:t>也称为</a:t>
            </a:r>
            <a:r>
              <a:rPr lang="zh-CN" altLang="zh-CN" b="1" dirty="0">
                <a:solidFill>
                  <a:srgbClr val="FF0000"/>
                </a:solidFill>
              </a:rPr>
              <a:t>基于规则的系统</a:t>
            </a:r>
            <a:r>
              <a:rPr lang="zh-CN" altLang="zh-CN" dirty="0" smtClean="0"/>
              <a:t>，</a:t>
            </a:r>
            <a:r>
              <a:rPr lang="zh-CN" altLang="en-US" dirty="0" smtClean="0"/>
              <a:t>由</a:t>
            </a:r>
            <a:r>
              <a:rPr lang="zh-CN" altLang="zh-CN" dirty="0" smtClean="0"/>
              <a:t>下述</a:t>
            </a:r>
            <a:r>
              <a:rPr lang="en-US" altLang="zh-CN" dirty="0" smtClean="0"/>
              <a:t>3</a:t>
            </a:r>
            <a:r>
              <a:rPr lang="zh-CN" altLang="zh-CN" dirty="0" smtClean="0"/>
              <a:t>部分</a:t>
            </a:r>
            <a:r>
              <a:rPr lang="zh-CN" altLang="zh-CN" dirty="0"/>
              <a:t>组成：</a:t>
            </a:r>
          </a:p>
          <a:p>
            <a:pPr>
              <a:buFont typeface="Wingdings" panose="05000000000000000000" pitchFamily="2" charset="2"/>
              <a:buChar char="Ø"/>
            </a:pPr>
            <a:r>
              <a:rPr lang="en-US" altLang="zh-CN" dirty="0" smtClean="0"/>
              <a:t>⑴</a:t>
            </a:r>
            <a:r>
              <a:rPr lang="en-US" altLang="zh-CN" dirty="0" smtClean="0">
                <a:solidFill>
                  <a:srgbClr val="FF0000"/>
                </a:solidFill>
              </a:rPr>
              <a:t> </a:t>
            </a:r>
            <a:r>
              <a:rPr lang="zh-CN" altLang="zh-CN" b="1" dirty="0" smtClean="0">
                <a:solidFill>
                  <a:srgbClr val="FF0000"/>
                </a:solidFill>
              </a:rPr>
              <a:t>综合数据库</a:t>
            </a:r>
            <a:r>
              <a:rPr lang="zh-CN" altLang="en-US" b="1" dirty="0" smtClean="0">
                <a:solidFill>
                  <a:srgbClr val="FF0000"/>
                </a:solidFill>
              </a:rPr>
              <a:t>：</a:t>
            </a:r>
            <a:r>
              <a:rPr lang="en-US" altLang="zh-CN" dirty="0" smtClean="0">
                <a:solidFill>
                  <a:srgbClr val="FF0000"/>
                </a:solidFill>
              </a:rPr>
              <a:t> </a:t>
            </a:r>
            <a:r>
              <a:rPr lang="zh-CN" altLang="zh-CN" dirty="0"/>
              <a:t>它含有与具体</a:t>
            </a:r>
            <a:r>
              <a:rPr lang="zh-CN" altLang="zh-CN" dirty="0" smtClean="0"/>
              <a:t>任务</a:t>
            </a:r>
            <a:endParaRPr lang="en-US" altLang="zh-CN" dirty="0" smtClean="0"/>
          </a:p>
          <a:p>
            <a:pPr marL="0" indent="0">
              <a:buNone/>
            </a:pPr>
            <a:r>
              <a:rPr lang="zh-CN" altLang="zh-CN" dirty="0" smtClean="0"/>
              <a:t>有关</a:t>
            </a:r>
            <a:r>
              <a:rPr lang="zh-CN" altLang="zh-CN" dirty="0"/>
              <a:t>的信息，用于描述问题求解状态</a:t>
            </a:r>
            <a:r>
              <a:rPr lang="zh-CN" altLang="zh-CN" dirty="0" smtClean="0"/>
              <a:t>。</a:t>
            </a:r>
            <a:endParaRPr lang="en-US" altLang="zh-CN" dirty="0" smtClean="0"/>
          </a:p>
          <a:p>
            <a:pPr>
              <a:buFont typeface="Wingdings" panose="05000000000000000000" pitchFamily="2" charset="2"/>
              <a:buChar char="Ø"/>
            </a:pPr>
            <a:r>
              <a:rPr lang="zh-CN" altLang="zh-CN" dirty="0" smtClean="0"/>
              <a:t> </a:t>
            </a:r>
            <a:r>
              <a:rPr lang="en-US" altLang="zh-CN" dirty="0" smtClean="0"/>
              <a:t>⑵</a:t>
            </a:r>
            <a:r>
              <a:rPr lang="en-US" altLang="zh-CN" b="1" dirty="0" smtClean="0"/>
              <a:t> </a:t>
            </a:r>
            <a:r>
              <a:rPr lang="zh-CN" altLang="zh-CN" b="1" dirty="0" smtClean="0">
                <a:solidFill>
                  <a:srgbClr val="FF0000"/>
                </a:solidFill>
              </a:rPr>
              <a:t>规则库</a:t>
            </a:r>
            <a:r>
              <a:rPr lang="en-US" altLang="zh-CN" dirty="0" smtClean="0"/>
              <a:t> </a:t>
            </a:r>
            <a:r>
              <a:rPr lang="zh-CN" altLang="en-US" dirty="0" smtClean="0"/>
              <a:t>：</a:t>
            </a:r>
            <a:r>
              <a:rPr lang="zh-CN" altLang="zh-CN" dirty="0" smtClean="0"/>
              <a:t>它是产生式（规则）的</a:t>
            </a:r>
            <a:endParaRPr lang="en-US" altLang="zh-CN" dirty="0" smtClean="0"/>
          </a:p>
          <a:p>
            <a:pPr marL="0" indent="0">
              <a:buNone/>
            </a:pPr>
            <a:r>
              <a:rPr lang="zh-CN" altLang="zh-CN" dirty="0" smtClean="0"/>
              <a:t>集合，用于描述某领域内知识。规则</a:t>
            </a:r>
            <a:endParaRPr lang="en-US" altLang="zh-CN" dirty="0" smtClean="0"/>
          </a:p>
          <a:p>
            <a:pPr marL="0" indent="0">
              <a:buNone/>
            </a:pPr>
            <a:r>
              <a:rPr lang="zh-CN" altLang="zh-CN" dirty="0" smtClean="0"/>
              <a:t>的作用是当综合数据库满足规则的左</a:t>
            </a:r>
            <a:endParaRPr lang="en-US" altLang="zh-CN" dirty="0" smtClean="0"/>
          </a:p>
          <a:p>
            <a:pPr marL="0" indent="0">
              <a:buNone/>
            </a:pPr>
            <a:r>
              <a:rPr lang="zh-CN" altLang="zh-CN" dirty="0" smtClean="0"/>
              <a:t>部时，对数据库进行规则的右部所规定的操作或运算。</a:t>
            </a:r>
          </a:p>
          <a:p>
            <a:pPr>
              <a:buFont typeface="Wingdings" panose="05000000000000000000" pitchFamily="2" charset="2"/>
              <a:buChar char="Ø"/>
            </a:pPr>
            <a:r>
              <a:rPr lang="en-US" altLang="zh-CN" dirty="0" smtClean="0"/>
              <a:t>⑶ </a:t>
            </a:r>
            <a:r>
              <a:rPr lang="zh-CN" altLang="zh-CN" b="1" dirty="0">
                <a:solidFill>
                  <a:srgbClr val="FF0000"/>
                </a:solidFill>
              </a:rPr>
              <a:t>控制系统</a:t>
            </a:r>
            <a:r>
              <a:rPr lang="en-US" altLang="zh-CN" dirty="0"/>
              <a:t> </a:t>
            </a:r>
            <a:r>
              <a:rPr lang="zh-CN" altLang="en-US" dirty="0" smtClean="0"/>
              <a:t>：</a:t>
            </a:r>
            <a:r>
              <a:rPr lang="zh-CN" altLang="zh-CN" dirty="0" smtClean="0"/>
              <a:t>也</a:t>
            </a:r>
            <a:r>
              <a:rPr lang="zh-CN" altLang="zh-CN" dirty="0"/>
              <a:t>称为</a:t>
            </a:r>
            <a:r>
              <a:rPr lang="zh-CN" altLang="zh-CN" b="1" dirty="0">
                <a:solidFill>
                  <a:srgbClr val="FF0000"/>
                </a:solidFill>
              </a:rPr>
              <a:t>推理机</a:t>
            </a:r>
            <a:r>
              <a:rPr lang="zh-CN" altLang="zh-CN" dirty="0"/>
              <a:t>或</a:t>
            </a:r>
            <a:r>
              <a:rPr lang="zh-CN" altLang="zh-CN" b="1" dirty="0">
                <a:solidFill>
                  <a:srgbClr val="FF0000"/>
                </a:solidFill>
              </a:rPr>
              <a:t>解释器</a:t>
            </a:r>
            <a:r>
              <a:rPr lang="zh-CN" altLang="zh-CN" dirty="0"/>
              <a:t>，它由控制策略组成。控制策略规定规则的应用方式（推理方式）和当有多个规则适用时应使用哪一个规则（冲突解决方式）。</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507" y="1968583"/>
            <a:ext cx="2757013" cy="1805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635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arn(inVertic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2598" y="764704"/>
            <a:ext cx="8915400" cy="5487888"/>
          </a:xfrm>
        </p:spPr>
        <p:txBody>
          <a:bodyPr>
            <a:normAutofit/>
          </a:bodyPr>
          <a:lstStyle/>
          <a:p>
            <a:pPr lvl="0" fontAlgn="base">
              <a:spcBef>
                <a:spcPct val="0"/>
              </a:spcBef>
              <a:spcAft>
                <a:spcPct val="0"/>
              </a:spcAft>
              <a:buClr>
                <a:srgbClr val="00B0F0"/>
              </a:buClr>
              <a:buSzTx/>
              <a:buFont typeface="Wingdings" panose="05000000000000000000" pitchFamily="2" charset="2"/>
              <a:buChar char="Ø"/>
            </a:pPr>
            <a:r>
              <a:rPr lang="zh-CN" altLang="zh-CN" dirty="0"/>
              <a:t>产生式系统的</a:t>
            </a:r>
            <a:r>
              <a:rPr lang="zh-CN" altLang="zh-CN" dirty="0" smtClean="0"/>
              <a:t>运行</a:t>
            </a:r>
            <a:r>
              <a:rPr lang="zh-CN" altLang="zh-CN" dirty="0"/>
              <a:t>方式是一个</a:t>
            </a:r>
            <a:r>
              <a:rPr lang="en-US" altLang="zh-CN" dirty="0"/>
              <a:t>“</a:t>
            </a:r>
            <a:r>
              <a:rPr lang="zh-CN" altLang="zh-CN" dirty="0">
                <a:solidFill>
                  <a:srgbClr val="FF0000"/>
                </a:solidFill>
              </a:rPr>
              <a:t>识别</a:t>
            </a:r>
            <a:r>
              <a:rPr lang="en-US" altLang="zh-CN" dirty="0">
                <a:solidFill>
                  <a:srgbClr val="FF0000"/>
                </a:solidFill>
              </a:rPr>
              <a:t>–</a:t>
            </a:r>
            <a:r>
              <a:rPr lang="zh-CN" altLang="zh-CN" dirty="0">
                <a:solidFill>
                  <a:srgbClr val="FF0000"/>
                </a:solidFill>
              </a:rPr>
              <a:t>行动</a:t>
            </a:r>
            <a:r>
              <a:rPr lang="en-US" altLang="zh-CN" dirty="0">
                <a:solidFill>
                  <a:srgbClr val="FF0000"/>
                </a:solidFill>
              </a:rPr>
              <a:t>”</a:t>
            </a:r>
            <a:r>
              <a:rPr lang="zh-CN" altLang="zh-CN" dirty="0"/>
              <a:t>的循环</a:t>
            </a:r>
            <a:r>
              <a:rPr lang="zh-CN" altLang="zh-CN" dirty="0" smtClean="0"/>
              <a:t>。</a:t>
            </a:r>
            <a:endParaRPr lang="en-US" altLang="zh-CN" dirty="0" smtClean="0"/>
          </a:p>
          <a:p>
            <a:pPr lvl="0" fontAlgn="base">
              <a:spcBef>
                <a:spcPct val="0"/>
              </a:spcBef>
              <a:spcAft>
                <a:spcPct val="0"/>
              </a:spcAft>
              <a:buClr>
                <a:srgbClr val="00B0F0"/>
              </a:buClr>
              <a:buSzTx/>
              <a:buFont typeface="Wingdings" panose="05000000000000000000" pitchFamily="2" charset="2"/>
              <a:buChar char="Ø"/>
            </a:pPr>
            <a:endParaRPr lang="en-US" altLang="zh-CN" dirty="0"/>
          </a:p>
          <a:p>
            <a:pPr lvl="0" fontAlgn="base">
              <a:spcBef>
                <a:spcPct val="0"/>
              </a:spcBef>
              <a:spcAft>
                <a:spcPct val="0"/>
              </a:spcAft>
              <a:buClr>
                <a:srgbClr val="00B0F0"/>
              </a:buClr>
              <a:buSzTx/>
              <a:buFont typeface="Wingdings" panose="05000000000000000000" pitchFamily="2" charset="2"/>
              <a:buChar char="Ø"/>
            </a:pPr>
            <a:r>
              <a:rPr lang="zh-CN" altLang="zh-CN" dirty="0"/>
              <a:t>在识别阶段，控制系统在</a:t>
            </a:r>
            <a:r>
              <a:rPr lang="zh-CN" altLang="zh-CN" dirty="0" smtClean="0"/>
              <a:t>规则库</a:t>
            </a:r>
            <a:endParaRPr lang="en-US" altLang="zh-CN" dirty="0" smtClean="0"/>
          </a:p>
          <a:p>
            <a:pPr marL="0" lvl="0" indent="0" fontAlgn="base">
              <a:spcBef>
                <a:spcPct val="0"/>
              </a:spcBef>
              <a:spcAft>
                <a:spcPct val="0"/>
              </a:spcAft>
              <a:buClr>
                <a:srgbClr val="00B0F0"/>
              </a:buClr>
              <a:buSzTx/>
              <a:buNone/>
            </a:pPr>
            <a:r>
              <a:rPr lang="zh-CN" altLang="zh-CN" dirty="0" smtClean="0"/>
              <a:t>中</a:t>
            </a:r>
            <a:r>
              <a:rPr lang="zh-CN" altLang="zh-CN" dirty="0"/>
              <a:t>识别可用的规则，并激活</a:t>
            </a:r>
            <a:r>
              <a:rPr lang="zh-CN" altLang="zh-CN" dirty="0" smtClean="0"/>
              <a:t>这些</a:t>
            </a:r>
            <a:endParaRPr lang="en-US" altLang="zh-CN" dirty="0" smtClean="0"/>
          </a:p>
          <a:p>
            <a:pPr marL="0" lvl="0" indent="0" fontAlgn="base">
              <a:spcBef>
                <a:spcPct val="0"/>
              </a:spcBef>
              <a:spcAft>
                <a:spcPct val="0"/>
              </a:spcAft>
              <a:buClr>
                <a:srgbClr val="00B0F0"/>
              </a:buClr>
              <a:buSzTx/>
              <a:buNone/>
            </a:pPr>
            <a:r>
              <a:rPr lang="zh-CN" altLang="zh-CN" dirty="0" smtClean="0"/>
              <a:t>规则</a:t>
            </a:r>
            <a:r>
              <a:rPr lang="zh-CN" altLang="zh-CN" dirty="0"/>
              <a:t>；在行动阶段，执行激活</a:t>
            </a:r>
            <a:r>
              <a:rPr lang="zh-CN" altLang="zh-CN" dirty="0" smtClean="0"/>
              <a:t>的</a:t>
            </a:r>
            <a:endParaRPr lang="en-US" altLang="zh-CN" dirty="0" smtClean="0"/>
          </a:p>
          <a:p>
            <a:pPr marL="0" lvl="0" indent="0" fontAlgn="base">
              <a:spcBef>
                <a:spcPct val="0"/>
              </a:spcBef>
              <a:spcAft>
                <a:spcPct val="0"/>
              </a:spcAft>
              <a:buClr>
                <a:srgbClr val="00B0F0"/>
              </a:buClr>
              <a:buSzTx/>
              <a:buNone/>
            </a:pPr>
            <a:r>
              <a:rPr lang="zh-CN" altLang="zh-CN" dirty="0" smtClean="0"/>
              <a:t>规则</a:t>
            </a:r>
            <a:r>
              <a:rPr lang="zh-CN" altLang="zh-CN" dirty="0"/>
              <a:t>（</a:t>
            </a:r>
            <a:r>
              <a:rPr lang="zh-CN" altLang="zh-CN" b="1" dirty="0">
                <a:solidFill>
                  <a:srgbClr val="FF0000"/>
                </a:solidFill>
              </a:rPr>
              <a:t>启用规则</a:t>
            </a:r>
            <a:r>
              <a:rPr lang="zh-CN" altLang="zh-CN" dirty="0"/>
              <a:t>），即使用该</a:t>
            </a:r>
            <a:r>
              <a:rPr lang="zh-CN" altLang="zh-CN" dirty="0" smtClean="0"/>
              <a:t>规</a:t>
            </a:r>
            <a:endParaRPr lang="en-US" altLang="zh-CN" dirty="0" smtClean="0"/>
          </a:p>
          <a:p>
            <a:pPr marL="0" lvl="0" indent="0" fontAlgn="base">
              <a:spcBef>
                <a:spcPct val="0"/>
              </a:spcBef>
              <a:spcAft>
                <a:spcPct val="0"/>
              </a:spcAft>
              <a:buClr>
                <a:srgbClr val="00B0F0"/>
              </a:buClr>
              <a:buSzTx/>
              <a:buNone/>
            </a:pPr>
            <a:r>
              <a:rPr lang="zh-CN" altLang="zh-CN" dirty="0" smtClean="0"/>
              <a:t>则</a:t>
            </a:r>
            <a:r>
              <a:rPr lang="zh-CN" altLang="zh-CN" dirty="0"/>
              <a:t>的右部所规定的操作</a:t>
            </a:r>
            <a:r>
              <a:rPr lang="zh-CN" altLang="zh-CN" dirty="0" smtClean="0"/>
              <a:t>。</a:t>
            </a:r>
            <a:endParaRPr lang="en-US" altLang="zh-CN" dirty="0" smtClean="0"/>
          </a:p>
          <a:p>
            <a:pPr lvl="0" fontAlgn="base">
              <a:spcBef>
                <a:spcPct val="0"/>
              </a:spcBef>
              <a:spcAft>
                <a:spcPct val="0"/>
              </a:spcAft>
              <a:buClr>
                <a:srgbClr val="00B0F0"/>
              </a:buClr>
              <a:buSzTx/>
              <a:buFont typeface="Wingdings" panose="05000000000000000000" pitchFamily="2" charset="2"/>
              <a:buChar char="Ø"/>
            </a:pPr>
            <a:endParaRPr lang="en-US" altLang="zh-CN" dirty="0"/>
          </a:p>
          <a:p>
            <a:pPr lvl="0" fontAlgn="base">
              <a:spcBef>
                <a:spcPct val="0"/>
              </a:spcBef>
              <a:spcAft>
                <a:spcPct val="0"/>
              </a:spcAft>
              <a:buClr>
                <a:srgbClr val="00B0F0"/>
              </a:buClr>
              <a:buSzTx/>
              <a:buFont typeface="Wingdings" panose="05000000000000000000" pitchFamily="2" charset="2"/>
              <a:buChar char="Ø"/>
            </a:pPr>
            <a:r>
              <a:rPr lang="zh-CN" altLang="zh-CN" dirty="0"/>
              <a:t>在识别阶段，若有多个规则被</a:t>
            </a:r>
            <a:r>
              <a:rPr lang="zh-CN" altLang="zh-CN" dirty="0" smtClean="0"/>
              <a:t>激</a:t>
            </a:r>
            <a:endParaRPr lang="en-US" altLang="zh-CN" dirty="0" smtClean="0"/>
          </a:p>
          <a:p>
            <a:pPr marL="0" lvl="0" indent="0" fontAlgn="base">
              <a:spcBef>
                <a:spcPct val="0"/>
              </a:spcBef>
              <a:spcAft>
                <a:spcPct val="0"/>
              </a:spcAft>
              <a:buClr>
                <a:srgbClr val="00B0F0"/>
              </a:buClr>
              <a:buSzTx/>
              <a:buNone/>
            </a:pPr>
            <a:r>
              <a:rPr lang="zh-CN" altLang="zh-CN" dirty="0" smtClean="0"/>
              <a:t>活</a:t>
            </a:r>
            <a:r>
              <a:rPr lang="zh-CN" altLang="zh-CN" dirty="0"/>
              <a:t>，则称出现了</a:t>
            </a:r>
            <a:r>
              <a:rPr lang="zh-CN" altLang="zh-CN" b="1" dirty="0">
                <a:solidFill>
                  <a:srgbClr val="FF0000"/>
                </a:solidFill>
              </a:rPr>
              <a:t>冲突</a:t>
            </a:r>
            <a:r>
              <a:rPr lang="zh-CN" altLang="zh-CN" dirty="0"/>
              <a:t>。解决</a:t>
            </a:r>
            <a:r>
              <a:rPr lang="zh-CN" altLang="zh-CN" dirty="0" smtClean="0"/>
              <a:t>冲突</a:t>
            </a:r>
            <a:endParaRPr lang="en-US" altLang="zh-CN" dirty="0" smtClean="0"/>
          </a:p>
          <a:p>
            <a:pPr marL="0" lvl="0" indent="0" fontAlgn="base">
              <a:spcBef>
                <a:spcPct val="0"/>
              </a:spcBef>
              <a:spcAft>
                <a:spcPct val="0"/>
              </a:spcAft>
              <a:buClr>
                <a:srgbClr val="00B0F0"/>
              </a:buClr>
              <a:buSzTx/>
              <a:buNone/>
            </a:pPr>
            <a:r>
              <a:rPr lang="zh-CN" altLang="zh-CN" dirty="0" smtClean="0"/>
              <a:t>就是</a:t>
            </a:r>
            <a:r>
              <a:rPr lang="zh-CN" altLang="zh-CN" dirty="0"/>
              <a:t>在冲突的规则中选择其中</a:t>
            </a:r>
            <a:r>
              <a:rPr lang="zh-CN" altLang="zh-CN" dirty="0" smtClean="0"/>
              <a:t>的</a:t>
            </a:r>
            <a:endParaRPr lang="en-US" altLang="zh-CN" dirty="0" smtClean="0"/>
          </a:p>
          <a:p>
            <a:pPr marL="0" lvl="0" indent="0" fontAlgn="base">
              <a:spcBef>
                <a:spcPct val="0"/>
              </a:spcBef>
              <a:spcAft>
                <a:spcPct val="0"/>
              </a:spcAft>
              <a:buClr>
                <a:srgbClr val="00B0F0"/>
              </a:buClr>
              <a:buSzTx/>
              <a:buNone/>
            </a:pPr>
            <a:r>
              <a:rPr lang="zh-CN" altLang="zh-CN" dirty="0" smtClean="0"/>
              <a:t>一</a:t>
            </a:r>
            <a:r>
              <a:rPr lang="zh-CN" altLang="zh-CN" dirty="0"/>
              <a:t>个规则加以执行。</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pic>
        <p:nvPicPr>
          <p:cNvPr id="17437"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087" y="1556792"/>
            <a:ext cx="402969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63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37"/>
                                        </p:tgtEl>
                                        <p:attrNameLst>
                                          <p:attrName>style.visibility</p:attrName>
                                        </p:attrNameLst>
                                      </p:cBhvr>
                                      <p:to>
                                        <p:strVal val="visible"/>
                                      </p:to>
                                    </p:set>
                                    <p:anim calcmode="lin" valueType="num">
                                      <p:cBhvr additive="base">
                                        <p:cTn id="7" dur="500" fill="hold"/>
                                        <p:tgtEl>
                                          <p:spTgt spid="17437"/>
                                        </p:tgtEl>
                                        <p:attrNameLst>
                                          <p:attrName>ppt_x</p:attrName>
                                        </p:attrNameLst>
                                      </p:cBhvr>
                                      <p:tavLst>
                                        <p:tav tm="0">
                                          <p:val>
                                            <p:strVal val="#ppt_x"/>
                                          </p:val>
                                        </p:tav>
                                        <p:tav tm="100000">
                                          <p:val>
                                            <p:strVal val="#ppt_x"/>
                                          </p:val>
                                        </p:tav>
                                      </p:tavLst>
                                    </p:anim>
                                    <p:anim calcmode="lin" valueType="num">
                                      <p:cBhvr additive="base">
                                        <p:cTn id="8" dur="500" fill="hold"/>
                                        <p:tgtEl>
                                          <p:spTgt spid="174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arn(inVertical)">
                                      <p:cBhvr>
                                        <p:cTn id="30" dur="500"/>
                                        <p:tgtEl>
                                          <p:spTgt spid="3">
                                            <p:txEl>
                                              <p:pRg st="8" end="8"/>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barn(inVertical)">
                                      <p:cBhvr>
                                        <p:cTn id="33" dur="500"/>
                                        <p:tgtEl>
                                          <p:spTgt spid="3">
                                            <p:txEl>
                                              <p:pRg st="9" end="9"/>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arn(inVertical)">
                                      <p:cBhvr>
                                        <p:cTn id="36" dur="500"/>
                                        <p:tgtEl>
                                          <p:spTgt spid="3">
                                            <p:txEl>
                                              <p:pRg st="10" end="10"/>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barn(inVertical)">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41231" y="548680"/>
            <a:ext cx="8915400" cy="1143000"/>
          </a:xfrm>
        </p:spPr>
        <p:txBody>
          <a:bodyPr/>
          <a:lstStyle/>
          <a:p>
            <a:r>
              <a:rPr lang="zh-CN" altLang="en-US" dirty="0"/>
              <a:t>医疗产生式系统</a:t>
            </a:r>
          </a:p>
        </p:txBody>
      </p:sp>
      <p:sp>
        <p:nvSpPr>
          <p:cNvPr id="55300" name="Text Box 4"/>
          <p:cNvSpPr txBox="1">
            <a:spLocks noChangeArrowheads="1"/>
          </p:cNvSpPr>
          <p:nvPr/>
        </p:nvSpPr>
        <p:spPr bwMode="auto">
          <a:xfrm>
            <a:off x="3869961" y="1748409"/>
            <a:ext cx="21463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dirty="0">
                <a:solidFill>
                  <a:srgbClr val="800000"/>
                </a:solidFill>
                <a:latin typeface="Times New Roman" pitchFamily="18" charset="0"/>
              </a:rPr>
              <a:t>控制系统</a:t>
            </a:r>
          </a:p>
        </p:txBody>
      </p:sp>
      <p:sp>
        <p:nvSpPr>
          <p:cNvPr id="55301" name="Text Box 5"/>
          <p:cNvSpPr txBox="1">
            <a:spLocks noChangeArrowheads="1"/>
          </p:cNvSpPr>
          <p:nvPr/>
        </p:nvSpPr>
        <p:spPr bwMode="auto">
          <a:xfrm>
            <a:off x="648792" y="3239072"/>
            <a:ext cx="4366551" cy="2752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dirty="0">
                <a:solidFill>
                  <a:srgbClr val="800000"/>
                </a:solidFill>
                <a:latin typeface="Times New Roman" pitchFamily="18" charset="0"/>
              </a:rPr>
              <a:t>规则库</a:t>
            </a:r>
          </a:p>
          <a:p>
            <a:pPr>
              <a:spcBef>
                <a:spcPct val="50000"/>
              </a:spcBef>
            </a:pPr>
            <a:r>
              <a:rPr lang="en-US" altLang="zh-CN" sz="2000" dirty="0">
                <a:latin typeface="Times New Roman" pitchFamily="18" charset="0"/>
              </a:rPr>
              <a:t>IF </a:t>
            </a:r>
            <a:r>
              <a:rPr lang="zh-CN" altLang="en-US" sz="2000" dirty="0">
                <a:latin typeface="Times New Roman" pitchFamily="18" charset="0"/>
              </a:rPr>
              <a:t>发烧 </a:t>
            </a:r>
            <a:r>
              <a:rPr lang="en-US" altLang="zh-CN" sz="2000" dirty="0">
                <a:latin typeface="Times New Roman" pitchFamily="18" charset="0"/>
              </a:rPr>
              <a:t>then </a:t>
            </a:r>
            <a:r>
              <a:rPr lang="zh-CN" altLang="en-US" sz="2000" dirty="0">
                <a:latin typeface="Times New Roman" pitchFamily="18" charset="0"/>
              </a:rPr>
              <a:t>感冒</a:t>
            </a:r>
          </a:p>
          <a:p>
            <a:pPr>
              <a:spcBef>
                <a:spcPct val="50000"/>
              </a:spcBef>
            </a:pPr>
            <a:r>
              <a:rPr lang="en-US" altLang="zh-CN" sz="2000" dirty="0"/>
              <a:t>IF </a:t>
            </a:r>
            <a:r>
              <a:rPr lang="zh-CN" altLang="en-US" sz="2000" dirty="0"/>
              <a:t>发烧 </a:t>
            </a:r>
            <a:r>
              <a:rPr lang="en-US" altLang="zh-CN" sz="2000" dirty="0"/>
              <a:t>and </a:t>
            </a:r>
            <a:r>
              <a:rPr lang="zh-CN" altLang="en-US" sz="2000" dirty="0"/>
              <a:t>头痛 </a:t>
            </a:r>
            <a:r>
              <a:rPr lang="en-US" altLang="zh-CN" sz="2000" dirty="0"/>
              <a:t>then </a:t>
            </a:r>
            <a:r>
              <a:rPr lang="zh-CN" altLang="en-US" sz="2000" dirty="0"/>
              <a:t>感冒</a:t>
            </a:r>
          </a:p>
          <a:p>
            <a:pPr>
              <a:spcBef>
                <a:spcPct val="50000"/>
              </a:spcBef>
            </a:pPr>
            <a:r>
              <a:rPr lang="en-US" altLang="zh-CN" sz="2000" dirty="0"/>
              <a:t>IF </a:t>
            </a:r>
            <a:r>
              <a:rPr lang="zh-CN" altLang="en-US" sz="2000" dirty="0"/>
              <a:t>头痛 </a:t>
            </a:r>
            <a:r>
              <a:rPr lang="en-US" altLang="zh-CN" sz="2000" dirty="0"/>
              <a:t>and </a:t>
            </a:r>
            <a:r>
              <a:rPr lang="zh-CN" altLang="en-US" sz="2000" dirty="0"/>
              <a:t>嗓子痛 </a:t>
            </a:r>
            <a:r>
              <a:rPr lang="en-US" altLang="zh-CN" sz="2000" dirty="0"/>
              <a:t>then </a:t>
            </a:r>
            <a:r>
              <a:rPr lang="zh-CN" altLang="en-US" sz="2000" dirty="0"/>
              <a:t>感冒</a:t>
            </a:r>
          </a:p>
          <a:p>
            <a:pPr>
              <a:spcBef>
                <a:spcPct val="50000"/>
              </a:spcBef>
            </a:pPr>
            <a:r>
              <a:rPr lang="en-US" altLang="zh-CN" sz="2000" dirty="0"/>
              <a:t>IF </a:t>
            </a:r>
            <a:r>
              <a:rPr lang="zh-CN" altLang="en-US" sz="2000" dirty="0"/>
              <a:t>发烧 </a:t>
            </a:r>
            <a:r>
              <a:rPr lang="en-US" altLang="zh-CN" sz="2000" dirty="0"/>
              <a:t>and </a:t>
            </a:r>
            <a:r>
              <a:rPr lang="zh-CN" altLang="en-US" sz="2000" dirty="0"/>
              <a:t>胸闷 </a:t>
            </a:r>
            <a:r>
              <a:rPr lang="en-US" altLang="zh-CN" sz="2000" dirty="0"/>
              <a:t>then </a:t>
            </a:r>
            <a:r>
              <a:rPr lang="zh-CN" altLang="en-US" sz="2000" dirty="0"/>
              <a:t>肺炎</a:t>
            </a:r>
          </a:p>
          <a:p>
            <a:pPr>
              <a:spcBef>
                <a:spcPct val="50000"/>
              </a:spcBef>
            </a:pPr>
            <a:r>
              <a:rPr lang="en-US" altLang="zh-CN" sz="2000" dirty="0">
                <a:latin typeface="Times New Roman"/>
              </a:rPr>
              <a:t>……</a:t>
            </a:r>
            <a:endParaRPr kumimoji="0" lang="en-US" altLang="zh-CN" sz="2000" dirty="0">
              <a:latin typeface="Times New Roman" pitchFamily="18" charset="0"/>
            </a:endParaRPr>
          </a:p>
        </p:txBody>
      </p:sp>
      <p:sp>
        <p:nvSpPr>
          <p:cNvPr id="55302" name="Text Box 6"/>
          <p:cNvSpPr txBox="1">
            <a:spLocks noChangeArrowheads="1"/>
          </p:cNvSpPr>
          <p:nvPr/>
        </p:nvSpPr>
        <p:spPr bwMode="auto">
          <a:xfrm>
            <a:off x="5768611" y="3272408"/>
            <a:ext cx="1898650" cy="1754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dirty="0" smtClean="0">
                <a:solidFill>
                  <a:srgbClr val="800000"/>
                </a:solidFill>
                <a:latin typeface="Times New Roman" pitchFamily="18" charset="0"/>
              </a:rPr>
              <a:t>综合数据库</a:t>
            </a:r>
            <a:endParaRPr lang="zh-CN" altLang="en-US" dirty="0">
              <a:solidFill>
                <a:srgbClr val="800000"/>
              </a:solidFill>
              <a:latin typeface="Times New Roman" pitchFamily="18" charset="0"/>
            </a:endParaRPr>
          </a:p>
          <a:p>
            <a:pPr algn="ctr">
              <a:spcBef>
                <a:spcPct val="50000"/>
              </a:spcBef>
              <a:buFontTx/>
              <a:buChar char="•"/>
            </a:pPr>
            <a:r>
              <a:rPr lang="zh-CN" altLang="en-US" sz="2000" b="1" dirty="0">
                <a:solidFill>
                  <a:srgbClr val="0070C0"/>
                </a:solidFill>
                <a:latin typeface="Times New Roman" pitchFamily="18" charset="0"/>
              </a:rPr>
              <a:t>发烧</a:t>
            </a:r>
          </a:p>
          <a:p>
            <a:pPr algn="ctr">
              <a:spcBef>
                <a:spcPct val="50000"/>
              </a:spcBef>
              <a:buFontTx/>
              <a:buChar char="•"/>
            </a:pPr>
            <a:r>
              <a:rPr kumimoji="0" lang="zh-CN" altLang="en-US" sz="2000" dirty="0">
                <a:latin typeface="Times New Roman" pitchFamily="18" charset="0"/>
              </a:rPr>
              <a:t>头痛</a:t>
            </a:r>
          </a:p>
          <a:p>
            <a:pPr algn="ctr">
              <a:spcBef>
                <a:spcPct val="50000"/>
              </a:spcBef>
              <a:buFontTx/>
              <a:buChar char="•"/>
            </a:pPr>
            <a:r>
              <a:rPr lang="zh-CN" altLang="en-US" sz="2000" dirty="0"/>
              <a:t>胸闷</a:t>
            </a:r>
          </a:p>
        </p:txBody>
      </p:sp>
      <p:sp>
        <p:nvSpPr>
          <p:cNvPr id="55303" name="Line 7"/>
          <p:cNvSpPr>
            <a:spLocks noChangeShapeType="1"/>
          </p:cNvSpPr>
          <p:nvPr/>
        </p:nvSpPr>
        <p:spPr bwMode="auto">
          <a:xfrm flipH="1">
            <a:off x="3209561" y="1977008"/>
            <a:ext cx="66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Line 8"/>
          <p:cNvSpPr>
            <a:spLocks noChangeShapeType="1"/>
          </p:cNvSpPr>
          <p:nvPr/>
        </p:nvSpPr>
        <p:spPr bwMode="auto">
          <a:xfrm>
            <a:off x="3209561" y="1977008"/>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Line 9"/>
          <p:cNvSpPr>
            <a:spLocks noChangeShapeType="1"/>
          </p:cNvSpPr>
          <p:nvPr/>
        </p:nvSpPr>
        <p:spPr bwMode="auto">
          <a:xfrm>
            <a:off x="5015342" y="3501008"/>
            <a:ext cx="83127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Line 10"/>
          <p:cNvSpPr>
            <a:spLocks noChangeShapeType="1"/>
          </p:cNvSpPr>
          <p:nvPr/>
        </p:nvSpPr>
        <p:spPr bwMode="auto">
          <a:xfrm>
            <a:off x="6016261" y="1977008"/>
            <a:ext cx="742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Line 11"/>
          <p:cNvSpPr>
            <a:spLocks noChangeShapeType="1"/>
          </p:cNvSpPr>
          <p:nvPr/>
        </p:nvSpPr>
        <p:spPr bwMode="auto">
          <a:xfrm>
            <a:off x="6759211" y="1977008"/>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21377822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2.3.2 </a:t>
            </a:r>
            <a:r>
              <a:rPr lang="zh-CN" altLang="zh-CN" dirty="0"/>
              <a:t>产生式系统的</a:t>
            </a:r>
            <a:r>
              <a:rPr lang="zh-CN" altLang="zh-CN" dirty="0" smtClean="0"/>
              <a:t>组成部分</a:t>
            </a:r>
            <a:endParaRPr lang="zh-CN" altLang="en-US" dirty="0"/>
          </a:p>
        </p:txBody>
      </p:sp>
      <p:sp>
        <p:nvSpPr>
          <p:cNvPr id="3" name="内容占位符 2"/>
          <p:cNvSpPr>
            <a:spLocks noGrp="1"/>
          </p:cNvSpPr>
          <p:nvPr>
            <p:ph idx="1"/>
          </p:nvPr>
        </p:nvSpPr>
        <p:spPr/>
        <p:txBody>
          <a:bodyPr/>
          <a:lstStyle/>
          <a:p>
            <a:r>
              <a:rPr kumimoji="1" lang="zh-CN" altLang="en-US" sz="2800" b="1" dirty="0">
                <a:solidFill>
                  <a:schemeClr val="tx2"/>
                </a:solidFill>
              </a:rPr>
              <a:t>产生式系统的分类</a:t>
            </a:r>
          </a:p>
          <a:p>
            <a:pPr>
              <a:buFont typeface="Wingdings" pitchFamily="2" charset="2"/>
              <a:buNone/>
            </a:pPr>
            <a:r>
              <a:rPr kumimoji="1" lang="zh-CN" altLang="en-US" sz="2800" dirty="0"/>
              <a:t>	按规则库及综合数据库的性质及结构特征进行分类：</a:t>
            </a:r>
          </a:p>
          <a:p>
            <a:pPr>
              <a:buFont typeface="Wingdings" pitchFamily="2" charset="2"/>
              <a:buChar char="Ø"/>
            </a:pPr>
            <a:r>
              <a:rPr kumimoji="1" lang="zh-CN" altLang="en-US" sz="2800" b="1" dirty="0">
                <a:solidFill>
                  <a:srgbClr val="FF0000"/>
                </a:solidFill>
              </a:rPr>
              <a:t>可交换的产生式系统</a:t>
            </a:r>
          </a:p>
          <a:p>
            <a:pPr>
              <a:buFont typeface="Wingdings" pitchFamily="2" charset="2"/>
              <a:buChar char="Ø"/>
            </a:pPr>
            <a:r>
              <a:rPr kumimoji="1" lang="zh-CN" altLang="en-US" sz="2800" b="1" dirty="0">
                <a:solidFill>
                  <a:srgbClr val="FF0000"/>
                </a:solidFill>
              </a:rPr>
              <a:t>可分解的产生式系统</a:t>
            </a:r>
          </a:p>
          <a:p>
            <a:pPr>
              <a:buFont typeface="Wingdings" pitchFamily="2" charset="2"/>
              <a:buChar char="Ø"/>
            </a:pPr>
            <a:r>
              <a:rPr kumimoji="1" lang="zh-CN" altLang="en-US" sz="2800" b="1" dirty="0">
                <a:solidFill>
                  <a:srgbClr val="FF0000"/>
                </a:solidFill>
              </a:rPr>
              <a:t>可恢复的产生式系统</a:t>
            </a:r>
            <a:endParaRPr kumimoji="1" lang="zh-CN" altLang="en-US" sz="2800" dirty="0">
              <a:solidFill>
                <a:srgbClr val="FF0000"/>
              </a:solidFill>
            </a:endParaRP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24678392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body" sz="half" idx="1"/>
          </p:nvPr>
        </p:nvSpPr>
        <p:spPr>
          <a:xfrm>
            <a:off x="662523" y="908720"/>
            <a:ext cx="8814979" cy="5544616"/>
          </a:xfrm>
        </p:spPr>
        <p:txBody>
          <a:bodyPr/>
          <a:lstStyle/>
          <a:p>
            <a:pPr>
              <a:lnSpc>
                <a:spcPct val="80000"/>
              </a:lnSpc>
            </a:pPr>
            <a:r>
              <a:rPr kumimoji="1" lang="zh-CN" altLang="en-US" sz="2800" b="1" dirty="0" smtClean="0">
                <a:solidFill>
                  <a:schemeClr val="tx2"/>
                </a:solidFill>
              </a:rPr>
              <a:t>一、可交换的</a:t>
            </a:r>
            <a:r>
              <a:rPr kumimoji="1" lang="zh-CN" altLang="en-US" sz="2800" b="1" dirty="0">
                <a:solidFill>
                  <a:schemeClr val="tx2"/>
                </a:solidFill>
              </a:rPr>
              <a:t>产生式系统</a:t>
            </a:r>
          </a:p>
          <a:p>
            <a:pPr>
              <a:lnSpc>
                <a:spcPct val="80000"/>
              </a:lnSpc>
              <a:buFont typeface="Wingdings" pitchFamily="2" charset="2"/>
              <a:buNone/>
            </a:pPr>
            <a:r>
              <a:rPr kumimoji="1" lang="zh-CN" altLang="en-US" sz="2800" dirty="0"/>
              <a:t>        如果一个产生式系统对规则的使用</a:t>
            </a:r>
            <a:r>
              <a:rPr kumimoji="1" lang="zh-CN" altLang="en-US" sz="2800" dirty="0">
                <a:solidFill>
                  <a:srgbClr val="FF0000"/>
                </a:solidFill>
              </a:rPr>
              <a:t>次序是可交换的</a:t>
            </a:r>
            <a:r>
              <a:rPr kumimoji="1" lang="zh-CN" altLang="en-US" sz="2800" dirty="0"/>
              <a:t>，无论先使用哪一条规则都可达到目的，即规则的使用次序是无关紧要的，就称其为</a:t>
            </a:r>
            <a:r>
              <a:rPr kumimoji="1" lang="zh-CN" altLang="en-US" sz="2800" dirty="0">
                <a:solidFill>
                  <a:srgbClr val="FF0000"/>
                </a:solidFill>
              </a:rPr>
              <a:t>可交换的产生式系统。</a:t>
            </a:r>
          </a:p>
          <a:p>
            <a:pPr>
              <a:lnSpc>
                <a:spcPct val="80000"/>
              </a:lnSpc>
            </a:pPr>
            <a:r>
              <a:rPr lang="zh-CN" altLang="en-US" sz="2800" dirty="0"/>
              <a:t>在可交换产生式系统中，数据库</a:t>
            </a:r>
            <a:r>
              <a:rPr lang="en-US" altLang="zh-CN" sz="2800" dirty="0"/>
              <a:t>DB</a:t>
            </a:r>
            <a:r>
              <a:rPr lang="zh-CN" altLang="en-US" sz="2800" dirty="0"/>
              <a:t>中的内容是</a:t>
            </a:r>
            <a:r>
              <a:rPr lang="zh-CN" altLang="en-US" sz="2800" dirty="0">
                <a:solidFill>
                  <a:srgbClr val="FF0000"/>
                </a:solidFill>
              </a:rPr>
              <a:t>递增</a:t>
            </a:r>
            <a:r>
              <a:rPr lang="zh-CN" altLang="en-US" sz="2800" dirty="0"/>
              <a:t>的，即对任意一个规则执行序列</a:t>
            </a:r>
            <a:r>
              <a:rPr lang="en-US" altLang="zh-CN" sz="2800" dirty="0"/>
              <a:t>R</a:t>
            </a:r>
            <a:r>
              <a:rPr lang="en-US" altLang="zh-CN" sz="2800" baseline="-25000" dirty="0"/>
              <a:t>1</a:t>
            </a:r>
            <a:r>
              <a:rPr lang="en-US" altLang="zh-CN" sz="2800" dirty="0"/>
              <a:t>,R</a:t>
            </a:r>
            <a:r>
              <a:rPr lang="en-US" altLang="zh-CN" sz="2800" baseline="-25000" dirty="0"/>
              <a:t>2</a:t>
            </a:r>
            <a:r>
              <a:rPr lang="en-US" altLang="zh-CN" sz="2800" dirty="0"/>
              <a:t>,</a:t>
            </a:r>
            <a:r>
              <a:rPr lang="en-US" altLang="zh-CN" sz="2800" dirty="0">
                <a:latin typeface="Arial"/>
              </a:rPr>
              <a:t>…</a:t>
            </a:r>
            <a:r>
              <a:rPr lang="en-US" altLang="zh-CN" sz="2800" dirty="0"/>
              <a:t>,</a:t>
            </a:r>
            <a:r>
              <a:rPr lang="en-US" altLang="zh-CN" sz="2800" dirty="0" err="1"/>
              <a:t>R</a:t>
            </a:r>
            <a:r>
              <a:rPr lang="en-US" altLang="zh-CN" sz="2800" i="1" baseline="-25000" dirty="0" err="1"/>
              <a:t>k</a:t>
            </a:r>
            <a:r>
              <a:rPr lang="zh-CN" altLang="en-US" sz="2800" dirty="0"/>
              <a:t>都有</a:t>
            </a:r>
          </a:p>
          <a:p>
            <a:pPr>
              <a:lnSpc>
                <a:spcPct val="80000"/>
              </a:lnSpc>
            </a:pPr>
            <a:endParaRPr lang="en-US" altLang="zh-CN" sz="2800" dirty="0" smtClean="0">
              <a:solidFill>
                <a:schemeClr val="accent2"/>
              </a:solidFill>
            </a:endParaRPr>
          </a:p>
          <a:p>
            <a:pPr>
              <a:lnSpc>
                <a:spcPct val="80000"/>
              </a:lnSpc>
            </a:pPr>
            <a:endParaRPr lang="en-US" altLang="zh-CN" sz="2800" dirty="0">
              <a:solidFill>
                <a:schemeClr val="accent2"/>
              </a:solidFill>
            </a:endParaRPr>
          </a:p>
          <a:p>
            <a:pPr>
              <a:lnSpc>
                <a:spcPct val="80000"/>
              </a:lnSpc>
            </a:pPr>
            <a:endParaRPr lang="en-US" altLang="zh-CN" sz="2800" dirty="0" smtClean="0">
              <a:solidFill>
                <a:schemeClr val="accent2"/>
              </a:solidFill>
            </a:endParaRPr>
          </a:p>
          <a:p>
            <a:pPr>
              <a:lnSpc>
                <a:spcPct val="80000"/>
              </a:lnSpc>
            </a:pPr>
            <a:r>
              <a:rPr lang="zh-CN" altLang="en-US" sz="2800" dirty="0" smtClean="0"/>
              <a:t>  </a:t>
            </a:r>
            <a:r>
              <a:rPr lang="zh-CN" altLang="en-US" sz="2800" dirty="0"/>
              <a:t>由此可见，用可交换产生式系统求解问题时，推理过程不必进行回溯。</a:t>
            </a:r>
          </a:p>
        </p:txBody>
      </p:sp>
      <p:graphicFrame>
        <p:nvGraphicFramePr>
          <p:cNvPr id="30731" name="Object 11"/>
          <p:cNvGraphicFramePr>
            <a:graphicFrameLocks noGrp="1" noChangeAspect="1"/>
          </p:cNvGraphicFramePr>
          <p:nvPr>
            <p:ph sz="half" idx="2"/>
            <p:extLst>
              <p:ext uri="{D42A27DB-BD31-4B8C-83A1-F6EECF244321}">
                <p14:modId xmlns:p14="http://schemas.microsoft.com/office/powerpoint/2010/main" val="2762155781"/>
              </p:ext>
            </p:extLst>
          </p:nvPr>
        </p:nvGraphicFramePr>
        <p:xfrm>
          <a:off x="2534731" y="3861048"/>
          <a:ext cx="3714750" cy="450850"/>
        </p:xfrm>
        <a:graphic>
          <a:graphicData uri="http://schemas.openxmlformats.org/presentationml/2006/ole">
            <mc:AlternateContent xmlns:mc="http://schemas.openxmlformats.org/markup-compatibility/2006">
              <mc:Choice xmlns:v="urn:schemas-microsoft-com:vml" Requires="v">
                <p:oleObj spid="_x0000_s23592" name="公式" r:id="rId3" imgW="1447800" imgH="190500" progId="Equation.3">
                  <p:embed/>
                </p:oleObj>
              </mc:Choice>
              <mc:Fallback>
                <p:oleObj name="公式" r:id="rId3" imgW="14478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731" y="3861048"/>
                        <a:ext cx="371475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5A050499-F9E7-4D02-B03E-BA56B6291BA0}" type="slidenum">
              <a:rPr lang="en-US" altLang="zh-CN" smtClean="0"/>
              <a:pPr/>
              <a:t>54</a:t>
            </a:fld>
            <a:endParaRPr lang="en-US" altLang="zh-CN"/>
          </a:p>
        </p:txBody>
      </p:sp>
    </p:spTree>
    <p:extLst>
      <p:ext uri="{BB962C8B-B14F-4D97-AF65-F5344CB8AC3E}">
        <p14:creationId xmlns:p14="http://schemas.microsoft.com/office/powerpoint/2010/main" val="2589954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4">
                                            <p:txEl>
                                              <p:pRg st="2" end="2"/>
                                            </p:txEl>
                                          </p:spTgt>
                                        </p:tgtEl>
                                        <p:attrNameLst>
                                          <p:attrName>style.visibility</p:attrName>
                                        </p:attrNameLst>
                                      </p:cBhvr>
                                      <p:to>
                                        <p:strVal val="visible"/>
                                      </p:to>
                                    </p:set>
                                    <p:animEffect transition="in" filter="blinds(horizontal)">
                                      <p:cBhvr>
                                        <p:cTn id="7" dur="500"/>
                                        <p:tgtEl>
                                          <p:spTgt spid="3072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0731"/>
                                        </p:tgtEl>
                                        <p:attrNameLst>
                                          <p:attrName>style.visibility</p:attrName>
                                        </p:attrNameLst>
                                      </p:cBhvr>
                                      <p:to>
                                        <p:strVal val="visible"/>
                                      </p:to>
                                    </p:set>
                                    <p:anim calcmode="lin" valueType="num">
                                      <p:cBhvr additive="base">
                                        <p:cTn id="12" dur="500" fill="hold"/>
                                        <p:tgtEl>
                                          <p:spTgt spid="30731"/>
                                        </p:tgtEl>
                                        <p:attrNameLst>
                                          <p:attrName>ppt_x</p:attrName>
                                        </p:attrNameLst>
                                      </p:cBhvr>
                                      <p:tavLst>
                                        <p:tav tm="0">
                                          <p:val>
                                            <p:strVal val="#ppt_x"/>
                                          </p:val>
                                        </p:tav>
                                        <p:tav tm="100000">
                                          <p:val>
                                            <p:strVal val="#ppt_x"/>
                                          </p:val>
                                        </p:tav>
                                      </p:tavLst>
                                    </p:anim>
                                    <p:anim calcmode="lin" valueType="num">
                                      <p:cBhvr additive="base">
                                        <p:cTn id="13" dur="500" fill="hold"/>
                                        <p:tgtEl>
                                          <p:spTgt spid="3073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0724">
                                            <p:txEl>
                                              <p:pRg st="6" end="6"/>
                                            </p:txEl>
                                          </p:spTgt>
                                        </p:tgtEl>
                                        <p:attrNameLst>
                                          <p:attrName>style.visibility</p:attrName>
                                        </p:attrNameLst>
                                      </p:cBhvr>
                                      <p:to>
                                        <p:strVal val="visible"/>
                                      </p:to>
                                    </p:set>
                                    <p:animEffect transition="in" filter="blinds(horizontal)">
                                      <p:cBhvr>
                                        <p:cTn id="18" dur="500"/>
                                        <p:tgtEl>
                                          <p:spTgt spid="307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584515" y="696384"/>
            <a:ext cx="8413435" cy="6140152"/>
          </a:xfrm>
        </p:spPr>
        <p:txBody>
          <a:bodyPr/>
          <a:lstStyle/>
          <a:p>
            <a:pPr>
              <a:lnSpc>
                <a:spcPct val="90000"/>
              </a:lnSpc>
              <a:buFont typeface="Wingdings" pitchFamily="2" charset="2"/>
              <a:buNone/>
            </a:pPr>
            <a:r>
              <a:rPr lang="zh-CN" altLang="en-US" sz="2800" b="1" dirty="0"/>
              <a:t>例：</a:t>
            </a:r>
            <a:r>
              <a:rPr lang="zh-CN" altLang="en-US" sz="2800" dirty="0"/>
              <a:t>设</a:t>
            </a:r>
            <a:r>
              <a:rPr lang="en-US" altLang="zh-CN" sz="2800" dirty="0"/>
              <a:t>DB</a:t>
            </a:r>
            <a:r>
              <a:rPr lang="zh-CN" altLang="en-US" sz="2800" dirty="0"/>
              <a:t>的初始状态是</a:t>
            </a:r>
            <a:r>
              <a:rPr lang="en-US" altLang="zh-CN" sz="2800" dirty="0"/>
              <a:t>{A,B,C}</a:t>
            </a:r>
            <a:r>
              <a:rPr lang="zh-CN" altLang="en-US" sz="2800" dirty="0"/>
              <a:t>，并设</a:t>
            </a:r>
            <a:r>
              <a:rPr lang="en-US" altLang="zh-CN" sz="2800" dirty="0"/>
              <a:t>RB</a:t>
            </a:r>
            <a:r>
              <a:rPr lang="zh-CN" altLang="en-US" sz="2800" dirty="0"/>
              <a:t>中有下述规则：</a:t>
            </a:r>
          </a:p>
          <a:p>
            <a:pPr>
              <a:lnSpc>
                <a:spcPct val="90000"/>
              </a:lnSpc>
              <a:buFont typeface="Wingdings" pitchFamily="2" charset="2"/>
              <a:buNone/>
            </a:pPr>
            <a:r>
              <a:rPr lang="en-US" altLang="zh-CN" sz="2800" dirty="0"/>
              <a:t>R1</a:t>
            </a:r>
            <a:r>
              <a:rPr lang="zh-CN" altLang="en-US" sz="2800" dirty="0"/>
              <a:t>：</a:t>
            </a:r>
            <a:r>
              <a:rPr lang="en-US" altLang="zh-CN" sz="2800" dirty="0"/>
              <a:t>if  {A, B, C}   then {A, B, C, A×B}</a:t>
            </a:r>
          </a:p>
          <a:p>
            <a:pPr>
              <a:lnSpc>
                <a:spcPct val="90000"/>
              </a:lnSpc>
              <a:buFont typeface="Wingdings" pitchFamily="2" charset="2"/>
              <a:buNone/>
            </a:pPr>
            <a:r>
              <a:rPr lang="en-US" altLang="zh-CN" sz="2800" dirty="0"/>
              <a:t>R2</a:t>
            </a:r>
            <a:r>
              <a:rPr lang="zh-CN" altLang="en-US" sz="2800" dirty="0"/>
              <a:t>： </a:t>
            </a:r>
            <a:r>
              <a:rPr lang="en-US" altLang="zh-CN" sz="2800" dirty="0"/>
              <a:t>if  {A, B, C}   then {A, B, C, B×C}</a:t>
            </a:r>
          </a:p>
          <a:p>
            <a:pPr>
              <a:lnSpc>
                <a:spcPct val="90000"/>
              </a:lnSpc>
              <a:buFont typeface="Wingdings" pitchFamily="2" charset="2"/>
              <a:buNone/>
            </a:pPr>
            <a:r>
              <a:rPr lang="en-US" altLang="zh-CN" sz="2800" dirty="0"/>
              <a:t>R3:</a:t>
            </a:r>
            <a:r>
              <a:rPr lang="zh-CN" altLang="en-US" sz="2800" dirty="0"/>
              <a:t>：</a:t>
            </a:r>
            <a:r>
              <a:rPr lang="en-US" altLang="zh-CN" sz="2800" dirty="0"/>
              <a:t>if  {A, B, C}   then {A, B, C, A×C}</a:t>
            </a:r>
          </a:p>
          <a:p>
            <a:pPr>
              <a:lnSpc>
                <a:spcPct val="90000"/>
              </a:lnSpc>
              <a:buFont typeface="Wingdings" pitchFamily="2" charset="2"/>
              <a:buNone/>
            </a:pPr>
            <a:r>
              <a:rPr lang="en-US" altLang="zh-CN" sz="2800" dirty="0"/>
              <a:t>        </a:t>
            </a:r>
            <a:r>
              <a:rPr lang="zh-CN" altLang="en-US" sz="2800" dirty="0"/>
              <a:t>推理终止条件是数据库</a:t>
            </a:r>
            <a:r>
              <a:rPr lang="en-US" altLang="zh-CN" sz="2800" dirty="0"/>
              <a:t>DB</a:t>
            </a:r>
            <a:r>
              <a:rPr lang="zh-CN" altLang="en-US" sz="2800" dirty="0"/>
              <a:t>中的内容变为：</a:t>
            </a:r>
          </a:p>
          <a:p>
            <a:pPr algn="ctr">
              <a:lnSpc>
                <a:spcPct val="90000"/>
              </a:lnSpc>
              <a:buFont typeface="Wingdings" pitchFamily="2" charset="2"/>
              <a:buNone/>
            </a:pPr>
            <a:r>
              <a:rPr lang="en-US" altLang="zh-CN" sz="2800" dirty="0"/>
              <a:t>{A, B, C, A×B, B×C, A×C}</a:t>
            </a:r>
          </a:p>
          <a:p>
            <a:pPr>
              <a:lnSpc>
                <a:spcPct val="90000"/>
              </a:lnSpc>
              <a:buFont typeface="Wingdings" pitchFamily="2" charset="2"/>
              <a:buNone/>
            </a:pPr>
            <a:r>
              <a:rPr lang="en-US" altLang="zh-CN" sz="2800" dirty="0"/>
              <a:t>  </a:t>
            </a:r>
            <a:r>
              <a:rPr lang="zh-CN" altLang="en-US" sz="2800" dirty="0"/>
              <a:t>三条规则各被使用一次后就可达到目的，且与规则使用的次序无关。</a:t>
            </a:r>
          </a:p>
          <a:p>
            <a:pPr>
              <a:lnSpc>
                <a:spcPct val="90000"/>
              </a:lnSpc>
              <a:buFont typeface="Wingdings" pitchFamily="2" charset="2"/>
              <a:buNone/>
            </a:pPr>
            <a:r>
              <a:rPr lang="zh-CN" altLang="en-US" sz="2800" dirty="0"/>
              <a:t>所以由上述</a:t>
            </a:r>
            <a:r>
              <a:rPr lang="en-US" altLang="zh-CN" sz="2800" dirty="0"/>
              <a:t>RB</a:t>
            </a:r>
            <a:r>
              <a:rPr lang="zh-CN" altLang="en-US" sz="2800" dirty="0"/>
              <a:t>和</a:t>
            </a:r>
            <a:r>
              <a:rPr lang="en-US" altLang="zh-CN" sz="2800" dirty="0"/>
              <a:t>DB</a:t>
            </a:r>
            <a:r>
              <a:rPr lang="zh-CN" altLang="en-US" sz="2800" dirty="0"/>
              <a:t>构成的产生式系统是一个可交换的产生式系统。 </a:t>
            </a:r>
          </a:p>
          <a:p>
            <a:pPr>
              <a:lnSpc>
                <a:spcPct val="90000"/>
              </a:lnSpc>
            </a:pPr>
            <a:endParaRPr lang="en-US" altLang="zh-CN" sz="28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55</a:t>
            </a:fld>
            <a:endParaRPr lang="zh-CN" altLang="en-US"/>
          </a:p>
        </p:txBody>
      </p:sp>
    </p:spTree>
    <p:extLst>
      <p:ext uri="{BB962C8B-B14F-4D97-AF65-F5344CB8AC3E}">
        <p14:creationId xmlns:p14="http://schemas.microsoft.com/office/powerpoint/2010/main" val="2077605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6">
                                            <p:txEl>
                                              <p:pRg st="6" end="6"/>
                                            </p:txEl>
                                          </p:spTgt>
                                        </p:tgtEl>
                                        <p:attrNameLst>
                                          <p:attrName>style.visibility</p:attrName>
                                        </p:attrNameLst>
                                      </p:cBhvr>
                                      <p:to>
                                        <p:strVal val="visible"/>
                                      </p:to>
                                    </p:set>
                                    <p:animEffect transition="in" filter="blinds(horizontal)">
                                      <p:cBhvr>
                                        <p:cTn id="7" dur="500"/>
                                        <p:tgtEl>
                                          <p:spTgt spid="47106">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06">
                                            <p:txEl>
                                              <p:pRg st="7" end="7"/>
                                            </p:txEl>
                                          </p:spTgt>
                                        </p:tgtEl>
                                        <p:attrNameLst>
                                          <p:attrName>style.visibility</p:attrName>
                                        </p:attrNameLst>
                                      </p:cBhvr>
                                      <p:to>
                                        <p:strVal val="visible"/>
                                      </p:to>
                                    </p:set>
                                    <p:animEffect transition="in" filter="blinds(horizontal)">
                                      <p:cBhvr>
                                        <p:cTn id="12" dur="500"/>
                                        <p:tgtEl>
                                          <p:spTgt spid="471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495300" y="620688"/>
            <a:ext cx="8915400" cy="5703912"/>
          </a:xfrm>
        </p:spPr>
        <p:txBody>
          <a:bodyPr/>
          <a:lstStyle/>
          <a:p>
            <a:r>
              <a:rPr kumimoji="1" lang="zh-CN" altLang="en-US" b="1" dirty="0" smtClean="0">
                <a:solidFill>
                  <a:schemeClr val="tx2"/>
                </a:solidFill>
              </a:rPr>
              <a:t>二、可</a:t>
            </a:r>
            <a:r>
              <a:rPr kumimoji="1" lang="zh-CN" altLang="en-US" b="1" dirty="0">
                <a:solidFill>
                  <a:schemeClr val="tx2"/>
                </a:solidFill>
              </a:rPr>
              <a:t>分解的产生式系统</a:t>
            </a:r>
          </a:p>
          <a:p>
            <a:pPr>
              <a:buFont typeface="Wingdings" pitchFamily="2" charset="2"/>
              <a:buNone/>
            </a:pPr>
            <a:r>
              <a:rPr kumimoji="1" lang="zh-CN" altLang="en-US" dirty="0"/>
              <a:t>     </a:t>
            </a:r>
            <a:r>
              <a:rPr kumimoji="1" lang="zh-CN" altLang="en-US" b="1" dirty="0">
                <a:solidFill>
                  <a:schemeClr val="tx2"/>
                </a:solidFill>
              </a:rPr>
              <a:t>基本思想</a:t>
            </a:r>
            <a:r>
              <a:rPr kumimoji="1" lang="zh-CN" altLang="en-US" dirty="0"/>
              <a:t>：把一个规模较大且比较复杂的问题（</a:t>
            </a:r>
            <a:r>
              <a:rPr kumimoji="1" lang="zh-CN" altLang="en-US" dirty="0">
                <a:solidFill>
                  <a:schemeClr val="tx2"/>
                </a:solidFill>
              </a:rPr>
              <a:t>初始数据库</a:t>
            </a:r>
            <a:r>
              <a:rPr kumimoji="1" lang="zh-CN" altLang="en-US" dirty="0"/>
              <a:t>）</a:t>
            </a:r>
            <a:r>
              <a:rPr kumimoji="1" lang="zh-CN" altLang="en-US" dirty="0">
                <a:solidFill>
                  <a:srgbClr val="FF0000"/>
                </a:solidFill>
              </a:rPr>
              <a:t>分解为分别若干个规模较小且比较简单的子问题</a:t>
            </a:r>
            <a:r>
              <a:rPr kumimoji="1" lang="zh-CN" altLang="en-US" dirty="0"/>
              <a:t>，然后对每个子问题进行求解</a:t>
            </a:r>
            <a:r>
              <a:rPr kumimoji="1" lang="zh-CN" altLang="en-US" dirty="0" smtClean="0"/>
              <a:t>。</a:t>
            </a:r>
            <a:endParaRPr kumimoji="1" lang="en-US" altLang="zh-CN" dirty="0" smtClean="0"/>
          </a:p>
          <a:p>
            <a:r>
              <a:rPr lang="en-US" altLang="zh-CN" b="1" dirty="0"/>
              <a:t> </a:t>
            </a:r>
            <a:r>
              <a:rPr lang="zh-CN" altLang="en-US" sz="2400" b="1" dirty="0"/>
              <a:t>例</a:t>
            </a:r>
            <a:r>
              <a:rPr lang="zh-CN" altLang="en-US" sz="2400" dirty="0"/>
              <a:t>：设</a:t>
            </a:r>
            <a:r>
              <a:rPr lang="en-US" altLang="zh-CN" sz="2400" dirty="0"/>
              <a:t>DB</a:t>
            </a:r>
            <a:r>
              <a:rPr lang="zh-CN" altLang="en-US" sz="2400" dirty="0"/>
              <a:t>的初始内容为</a:t>
            </a:r>
            <a:r>
              <a:rPr lang="en-US" altLang="zh-CN" sz="2400" dirty="0" err="1"/>
              <a:t>DB</a:t>
            </a:r>
            <a:r>
              <a:rPr lang="en-US" altLang="zh-CN" sz="2400" baseline="-25000" dirty="0" err="1"/>
              <a:t>o</a:t>
            </a:r>
            <a:r>
              <a:rPr lang="en-US" altLang="zh-CN" sz="2400" dirty="0"/>
              <a:t>={C,B,Z}</a:t>
            </a:r>
            <a:r>
              <a:rPr lang="zh-CN" altLang="en-US" sz="2400" dirty="0"/>
              <a:t>， </a:t>
            </a:r>
            <a:r>
              <a:rPr lang="en-US" altLang="zh-CN" sz="2400" dirty="0"/>
              <a:t>RB</a:t>
            </a:r>
            <a:r>
              <a:rPr lang="zh-CN" altLang="en-US" sz="2400" dirty="0"/>
              <a:t>中有如下规则：</a:t>
            </a:r>
          </a:p>
          <a:p>
            <a:pPr algn="ctr">
              <a:buFont typeface="Wingdings" pitchFamily="2" charset="2"/>
              <a:buNone/>
            </a:pPr>
            <a:r>
              <a:rPr lang="en-US" altLang="zh-CN" sz="2400" dirty="0"/>
              <a:t>R</a:t>
            </a:r>
            <a:r>
              <a:rPr lang="en-US" altLang="zh-CN" sz="2400" baseline="-25000" dirty="0"/>
              <a:t>1</a:t>
            </a:r>
            <a:r>
              <a:rPr lang="zh-CN" altLang="en-US" sz="2400" dirty="0"/>
              <a:t>：</a:t>
            </a:r>
            <a:r>
              <a:rPr lang="en-US" altLang="zh-CN" sz="2400" dirty="0"/>
              <a:t>if </a:t>
            </a:r>
            <a:r>
              <a:rPr lang="en-US" altLang="zh-CN" sz="2400" i="1" dirty="0"/>
              <a:t> </a:t>
            </a:r>
            <a:r>
              <a:rPr lang="en-US" altLang="zh-CN" sz="2400" dirty="0"/>
              <a:t>C  then {D, L}        </a:t>
            </a:r>
          </a:p>
          <a:p>
            <a:pPr algn="ctr">
              <a:buFont typeface="Wingdings" pitchFamily="2" charset="2"/>
              <a:buNone/>
            </a:pPr>
            <a:r>
              <a:rPr lang="en-US" altLang="zh-CN" sz="2400" dirty="0"/>
              <a:t>R</a:t>
            </a:r>
            <a:r>
              <a:rPr lang="en-US" altLang="zh-CN" sz="2400" baseline="-25000" dirty="0"/>
              <a:t>2</a:t>
            </a:r>
            <a:r>
              <a:rPr lang="zh-CN" altLang="en-US" sz="2400" dirty="0"/>
              <a:t>：</a:t>
            </a:r>
            <a:r>
              <a:rPr lang="en-US" altLang="zh-CN" sz="2400" dirty="0"/>
              <a:t>if  C  then {B, M}</a:t>
            </a:r>
          </a:p>
          <a:p>
            <a:pPr algn="ctr">
              <a:buFont typeface="Wingdings" pitchFamily="2" charset="2"/>
              <a:buNone/>
            </a:pPr>
            <a:r>
              <a:rPr lang="en-US" altLang="zh-CN" sz="2400" dirty="0"/>
              <a:t> R</a:t>
            </a:r>
            <a:r>
              <a:rPr lang="en-US" altLang="zh-CN" sz="2400" baseline="-25000" dirty="0"/>
              <a:t>3</a:t>
            </a:r>
            <a:r>
              <a:rPr lang="zh-CN" altLang="en-US" sz="2400" dirty="0"/>
              <a:t>：</a:t>
            </a:r>
            <a:r>
              <a:rPr lang="en-US" altLang="zh-CN" sz="2400" dirty="0"/>
              <a:t>if  B  then {M, M}     </a:t>
            </a:r>
          </a:p>
          <a:p>
            <a:pPr algn="ctr">
              <a:buFont typeface="Wingdings" pitchFamily="2" charset="2"/>
              <a:buNone/>
            </a:pPr>
            <a:r>
              <a:rPr lang="en-US" altLang="zh-CN" sz="2400" dirty="0"/>
              <a:t>     R</a:t>
            </a:r>
            <a:r>
              <a:rPr lang="en-US" altLang="zh-CN" sz="2400" baseline="-25000" dirty="0"/>
              <a:t>4</a:t>
            </a:r>
            <a:r>
              <a:rPr lang="zh-CN" altLang="en-US" sz="2400" dirty="0"/>
              <a:t>：</a:t>
            </a:r>
            <a:r>
              <a:rPr lang="en-US" altLang="zh-CN" sz="2400" dirty="0"/>
              <a:t>if  Z  then {B, B, M}</a:t>
            </a:r>
          </a:p>
          <a:p>
            <a:r>
              <a:rPr lang="en-US" altLang="zh-CN" sz="2400" dirty="0"/>
              <a:t>           </a:t>
            </a:r>
            <a:r>
              <a:rPr lang="zh-CN" altLang="en-US" sz="2400" dirty="0"/>
              <a:t>终止条件是生成只包含</a:t>
            </a:r>
            <a:r>
              <a:rPr lang="en-US" altLang="zh-CN" sz="2400" dirty="0"/>
              <a:t>M</a:t>
            </a:r>
            <a:r>
              <a:rPr lang="zh-CN" altLang="en-US" sz="2400" dirty="0"/>
              <a:t>的综合数据库，即使综合数据库的内容变为：</a:t>
            </a:r>
          </a:p>
          <a:p>
            <a:pPr algn="ctr"/>
            <a:r>
              <a:rPr lang="en-US" altLang="zh-CN" sz="2400" dirty="0"/>
              <a:t>{M, M, </a:t>
            </a:r>
            <a:r>
              <a:rPr lang="en-US" altLang="zh-CN" sz="2400" dirty="0">
                <a:latin typeface="Arial"/>
              </a:rPr>
              <a:t>…</a:t>
            </a:r>
            <a:r>
              <a:rPr lang="en-US" altLang="zh-CN" sz="2400" dirty="0"/>
              <a:t>, M}</a:t>
            </a:r>
            <a:endParaRPr kumimoji="1"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56</a:t>
            </a:fld>
            <a:endParaRPr lang="zh-CN" altLang="en-US"/>
          </a:p>
        </p:txBody>
      </p:sp>
    </p:spTree>
    <p:extLst>
      <p:ext uri="{BB962C8B-B14F-4D97-AF65-F5344CB8AC3E}">
        <p14:creationId xmlns:p14="http://schemas.microsoft.com/office/powerpoint/2010/main" val="401676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barn(inVertical)">
                                      <p:cBhvr>
                                        <p:cTn id="7" dur="500"/>
                                        <p:tgtEl>
                                          <p:spTgt spid="49155">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9155">
                                            <p:txEl>
                                              <p:pRg st="3" end="3"/>
                                            </p:txEl>
                                          </p:spTgt>
                                        </p:tgtEl>
                                        <p:attrNameLst>
                                          <p:attrName>style.visibility</p:attrName>
                                        </p:attrNameLst>
                                      </p:cBhvr>
                                      <p:to>
                                        <p:strVal val="visible"/>
                                      </p:to>
                                    </p:set>
                                    <p:animEffect transition="in" filter="barn(inVertical)">
                                      <p:cBhvr>
                                        <p:cTn id="10" dur="500"/>
                                        <p:tgtEl>
                                          <p:spTgt spid="49155">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9155">
                                            <p:txEl>
                                              <p:pRg st="4" end="4"/>
                                            </p:txEl>
                                          </p:spTgt>
                                        </p:tgtEl>
                                        <p:attrNameLst>
                                          <p:attrName>style.visibility</p:attrName>
                                        </p:attrNameLst>
                                      </p:cBhvr>
                                      <p:to>
                                        <p:strVal val="visible"/>
                                      </p:to>
                                    </p:set>
                                    <p:animEffect transition="in" filter="barn(inVertical)">
                                      <p:cBhvr>
                                        <p:cTn id="13" dur="500"/>
                                        <p:tgtEl>
                                          <p:spTgt spid="49155">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9155">
                                            <p:txEl>
                                              <p:pRg st="5" end="5"/>
                                            </p:txEl>
                                          </p:spTgt>
                                        </p:tgtEl>
                                        <p:attrNameLst>
                                          <p:attrName>style.visibility</p:attrName>
                                        </p:attrNameLst>
                                      </p:cBhvr>
                                      <p:to>
                                        <p:strVal val="visible"/>
                                      </p:to>
                                    </p:set>
                                    <p:animEffect transition="in" filter="barn(inVertical)">
                                      <p:cBhvr>
                                        <p:cTn id="16" dur="500"/>
                                        <p:tgtEl>
                                          <p:spTgt spid="49155">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9155">
                                            <p:txEl>
                                              <p:pRg st="6" end="6"/>
                                            </p:txEl>
                                          </p:spTgt>
                                        </p:tgtEl>
                                        <p:attrNameLst>
                                          <p:attrName>style.visibility</p:attrName>
                                        </p:attrNameLst>
                                      </p:cBhvr>
                                      <p:to>
                                        <p:strVal val="visible"/>
                                      </p:to>
                                    </p:set>
                                    <p:animEffect transition="in" filter="barn(inVertical)">
                                      <p:cBhvr>
                                        <p:cTn id="19" dur="500"/>
                                        <p:tgtEl>
                                          <p:spTgt spid="4915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9155">
                                            <p:txEl>
                                              <p:pRg st="7" end="7"/>
                                            </p:txEl>
                                          </p:spTgt>
                                        </p:tgtEl>
                                        <p:attrNameLst>
                                          <p:attrName>style.visibility</p:attrName>
                                        </p:attrNameLst>
                                      </p:cBhvr>
                                      <p:to>
                                        <p:strVal val="visible"/>
                                      </p:to>
                                    </p:set>
                                    <p:animEffect transition="in" filter="barn(inVertical)">
                                      <p:cBhvr>
                                        <p:cTn id="22" dur="500"/>
                                        <p:tgtEl>
                                          <p:spTgt spid="4915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49155">
                                            <p:txEl>
                                              <p:pRg st="8" end="8"/>
                                            </p:txEl>
                                          </p:spTgt>
                                        </p:tgtEl>
                                        <p:attrNameLst>
                                          <p:attrName>style.visibility</p:attrName>
                                        </p:attrNameLst>
                                      </p:cBhvr>
                                      <p:to>
                                        <p:strVal val="visible"/>
                                      </p:to>
                                    </p:set>
                                    <p:animEffect transition="in" filter="barn(inVertical)">
                                      <p:cBhvr>
                                        <p:cTn id="25" dur="500"/>
                                        <p:tgtEl>
                                          <p:spTgt spid="491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
          <p:cNvGrpSpPr>
            <a:grpSpLocks/>
          </p:cNvGrpSpPr>
          <p:nvPr/>
        </p:nvGrpSpPr>
        <p:grpSpPr bwMode="auto">
          <a:xfrm>
            <a:off x="1363795" y="908050"/>
            <a:ext cx="7097580" cy="4679950"/>
            <a:chOff x="2691" y="10593"/>
            <a:chExt cx="5605" cy="3120"/>
          </a:xfrm>
        </p:grpSpPr>
        <p:sp>
          <p:nvSpPr>
            <p:cNvPr id="55299" name="Text Box 3"/>
            <p:cNvSpPr txBox="1">
              <a:spLocks noChangeArrowheads="1"/>
            </p:cNvSpPr>
            <p:nvPr/>
          </p:nvSpPr>
          <p:spPr bwMode="auto">
            <a:xfrm>
              <a:off x="5449" y="10593"/>
              <a:ext cx="101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dirty="0">
                  <a:latin typeface="Times New Roman" pitchFamily="18" charset="0"/>
                </a:rPr>
                <a:t>{C, B, Z}</a:t>
              </a:r>
            </a:p>
          </p:txBody>
        </p:sp>
        <p:sp>
          <p:nvSpPr>
            <p:cNvPr id="55300" name="Text Box 4"/>
            <p:cNvSpPr txBox="1">
              <a:spLocks noChangeArrowheads="1"/>
            </p:cNvSpPr>
            <p:nvPr/>
          </p:nvSpPr>
          <p:spPr bwMode="auto">
            <a:xfrm>
              <a:off x="4221" y="11206"/>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{C }</a:t>
              </a:r>
            </a:p>
          </p:txBody>
        </p:sp>
        <p:sp>
          <p:nvSpPr>
            <p:cNvPr id="55301" name="Text Box 5"/>
            <p:cNvSpPr txBox="1">
              <a:spLocks noChangeArrowheads="1"/>
            </p:cNvSpPr>
            <p:nvPr/>
          </p:nvSpPr>
          <p:spPr bwMode="auto">
            <a:xfrm>
              <a:off x="5541" y="11206"/>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{B }</a:t>
              </a:r>
            </a:p>
          </p:txBody>
        </p:sp>
        <p:sp>
          <p:nvSpPr>
            <p:cNvPr id="55302" name="Text Box 6"/>
            <p:cNvSpPr txBox="1">
              <a:spLocks noChangeArrowheads="1"/>
            </p:cNvSpPr>
            <p:nvPr/>
          </p:nvSpPr>
          <p:spPr bwMode="auto">
            <a:xfrm>
              <a:off x="6891" y="11206"/>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{Z }</a:t>
              </a:r>
            </a:p>
          </p:txBody>
        </p:sp>
        <p:sp>
          <p:nvSpPr>
            <p:cNvPr id="55303" name="Text Box 7"/>
            <p:cNvSpPr txBox="1">
              <a:spLocks noChangeArrowheads="1"/>
            </p:cNvSpPr>
            <p:nvPr/>
          </p:nvSpPr>
          <p:spPr bwMode="auto">
            <a:xfrm>
              <a:off x="4221" y="11804"/>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{B,M }</a:t>
              </a:r>
            </a:p>
          </p:txBody>
        </p:sp>
        <p:sp>
          <p:nvSpPr>
            <p:cNvPr id="55304" name="Text Box 8"/>
            <p:cNvSpPr txBox="1">
              <a:spLocks noChangeArrowheads="1"/>
            </p:cNvSpPr>
            <p:nvPr/>
          </p:nvSpPr>
          <p:spPr bwMode="auto">
            <a:xfrm>
              <a:off x="5541" y="11804"/>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{M,M}</a:t>
              </a:r>
            </a:p>
          </p:txBody>
        </p:sp>
        <p:sp>
          <p:nvSpPr>
            <p:cNvPr id="55305" name="Text Box 9"/>
            <p:cNvSpPr txBox="1">
              <a:spLocks noChangeArrowheads="1"/>
            </p:cNvSpPr>
            <p:nvPr/>
          </p:nvSpPr>
          <p:spPr bwMode="auto">
            <a:xfrm>
              <a:off x="6891" y="11804"/>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{B,B,M</a:t>
              </a:r>
              <a:r>
                <a:rPr lang="en-US" altLang="zh-CN">
                  <a:latin typeface="Times New Roman" pitchFamily="18" charset="0"/>
                </a:rPr>
                <a:t> }</a:t>
              </a:r>
            </a:p>
          </p:txBody>
        </p:sp>
        <p:sp>
          <p:nvSpPr>
            <p:cNvPr id="55306" name="Text Box 10"/>
            <p:cNvSpPr txBox="1">
              <a:spLocks noChangeArrowheads="1"/>
            </p:cNvSpPr>
            <p:nvPr/>
          </p:nvSpPr>
          <p:spPr bwMode="auto">
            <a:xfrm>
              <a:off x="2886" y="11804"/>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{D,L }</a:t>
              </a:r>
            </a:p>
          </p:txBody>
        </p:sp>
        <p:sp>
          <p:nvSpPr>
            <p:cNvPr id="55307" name="Line 11"/>
            <p:cNvSpPr>
              <a:spLocks noChangeShapeType="1"/>
            </p:cNvSpPr>
            <p:nvPr/>
          </p:nvSpPr>
          <p:spPr bwMode="auto">
            <a:xfrm>
              <a:off x="5961" y="10817"/>
              <a:ext cx="0" cy="38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08" name="Line 12"/>
            <p:cNvSpPr>
              <a:spLocks noChangeShapeType="1"/>
            </p:cNvSpPr>
            <p:nvPr/>
          </p:nvSpPr>
          <p:spPr bwMode="auto">
            <a:xfrm>
              <a:off x="5961" y="11430"/>
              <a:ext cx="0" cy="38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09" name="Line 13"/>
            <p:cNvSpPr>
              <a:spLocks noChangeShapeType="1"/>
            </p:cNvSpPr>
            <p:nvPr/>
          </p:nvSpPr>
          <p:spPr bwMode="auto">
            <a:xfrm>
              <a:off x="7326" y="11446"/>
              <a:ext cx="0" cy="35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10" name="Line 14"/>
            <p:cNvSpPr>
              <a:spLocks noChangeShapeType="1"/>
            </p:cNvSpPr>
            <p:nvPr/>
          </p:nvSpPr>
          <p:spPr bwMode="auto">
            <a:xfrm>
              <a:off x="4656" y="11430"/>
              <a:ext cx="0" cy="38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11" name="Line 15"/>
            <p:cNvSpPr>
              <a:spLocks noChangeShapeType="1"/>
            </p:cNvSpPr>
            <p:nvPr/>
          </p:nvSpPr>
          <p:spPr bwMode="auto">
            <a:xfrm rot="21420000" flipH="1">
              <a:off x="4596" y="10862"/>
              <a:ext cx="1365"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12" name="Line 16"/>
            <p:cNvSpPr>
              <a:spLocks noChangeShapeType="1"/>
            </p:cNvSpPr>
            <p:nvPr/>
          </p:nvSpPr>
          <p:spPr bwMode="auto">
            <a:xfrm rot="12600000" flipH="1">
              <a:off x="5946" y="10862"/>
              <a:ext cx="1365"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13" name="Line 17"/>
            <p:cNvSpPr>
              <a:spLocks noChangeShapeType="1"/>
            </p:cNvSpPr>
            <p:nvPr/>
          </p:nvSpPr>
          <p:spPr bwMode="auto">
            <a:xfrm rot="21540000" flipH="1">
              <a:off x="3291" y="11460"/>
              <a:ext cx="1365"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14" name="Text Box 18"/>
            <p:cNvSpPr txBox="1">
              <a:spLocks noChangeArrowheads="1"/>
            </p:cNvSpPr>
            <p:nvPr/>
          </p:nvSpPr>
          <p:spPr bwMode="auto">
            <a:xfrm>
              <a:off x="3801" y="12911"/>
              <a:ext cx="840"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{M, M }</a:t>
              </a:r>
            </a:p>
          </p:txBody>
        </p:sp>
        <p:sp>
          <p:nvSpPr>
            <p:cNvPr id="55315" name="Text Box 19"/>
            <p:cNvSpPr txBox="1">
              <a:spLocks noChangeArrowheads="1"/>
            </p:cNvSpPr>
            <p:nvPr/>
          </p:nvSpPr>
          <p:spPr bwMode="auto">
            <a:xfrm>
              <a:off x="2691" y="12409"/>
              <a:ext cx="397" cy="190"/>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D</a:t>
              </a:r>
            </a:p>
          </p:txBody>
        </p:sp>
        <p:sp>
          <p:nvSpPr>
            <p:cNvPr id="55316" name="Text Box 20"/>
            <p:cNvSpPr txBox="1">
              <a:spLocks noChangeArrowheads="1"/>
            </p:cNvSpPr>
            <p:nvPr/>
          </p:nvSpPr>
          <p:spPr bwMode="auto">
            <a:xfrm>
              <a:off x="4026" y="12409"/>
              <a:ext cx="397" cy="190"/>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B</a:t>
              </a:r>
            </a:p>
          </p:txBody>
        </p:sp>
        <p:sp>
          <p:nvSpPr>
            <p:cNvPr id="55317" name="Text Box 21"/>
            <p:cNvSpPr txBox="1">
              <a:spLocks noChangeArrowheads="1"/>
            </p:cNvSpPr>
            <p:nvPr/>
          </p:nvSpPr>
          <p:spPr bwMode="auto">
            <a:xfrm>
              <a:off x="3471" y="12386"/>
              <a:ext cx="397" cy="19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L</a:t>
              </a:r>
            </a:p>
          </p:txBody>
        </p:sp>
        <p:sp>
          <p:nvSpPr>
            <p:cNvPr id="55318" name="Text Box 22"/>
            <p:cNvSpPr txBox="1">
              <a:spLocks noChangeArrowheads="1"/>
            </p:cNvSpPr>
            <p:nvPr/>
          </p:nvSpPr>
          <p:spPr bwMode="auto">
            <a:xfrm>
              <a:off x="6651" y="12409"/>
              <a:ext cx="397" cy="190"/>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B</a:t>
              </a:r>
            </a:p>
          </p:txBody>
        </p:sp>
        <p:sp>
          <p:nvSpPr>
            <p:cNvPr id="55319" name="Text Box 23"/>
            <p:cNvSpPr txBox="1">
              <a:spLocks noChangeArrowheads="1"/>
            </p:cNvSpPr>
            <p:nvPr/>
          </p:nvSpPr>
          <p:spPr bwMode="auto">
            <a:xfrm>
              <a:off x="7581" y="12347"/>
              <a:ext cx="397" cy="190"/>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B</a:t>
              </a:r>
            </a:p>
          </p:txBody>
        </p:sp>
        <p:sp>
          <p:nvSpPr>
            <p:cNvPr id="55320" name="Oval 24"/>
            <p:cNvSpPr>
              <a:spLocks noChangeArrowheads="1"/>
            </p:cNvSpPr>
            <p:nvPr/>
          </p:nvSpPr>
          <p:spPr bwMode="auto">
            <a:xfrm>
              <a:off x="4896" y="12396"/>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21" name="Oval 25"/>
            <p:cNvSpPr>
              <a:spLocks noChangeArrowheads="1"/>
            </p:cNvSpPr>
            <p:nvPr/>
          </p:nvSpPr>
          <p:spPr bwMode="auto">
            <a:xfrm>
              <a:off x="5331" y="12396"/>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22" name="Oval 26"/>
            <p:cNvSpPr>
              <a:spLocks noChangeArrowheads="1"/>
            </p:cNvSpPr>
            <p:nvPr/>
          </p:nvSpPr>
          <p:spPr bwMode="auto">
            <a:xfrm>
              <a:off x="6201" y="12381"/>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23" name="Oval 27"/>
            <p:cNvSpPr>
              <a:spLocks noChangeArrowheads="1"/>
            </p:cNvSpPr>
            <p:nvPr/>
          </p:nvSpPr>
          <p:spPr bwMode="auto">
            <a:xfrm>
              <a:off x="7146" y="12356"/>
              <a:ext cx="340" cy="292"/>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24" name="Line 28"/>
            <p:cNvSpPr>
              <a:spLocks noChangeShapeType="1"/>
            </p:cNvSpPr>
            <p:nvPr/>
          </p:nvSpPr>
          <p:spPr bwMode="auto">
            <a:xfrm rot="19800000" flipH="1">
              <a:off x="2777" y="12177"/>
              <a:ext cx="573"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25" name="Line 29"/>
            <p:cNvSpPr>
              <a:spLocks noChangeShapeType="1"/>
            </p:cNvSpPr>
            <p:nvPr/>
          </p:nvSpPr>
          <p:spPr bwMode="auto">
            <a:xfrm rot="14100000" flipH="1">
              <a:off x="3255" y="12161"/>
              <a:ext cx="493"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26" name="Line 30"/>
            <p:cNvSpPr>
              <a:spLocks noChangeShapeType="1"/>
            </p:cNvSpPr>
            <p:nvPr/>
          </p:nvSpPr>
          <p:spPr bwMode="auto">
            <a:xfrm rot="19800000" flipH="1">
              <a:off x="5413" y="12173"/>
              <a:ext cx="573"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27" name="Line 31"/>
            <p:cNvSpPr>
              <a:spLocks noChangeShapeType="1"/>
            </p:cNvSpPr>
            <p:nvPr/>
          </p:nvSpPr>
          <p:spPr bwMode="auto">
            <a:xfrm rot="14100000" flipH="1">
              <a:off x="5876" y="12160"/>
              <a:ext cx="493"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28" name="Line 32"/>
            <p:cNvSpPr>
              <a:spLocks noChangeShapeType="1"/>
            </p:cNvSpPr>
            <p:nvPr/>
          </p:nvSpPr>
          <p:spPr bwMode="auto">
            <a:xfrm rot="19800000" flipH="1">
              <a:off x="6778" y="12188"/>
              <a:ext cx="573"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29" name="Line 33"/>
            <p:cNvSpPr>
              <a:spLocks noChangeShapeType="1"/>
            </p:cNvSpPr>
            <p:nvPr/>
          </p:nvSpPr>
          <p:spPr bwMode="auto">
            <a:xfrm rot="13620000" flipH="1">
              <a:off x="7253" y="12135"/>
              <a:ext cx="550"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0" name="Line 34"/>
            <p:cNvSpPr>
              <a:spLocks noChangeShapeType="1"/>
            </p:cNvSpPr>
            <p:nvPr/>
          </p:nvSpPr>
          <p:spPr bwMode="auto">
            <a:xfrm>
              <a:off x="7311" y="12032"/>
              <a:ext cx="0" cy="33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1" name="Line 35"/>
            <p:cNvSpPr>
              <a:spLocks noChangeShapeType="1"/>
            </p:cNvSpPr>
            <p:nvPr/>
          </p:nvSpPr>
          <p:spPr bwMode="auto">
            <a:xfrm>
              <a:off x="4221" y="12600"/>
              <a:ext cx="0"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2" name="Line 36"/>
            <p:cNvSpPr>
              <a:spLocks noChangeShapeType="1"/>
            </p:cNvSpPr>
            <p:nvPr/>
          </p:nvSpPr>
          <p:spPr bwMode="auto">
            <a:xfrm rot="19800000" flipH="1">
              <a:off x="4138" y="12173"/>
              <a:ext cx="573"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3" name="Line 37"/>
            <p:cNvSpPr>
              <a:spLocks noChangeShapeType="1"/>
            </p:cNvSpPr>
            <p:nvPr/>
          </p:nvSpPr>
          <p:spPr bwMode="auto">
            <a:xfrm rot="14100000" flipH="1">
              <a:off x="4601" y="12145"/>
              <a:ext cx="493"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4" name="Text Box 38"/>
            <p:cNvSpPr txBox="1">
              <a:spLocks noChangeArrowheads="1"/>
            </p:cNvSpPr>
            <p:nvPr/>
          </p:nvSpPr>
          <p:spPr bwMode="auto">
            <a:xfrm>
              <a:off x="6486" y="12882"/>
              <a:ext cx="727"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{M, M }</a:t>
              </a:r>
            </a:p>
          </p:txBody>
        </p:sp>
        <p:sp>
          <p:nvSpPr>
            <p:cNvPr id="55335" name="Text Box 39"/>
            <p:cNvSpPr txBox="1">
              <a:spLocks noChangeArrowheads="1"/>
            </p:cNvSpPr>
            <p:nvPr/>
          </p:nvSpPr>
          <p:spPr bwMode="auto">
            <a:xfrm>
              <a:off x="7491" y="12882"/>
              <a:ext cx="727" cy="221"/>
            </a:xfrm>
            <a:prstGeom prst="rect">
              <a:avLst/>
            </a:prstGeom>
            <a:solidFill>
              <a:srgbClr val="FFFFFF"/>
            </a:solidFill>
            <a:ln w="9525">
              <a:solidFill>
                <a:srgbClr val="000000"/>
              </a:solidFill>
              <a:miter lim="800000"/>
              <a:headEnd/>
              <a:tailEnd/>
            </a:ln>
          </p:spPr>
          <p:txBody>
            <a:bodyPr lIns="0" tIns="0" rIns="0" bIns="0"/>
            <a:lstStyle/>
            <a:p>
              <a:pPr algn="ctr" eaLnBrk="0" hangingPunct="0">
                <a:lnSpc>
                  <a:spcPct val="80000"/>
                </a:lnSpc>
                <a:spcBef>
                  <a:spcPts val="600"/>
                </a:spcBef>
                <a:spcAft>
                  <a:spcPts val="400"/>
                </a:spcAft>
              </a:pPr>
              <a:r>
                <a:rPr lang="en-US" altLang="zh-CN" b="1">
                  <a:latin typeface="Times New Roman" pitchFamily="18" charset="0"/>
                </a:rPr>
                <a:t>{M, M }</a:t>
              </a:r>
            </a:p>
          </p:txBody>
        </p:sp>
        <p:sp>
          <p:nvSpPr>
            <p:cNvPr id="55336" name="Line 40"/>
            <p:cNvSpPr>
              <a:spLocks noChangeShapeType="1"/>
            </p:cNvSpPr>
            <p:nvPr/>
          </p:nvSpPr>
          <p:spPr bwMode="auto">
            <a:xfrm rot="19800000" flipH="1">
              <a:off x="6432" y="13213"/>
              <a:ext cx="454"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7" name="Line 41"/>
            <p:cNvSpPr>
              <a:spLocks noChangeShapeType="1"/>
            </p:cNvSpPr>
            <p:nvPr/>
          </p:nvSpPr>
          <p:spPr bwMode="auto">
            <a:xfrm rot="14100000" flipH="1">
              <a:off x="6797" y="13211"/>
              <a:ext cx="454"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8" name="Line 42"/>
            <p:cNvSpPr>
              <a:spLocks noChangeShapeType="1"/>
            </p:cNvSpPr>
            <p:nvPr/>
          </p:nvSpPr>
          <p:spPr bwMode="auto">
            <a:xfrm>
              <a:off x="6846" y="12598"/>
              <a:ext cx="0"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39" name="Line 43"/>
            <p:cNvSpPr>
              <a:spLocks noChangeShapeType="1"/>
            </p:cNvSpPr>
            <p:nvPr/>
          </p:nvSpPr>
          <p:spPr bwMode="auto">
            <a:xfrm>
              <a:off x="7791" y="12550"/>
              <a:ext cx="0" cy="32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40" name="Line 44"/>
            <p:cNvSpPr>
              <a:spLocks noChangeShapeType="1"/>
            </p:cNvSpPr>
            <p:nvPr/>
          </p:nvSpPr>
          <p:spPr bwMode="auto">
            <a:xfrm rot="19800000" flipH="1">
              <a:off x="7396" y="13213"/>
              <a:ext cx="454"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41" name="Line 45"/>
            <p:cNvSpPr>
              <a:spLocks noChangeShapeType="1"/>
            </p:cNvSpPr>
            <p:nvPr/>
          </p:nvSpPr>
          <p:spPr bwMode="auto">
            <a:xfrm rot="14100000" flipH="1">
              <a:off x="7771" y="13201"/>
              <a:ext cx="454"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42" name="Line 46"/>
            <p:cNvSpPr>
              <a:spLocks noChangeShapeType="1"/>
            </p:cNvSpPr>
            <p:nvPr/>
          </p:nvSpPr>
          <p:spPr bwMode="auto">
            <a:xfrm rot="19800000" flipH="1">
              <a:off x="3801" y="13241"/>
              <a:ext cx="454" cy="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43" name="Line 47"/>
            <p:cNvSpPr>
              <a:spLocks noChangeShapeType="1"/>
            </p:cNvSpPr>
            <p:nvPr/>
          </p:nvSpPr>
          <p:spPr bwMode="auto">
            <a:xfrm rot="14100000" flipH="1">
              <a:off x="4179" y="13226"/>
              <a:ext cx="454"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344" name="Oval 48"/>
            <p:cNvSpPr>
              <a:spLocks noChangeArrowheads="1"/>
            </p:cNvSpPr>
            <p:nvPr/>
          </p:nvSpPr>
          <p:spPr bwMode="auto">
            <a:xfrm>
              <a:off x="3696" y="13420"/>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45" name="Oval 49"/>
            <p:cNvSpPr>
              <a:spLocks noChangeArrowheads="1"/>
            </p:cNvSpPr>
            <p:nvPr/>
          </p:nvSpPr>
          <p:spPr bwMode="auto">
            <a:xfrm>
              <a:off x="4431" y="13405"/>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46" name="Oval 50"/>
            <p:cNvSpPr>
              <a:spLocks noChangeArrowheads="1"/>
            </p:cNvSpPr>
            <p:nvPr/>
          </p:nvSpPr>
          <p:spPr bwMode="auto">
            <a:xfrm>
              <a:off x="6321" y="13420"/>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47" name="Oval 51"/>
            <p:cNvSpPr>
              <a:spLocks noChangeArrowheads="1"/>
            </p:cNvSpPr>
            <p:nvPr/>
          </p:nvSpPr>
          <p:spPr bwMode="auto">
            <a:xfrm>
              <a:off x="6951" y="13390"/>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48" name="Oval 52"/>
            <p:cNvSpPr>
              <a:spLocks noChangeArrowheads="1"/>
            </p:cNvSpPr>
            <p:nvPr/>
          </p:nvSpPr>
          <p:spPr bwMode="auto">
            <a:xfrm>
              <a:off x="7356" y="13375"/>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49" name="Oval 53"/>
            <p:cNvSpPr>
              <a:spLocks noChangeArrowheads="1"/>
            </p:cNvSpPr>
            <p:nvPr/>
          </p:nvSpPr>
          <p:spPr bwMode="auto">
            <a:xfrm>
              <a:off x="7956" y="13390"/>
              <a:ext cx="340" cy="293"/>
            </a:xfrm>
            <a:prstGeom prst="ellipse">
              <a:avLst/>
            </a:prstGeom>
            <a:solidFill>
              <a:srgbClr val="FFFFFF"/>
            </a:solidFill>
            <a:ln w="9525">
              <a:solidFill>
                <a:srgbClr val="000000"/>
              </a:solidFill>
              <a:round/>
              <a:headEnd/>
              <a:tailEnd/>
            </a:ln>
          </p:spPr>
          <p:txBody>
            <a:bodyPr lIns="0" tIns="0" rIns="0" bIns="0"/>
            <a:lstStyle/>
            <a:p>
              <a:pPr algn="ctr" eaLnBrk="0" hangingPunct="0">
                <a:lnSpc>
                  <a:spcPct val="88000"/>
                </a:lnSpc>
              </a:pPr>
              <a:r>
                <a:rPr lang="en-US" altLang="zh-CN">
                  <a:latin typeface="Times New Roman" pitchFamily="18" charset="0"/>
                </a:rPr>
                <a:t>M</a:t>
              </a:r>
            </a:p>
          </p:txBody>
        </p:sp>
        <p:sp>
          <p:nvSpPr>
            <p:cNvPr id="55350" name="Text Box 54"/>
            <p:cNvSpPr txBox="1">
              <a:spLocks noChangeArrowheads="1"/>
            </p:cNvSpPr>
            <p:nvPr/>
          </p:nvSpPr>
          <p:spPr bwMode="auto">
            <a:xfrm>
              <a:off x="3696" y="11401"/>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1</a:t>
              </a:r>
              <a:endParaRPr lang="en-US" altLang="zh-CN">
                <a:latin typeface="Times New Roman" pitchFamily="18" charset="0"/>
              </a:endParaRPr>
            </a:p>
          </p:txBody>
        </p:sp>
        <p:sp>
          <p:nvSpPr>
            <p:cNvPr id="55351" name="Text Box 55"/>
            <p:cNvSpPr txBox="1">
              <a:spLocks noChangeArrowheads="1"/>
            </p:cNvSpPr>
            <p:nvPr/>
          </p:nvSpPr>
          <p:spPr bwMode="auto">
            <a:xfrm>
              <a:off x="4581" y="11491"/>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2</a:t>
              </a:r>
              <a:endParaRPr lang="en-US" altLang="zh-CN">
                <a:latin typeface="Times New Roman" pitchFamily="18" charset="0"/>
              </a:endParaRPr>
            </a:p>
          </p:txBody>
        </p:sp>
        <p:sp>
          <p:nvSpPr>
            <p:cNvPr id="55352" name="Text Box 56"/>
            <p:cNvSpPr txBox="1">
              <a:spLocks noChangeArrowheads="1"/>
            </p:cNvSpPr>
            <p:nvPr/>
          </p:nvSpPr>
          <p:spPr bwMode="auto">
            <a:xfrm>
              <a:off x="6771" y="12598"/>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3</a:t>
              </a:r>
              <a:endParaRPr lang="en-US" altLang="zh-CN">
                <a:latin typeface="Times New Roman" pitchFamily="18" charset="0"/>
              </a:endParaRPr>
            </a:p>
          </p:txBody>
        </p:sp>
        <p:sp>
          <p:nvSpPr>
            <p:cNvPr id="55353" name="Text Box 57"/>
            <p:cNvSpPr txBox="1">
              <a:spLocks noChangeArrowheads="1"/>
            </p:cNvSpPr>
            <p:nvPr/>
          </p:nvSpPr>
          <p:spPr bwMode="auto">
            <a:xfrm>
              <a:off x="7266" y="11461"/>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4</a:t>
              </a:r>
              <a:endParaRPr lang="en-US" altLang="zh-CN">
                <a:latin typeface="Times New Roman" pitchFamily="18" charset="0"/>
              </a:endParaRPr>
            </a:p>
          </p:txBody>
        </p:sp>
        <p:sp>
          <p:nvSpPr>
            <p:cNvPr id="55354" name="Text Box 58"/>
            <p:cNvSpPr txBox="1">
              <a:spLocks noChangeArrowheads="1"/>
            </p:cNvSpPr>
            <p:nvPr/>
          </p:nvSpPr>
          <p:spPr bwMode="auto">
            <a:xfrm>
              <a:off x="5901" y="11476"/>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3</a:t>
              </a:r>
              <a:endParaRPr lang="en-US" altLang="zh-CN">
                <a:latin typeface="Times New Roman" pitchFamily="18" charset="0"/>
              </a:endParaRPr>
            </a:p>
          </p:txBody>
        </p:sp>
        <p:sp>
          <p:nvSpPr>
            <p:cNvPr id="55355" name="Text Box 59"/>
            <p:cNvSpPr txBox="1">
              <a:spLocks noChangeArrowheads="1"/>
            </p:cNvSpPr>
            <p:nvPr/>
          </p:nvSpPr>
          <p:spPr bwMode="auto">
            <a:xfrm>
              <a:off x="4161" y="12598"/>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3</a:t>
              </a:r>
              <a:endParaRPr lang="en-US" altLang="zh-CN">
                <a:latin typeface="Times New Roman" pitchFamily="18" charset="0"/>
              </a:endParaRPr>
            </a:p>
          </p:txBody>
        </p:sp>
        <p:sp>
          <p:nvSpPr>
            <p:cNvPr id="55356" name="Text Box 60"/>
            <p:cNvSpPr txBox="1">
              <a:spLocks noChangeArrowheads="1"/>
            </p:cNvSpPr>
            <p:nvPr/>
          </p:nvSpPr>
          <p:spPr bwMode="auto">
            <a:xfrm>
              <a:off x="7716" y="12553"/>
              <a:ext cx="39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0000"/>
                </a:lnSpc>
                <a:spcBef>
                  <a:spcPts val="600"/>
                </a:spcBef>
                <a:spcAft>
                  <a:spcPts val="400"/>
                </a:spcAft>
              </a:pPr>
              <a:r>
                <a:rPr lang="en-US" altLang="zh-CN">
                  <a:latin typeface="Times New Roman" pitchFamily="18" charset="0"/>
                </a:rPr>
                <a:t>R</a:t>
              </a:r>
              <a:r>
                <a:rPr lang="en-US" altLang="zh-CN" baseline="-25000">
                  <a:latin typeface="Times New Roman" pitchFamily="18" charset="0"/>
                </a:rPr>
                <a:t>3</a:t>
              </a:r>
              <a:endParaRPr lang="en-US" altLang="zh-CN">
                <a:latin typeface="Times New Roman" pitchFamily="18" charset="0"/>
              </a:endParaRPr>
            </a:p>
          </p:txBody>
        </p:sp>
        <p:sp>
          <p:nvSpPr>
            <p:cNvPr id="55357" name="Freeform 61"/>
            <p:cNvSpPr>
              <a:spLocks/>
            </p:cNvSpPr>
            <p:nvPr/>
          </p:nvSpPr>
          <p:spPr bwMode="auto">
            <a:xfrm>
              <a:off x="5766" y="10889"/>
              <a:ext cx="384" cy="51"/>
            </a:xfrm>
            <a:custGeom>
              <a:avLst/>
              <a:gdLst>
                <a:gd name="T0" fmla="*/ 0 w 384"/>
                <a:gd name="T1" fmla="*/ 7 h 51"/>
                <a:gd name="T2" fmla="*/ 219 w 384"/>
                <a:gd name="T3" fmla="*/ 51 h 51"/>
                <a:gd name="T4" fmla="*/ 371 w 384"/>
                <a:gd name="T5" fmla="*/ 7 h 51"/>
                <a:gd name="T6" fmla="*/ 296 w 384"/>
                <a:gd name="T7" fmla="*/ 7 h 51"/>
              </a:gdLst>
              <a:ahLst/>
              <a:cxnLst>
                <a:cxn ang="0">
                  <a:pos x="T0" y="T1"/>
                </a:cxn>
                <a:cxn ang="0">
                  <a:pos x="T2" y="T3"/>
                </a:cxn>
                <a:cxn ang="0">
                  <a:pos x="T4" y="T5"/>
                </a:cxn>
                <a:cxn ang="0">
                  <a:pos x="T6" y="T7"/>
                </a:cxn>
              </a:cxnLst>
              <a:rect l="0" t="0" r="r" b="b"/>
              <a:pathLst>
                <a:path w="384" h="51">
                  <a:moveTo>
                    <a:pt x="0" y="7"/>
                  </a:moveTo>
                  <a:cubicBezTo>
                    <a:pt x="36" y="14"/>
                    <a:pt x="157" y="51"/>
                    <a:pt x="219" y="51"/>
                  </a:cubicBezTo>
                  <a:cubicBezTo>
                    <a:pt x="281" y="51"/>
                    <a:pt x="358" y="14"/>
                    <a:pt x="371" y="7"/>
                  </a:cubicBezTo>
                  <a:cubicBezTo>
                    <a:pt x="384" y="0"/>
                    <a:pt x="358" y="7"/>
                    <a:pt x="296" y="7"/>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8" name="Freeform 62"/>
            <p:cNvSpPr>
              <a:spLocks/>
            </p:cNvSpPr>
            <p:nvPr/>
          </p:nvSpPr>
          <p:spPr bwMode="auto">
            <a:xfrm>
              <a:off x="3191" y="12119"/>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9" name="Freeform 63"/>
            <p:cNvSpPr>
              <a:spLocks/>
            </p:cNvSpPr>
            <p:nvPr/>
          </p:nvSpPr>
          <p:spPr bwMode="auto">
            <a:xfrm>
              <a:off x="4556" y="12129"/>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0" name="Freeform 64"/>
            <p:cNvSpPr>
              <a:spLocks/>
            </p:cNvSpPr>
            <p:nvPr/>
          </p:nvSpPr>
          <p:spPr bwMode="auto">
            <a:xfrm>
              <a:off x="5816" y="12139"/>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1" name="Freeform 65"/>
            <p:cNvSpPr>
              <a:spLocks/>
            </p:cNvSpPr>
            <p:nvPr/>
          </p:nvSpPr>
          <p:spPr bwMode="auto">
            <a:xfrm>
              <a:off x="7216" y="12119"/>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2" name="Freeform 66"/>
            <p:cNvSpPr>
              <a:spLocks/>
            </p:cNvSpPr>
            <p:nvPr/>
          </p:nvSpPr>
          <p:spPr bwMode="auto">
            <a:xfrm>
              <a:off x="4131" y="13205"/>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3" name="Freeform 67"/>
            <p:cNvSpPr>
              <a:spLocks/>
            </p:cNvSpPr>
            <p:nvPr/>
          </p:nvSpPr>
          <p:spPr bwMode="auto">
            <a:xfrm>
              <a:off x="6741" y="13206"/>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4" name="Freeform 68"/>
            <p:cNvSpPr>
              <a:spLocks/>
            </p:cNvSpPr>
            <p:nvPr/>
          </p:nvSpPr>
          <p:spPr bwMode="auto">
            <a:xfrm>
              <a:off x="7716" y="13196"/>
              <a:ext cx="210" cy="31"/>
            </a:xfrm>
            <a:custGeom>
              <a:avLst/>
              <a:gdLst>
                <a:gd name="T0" fmla="*/ 0 w 210"/>
                <a:gd name="T1" fmla="*/ 0 h 31"/>
                <a:gd name="T2" fmla="*/ 99 w 210"/>
                <a:gd name="T3" fmla="*/ 31 h 31"/>
                <a:gd name="T4" fmla="*/ 210 w 210"/>
                <a:gd name="T5" fmla="*/ 0 h 31"/>
              </a:gdLst>
              <a:ahLst/>
              <a:cxnLst>
                <a:cxn ang="0">
                  <a:pos x="T0" y="T1"/>
                </a:cxn>
                <a:cxn ang="0">
                  <a:pos x="T2" y="T3"/>
                </a:cxn>
                <a:cxn ang="0">
                  <a:pos x="T4" y="T5"/>
                </a:cxn>
              </a:cxnLst>
              <a:rect l="0" t="0" r="r" b="b"/>
              <a:pathLst>
                <a:path w="210" h="31">
                  <a:moveTo>
                    <a:pt x="0" y="0"/>
                  </a:moveTo>
                  <a:cubicBezTo>
                    <a:pt x="16" y="5"/>
                    <a:pt x="64" y="31"/>
                    <a:pt x="99" y="31"/>
                  </a:cubicBezTo>
                  <a:cubicBezTo>
                    <a:pt x="134" y="31"/>
                    <a:pt x="187" y="6"/>
                    <a:pt x="2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65" name="Rectangle 69"/>
          <p:cNvSpPr>
            <a:spLocks noChangeArrowheads="1"/>
          </p:cNvSpPr>
          <p:nvPr/>
        </p:nvSpPr>
        <p:spPr bwMode="auto">
          <a:xfrm>
            <a:off x="3044391" y="5687368"/>
            <a:ext cx="4051109" cy="461665"/>
          </a:xfrm>
          <a:prstGeom prst="rect">
            <a:avLst/>
          </a:prstGeom>
          <a:noFill/>
          <a:ln>
            <a:noFill/>
          </a:ln>
          <a:effectLst/>
          <a:extLst>
            <a:ext uri="{909E8E84-426E-40DD-AFC4-6F175D3DCCD1}">
              <a14:hiddenFill xmlns:a14="http://schemas.microsoft.com/office/drawing/2010/main">
                <a:gradFill rotWithShape="0">
                  <a:gsLst>
                    <a:gs pos="0">
                      <a:srgbClr val="00FF99">
                        <a:alpha val="28999"/>
                      </a:srgbClr>
                    </a:gs>
                    <a:gs pos="50000">
                      <a:srgbClr val="FFFFFF">
                        <a:alpha val="85999"/>
                      </a:srgbClr>
                    </a:gs>
                    <a:gs pos="100000">
                      <a:srgbClr val="00FF99">
                        <a:alpha val="28999"/>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400" b="1">
                <a:latin typeface="Times New Roman" pitchFamily="18" charset="0"/>
              </a:rPr>
              <a:t>图  可分解的产生式系统示例</a:t>
            </a:r>
          </a:p>
        </p:txBody>
      </p:sp>
      <p:sp>
        <p:nvSpPr>
          <p:cNvPr id="2" name="矩形 1"/>
          <p:cNvSpPr/>
          <p:nvPr/>
        </p:nvSpPr>
        <p:spPr>
          <a:xfrm>
            <a:off x="112764" y="228215"/>
            <a:ext cx="3669654" cy="1323439"/>
          </a:xfrm>
          <a:prstGeom prst="rect">
            <a:avLst/>
          </a:prstGeom>
        </p:spPr>
        <p:txBody>
          <a:bodyPr wrap="square">
            <a:spAutoFit/>
          </a:bodyPr>
          <a:lstStyle/>
          <a:p>
            <a:pPr algn="ctr">
              <a:buFont typeface="Wingdings" pitchFamily="2" charset="2"/>
              <a:buNone/>
            </a:pPr>
            <a:r>
              <a:rPr lang="en-US" altLang="zh-CN" sz="2000" b="1" dirty="0">
                <a:solidFill>
                  <a:srgbClr val="FF0000"/>
                </a:solidFill>
              </a:rPr>
              <a:t>R</a:t>
            </a:r>
            <a:r>
              <a:rPr lang="en-US" altLang="zh-CN" sz="2000" b="1" baseline="-25000" dirty="0">
                <a:solidFill>
                  <a:srgbClr val="FF0000"/>
                </a:solidFill>
              </a:rPr>
              <a:t>1</a:t>
            </a:r>
            <a:r>
              <a:rPr lang="zh-CN" altLang="en-US" sz="2000" b="1" dirty="0">
                <a:solidFill>
                  <a:srgbClr val="FF0000"/>
                </a:solidFill>
              </a:rPr>
              <a:t>：</a:t>
            </a:r>
            <a:r>
              <a:rPr lang="en-US" altLang="zh-CN" sz="2000" b="1" dirty="0">
                <a:solidFill>
                  <a:srgbClr val="FF0000"/>
                </a:solidFill>
              </a:rPr>
              <a:t>if </a:t>
            </a:r>
            <a:r>
              <a:rPr lang="en-US" altLang="zh-CN" sz="2000" b="1" i="1" dirty="0">
                <a:solidFill>
                  <a:srgbClr val="FF0000"/>
                </a:solidFill>
              </a:rPr>
              <a:t> </a:t>
            </a:r>
            <a:r>
              <a:rPr lang="en-US" altLang="zh-CN" sz="2000" b="1" dirty="0">
                <a:solidFill>
                  <a:srgbClr val="FF0000"/>
                </a:solidFill>
              </a:rPr>
              <a:t>C  then {D, L}        </a:t>
            </a:r>
          </a:p>
          <a:p>
            <a:pPr algn="ctr">
              <a:buFont typeface="Wingdings" pitchFamily="2" charset="2"/>
              <a:buNone/>
            </a:pPr>
            <a:r>
              <a:rPr lang="en-US" altLang="zh-CN" sz="2000" b="1" dirty="0">
                <a:solidFill>
                  <a:srgbClr val="FF0000"/>
                </a:solidFill>
              </a:rPr>
              <a:t>R</a:t>
            </a:r>
            <a:r>
              <a:rPr lang="en-US" altLang="zh-CN" sz="2000" b="1" baseline="-25000" dirty="0">
                <a:solidFill>
                  <a:srgbClr val="FF0000"/>
                </a:solidFill>
              </a:rPr>
              <a:t>2</a:t>
            </a:r>
            <a:r>
              <a:rPr lang="zh-CN" altLang="en-US" sz="2000" b="1" dirty="0">
                <a:solidFill>
                  <a:srgbClr val="FF0000"/>
                </a:solidFill>
              </a:rPr>
              <a:t>：</a:t>
            </a:r>
            <a:r>
              <a:rPr lang="en-US" altLang="zh-CN" sz="2000" b="1" dirty="0">
                <a:solidFill>
                  <a:srgbClr val="FF0000"/>
                </a:solidFill>
              </a:rPr>
              <a:t>if  C  then {B, M}</a:t>
            </a:r>
          </a:p>
          <a:p>
            <a:pPr algn="ctr">
              <a:buFont typeface="Wingdings" pitchFamily="2" charset="2"/>
              <a:buNone/>
            </a:pPr>
            <a:r>
              <a:rPr lang="en-US" altLang="zh-CN" sz="2000" b="1" dirty="0">
                <a:solidFill>
                  <a:srgbClr val="FF0000"/>
                </a:solidFill>
              </a:rPr>
              <a:t> R</a:t>
            </a:r>
            <a:r>
              <a:rPr lang="en-US" altLang="zh-CN" sz="2000" b="1" baseline="-25000" dirty="0">
                <a:solidFill>
                  <a:srgbClr val="FF0000"/>
                </a:solidFill>
              </a:rPr>
              <a:t>3</a:t>
            </a:r>
            <a:r>
              <a:rPr lang="zh-CN" altLang="en-US" sz="2000" b="1" dirty="0">
                <a:solidFill>
                  <a:srgbClr val="FF0000"/>
                </a:solidFill>
              </a:rPr>
              <a:t>：</a:t>
            </a:r>
            <a:r>
              <a:rPr lang="en-US" altLang="zh-CN" sz="2000" b="1" dirty="0">
                <a:solidFill>
                  <a:srgbClr val="FF0000"/>
                </a:solidFill>
              </a:rPr>
              <a:t>if  B  then {M, M}     </a:t>
            </a:r>
          </a:p>
          <a:p>
            <a:pPr algn="ctr">
              <a:buFont typeface="Wingdings" pitchFamily="2" charset="2"/>
              <a:buNone/>
            </a:pPr>
            <a:r>
              <a:rPr lang="en-US" altLang="zh-CN" sz="2000" b="1" dirty="0">
                <a:solidFill>
                  <a:srgbClr val="FF0000"/>
                </a:solidFill>
              </a:rPr>
              <a:t>     R</a:t>
            </a:r>
            <a:r>
              <a:rPr lang="en-US" altLang="zh-CN" sz="2000" b="1" baseline="-25000" dirty="0">
                <a:solidFill>
                  <a:srgbClr val="FF0000"/>
                </a:solidFill>
              </a:rPr>
              <a:t>4</a:t>
            </a:r>
            <a:r>
              <a:rPr lang="zh-CN" altLang="en-US" sz="2000" b="1" dirty="0">
                <a:solidFill>
                  <a:srgbClr val="FF0000"/>
                </a:solidFill>
              </a:rPr>
              <a:t>：</a:t>
            </a:r>
            <a:r>
              <a:rPr lang="en-US" altLang="zh-CN" sz="2000" b="1" dirty="0">
                <a:solidFill>
                  <a:srgbClr val="FF0000"/>
                </a:solidFill>
              </a:rPr>
              <a:t>if  Z  then {B, B, M}</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57</a:t>
            </a:fld>
            <a:endParaRPr lang="zh-CN" altLang="en-US"/>
          </a:p>
        </p:txBody>
      </p:sp>
    </p:spTree>
    <p:extLst>
      <p:ext uri="{BB962C8B-B14F-4D97-AF65-F5344CB8AC3E}">
        <p14:creationId xmlns:p14="http://schemas.microsoft.com/office/powerpoint/2010/main" val="23231008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506506" y="1124744"/>
            <a:ext cx="85026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n"/>
            </a:pPr>
            <a:r>
              <a:rPr kumimoji="1" lang="zh-CN" altLang="en-US" sz="2800" b="1" dirty="0" smtClean="0">
                <a:solidFill>
                  <a:schemeClr val="tx2"/>
                </a:solidFill>
                <a:latin typeface="黑体" pitchFamily="49" charset="-122"/>
                <a:ea typeface="黑体" pitchFamily="49" charset="-122"/>
              </a:rPr>
              <a:t>三、可</a:t>
            </a:r>
            <a:r>
              <a:rPr kumimoji="1" lang="zh-CN" altLang="en-US" sz="2800" b="1" dirty="0">
                <a:solidFill>
                  <a:schemeClr val="tx2"/>
                </a:solidFill>
                <a:latin typeface="黑体" pitchFamily="49" charset="-122"/>
                <a:ea typeface="黑体" pitchFamily="49" charset="-122"/>
              </a:rPr>
              <a:t>恢复的产生式系统</a:t>
            </a:r>
          </a:p>
          <a:p>
            <a:pPr>
              <a:spcBef>
                <a:spcPct val="50000"/>
              </a:spcBef>
            </a:pPr>
            <a:r>
              <a:rPr kumimoji="1" lang="zh-CN" altLang="en-US" sz="2800" b="1" dirty="0">
                <a:latin typeface="Times New Roman" pitchFamily="18" charset="0"/>
              </a:rPr>
              <a:t>       </a:t>
            </a:r>
            <a:r>
              <a:rPr kumimoji="1" lang="zh-CN" altLang="en-US" sz="2800" dirty="0">
                <a:latin typeface="Times New Roman" pitchFamily="18" charset="0"/>
              </a:rPr>
              <a:t>在问题求解的过程中，</a:t>
            </a:r>
            <a:r>
              <a:rPr kumimoji="1" lang="zh-CN" altLang="en-US" sz="2800" b="1" dirty="0">
                <a:solidFill>
                  <a:srgbClr val="FF0000"/>
                </a:solidFill>
                <a:latin typeface="Times New Roman" pitchFamily="18" charset="0"/>
                <a:ea typeface="楷体_GB2312" pitchFamily="49" charset="-122"/>
              </a:rPr>
              <a:t>既可对综合数据库添加新内容，又可删除或修改老内容</a:t>
            </a:r>
            <a:r>
              <a:rPr kumimoji="1" lang="zh-CN" altLang="en-US" sz="2800" dirty="0">
                <a:latin typeface="Times New Roman" pitchFamily="18" charset="0"/>
              </a:rPr>
              <a:t>的产生式系统称为可恢复的产生式系统。  </a:t>
            </a:r>
          </a:p>
          <a:p>
            <a:pPr>
              <a:spcBef>
                <a:spcPct val="50000"/>
              </a:spcBef>
            </a:pPr>
            <a:r>
              <a:rPr kumimoji="1" lang="zh-CN" altLang="en-US" sz="2800" dirty="0">
                <a:latin typeface="Times New Roman" pitchFamily="18" charset="0"/>
              </a:rPr>
              <a:t>       </a:t>
            </a:r>
            <a:r>
              <a:rPr kumimoji="1" lang="zh-CN" altLang="en-US" sz="2800" dirty="0">
                <a:latin typeface="Times New Roman" pitchFamily="18" charset="0"/>
                <a:ea typeface="黑体" pitchFamily="49" charset="-122"/>
              </a:rPr>
              <a:t>基本思想</a:t>
            </a:r>
            <a:r>
              <a:rPr kumimoji="1" lang="zh-CN" altLang="en-US" sz="2800" dirty="0">
                <a:latin typeface="Times New Roman" pitchFamily="18" charset="0"/>
              </a:rPr>
              <a:t>：人们在求解问题的过程中是经常要进行</a:t>
            </a:r>
            <a:r>
              <a:rPr kumimoji="1" lang="zh-CN" altLang="en-US" sz="2800" b="1" dirty="0">
                <a:solidFill>
                  <a:srgbClr val="FF0000"/>
                </a:solidFill>
                <a:latin typeface="Times New Roman" pitchFamily="18" charset="0"/>
              </a:rPr>
              <a:t>回溯</a:t>
            </a:r>
            <a:r>
              <a:rPr kumimoji="1" lang="zh-CN" altLang="en-US" sz="2800" dirty="0">
                <a:latin typeface="Times New Roman" pitchFamily="18" charset="0"/>
              </a:rPr>
              <a:t>的，当问题求解到某一步发现无法继续下去时，就撤销在此之前得到的某些结果，恢复到先前的某个状态</a:t>
            </a:r>
            <a:r>
              <a:rPr kumimoji="1" lang="zh-CN" altLang="en-US" sz="2800" dirty="0" smtClean="0">
                <a:latin typeface="Times New Roman" pitchFamily="18" charset="0"/>
              </a:rPr>
              <a:t>。</a:t>
            </a:r>
            <a:endParaRPr kumimoji="1" lang="zh-CN" altLang="en-US" sz="2800" dirty="0">
              <a:latin typeface="Times New Roman" pitchFamily="18"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58</a:t>
            </a:fld>
            <a:endParaRPr lang="zh-CN" altLang="en-US"/>
          </a:p>
        </p:txBody>
      </p:sp>
    </p:spTree>
    <p:extLst>
      <p:ext uri="{BB962C8B-B14F-4D97-AF65-F5344CB8AC3E}">
        <p14:creationId xmlns:p14="http://schemas.microsoft.com/office/powerpoint/2010/main" val="2417048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6">
                                            <p:txEl>
                                              <p:pRg st="2" end="2"/>
                                            </p:txEl>
                                          </p:spTgt>
                                        </p:tgtEl>
                                        <p:attrNameLst>
                                          <p:attrName>style.visibility</p:attrName>
                                        </p:attrNameLst>
                                      </p:cBhvr>
                                      <p:to>
                                        <p:strVal val="visible"/>
                                      </p:to>
                                    </p:set>
                                    <p:animEffect transition="in" filter="blinds(horizontal)">
                                      <p:cBhvr>
                                        <p:cTn id="7" dur="500"/>
                                        <p:tgtEl>
                                          <p:spTgt spid="317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2.3.3 </a:t>
            </a:r>
            <a:r>
              <a:rPr lang="zh-CN" altLang="zh-CN" dirty="0"/>
              <a:t>产生式系统的控制</a:t>
            </a:r>
            <a:r>
              <a:rPr lang="zh-CN" altLang="zh-CN" dirty="0" smtClean="0"/>
              <a:t>策略</a:t>
            </a:r>
            <a:endParaRPr lang="zh-CN" altLang="en-US" dirty="0"/>
          </a:p>
        </p:txBody>
      </p:sp>
      <p:sp>
        <p:nvSpPr>
          <p:cNvPr id="3" name="内容占位符 2"/>
          <p:cNvSpPr>
            <a:spLocks noGrp="1"/>
          </p:cNvSpPr>
          <p:nvPr>
            <p:ph idx="1"/>
          </p:nvPr>
        </p:nvSpPr>
        <p:spPr/>
        <p:txBody>
          <a:bodyPr>
            <a:normAutofit lnSpcReduction="10000"/>
          </a:bodyPr>
          <a:lstStyle/>
          <a:p>
            <a:r>
              <a:rPr lang="zh-CN" altLang="zh-CN" sz="2800" b="1" dirty="0">
                <a:solidFill>
                  <a:srgbClr val="FF0000"/>
                </a:solidFill>
              </a:rPr>
              <a:t>产生式的控制策略主要解决以下两个问题</a:t>
            </a:r>
            <a:r>
              <a:rPr lang="zh-CN" altLang="zh-CN" sz="2800" dirty="0"/>
              <a:t>：</a:t>
            </a:r>
          </a:p>
          <a:p>
            <a:pPr>
              <a:buFont typeface="Wingdings" panose="05000000000000000000" pitchFamily="2" charset="2"/>
              <a:buChar char="Ø"/>
            </a:pPr>
            <a:r>
              <a:rPr lang="en-US" altLang="zh-CN" sz="2800" dirty="0"/>
              <a:t>⑴ </a:t>
            </a:r>
            <a:r>
              <a:rPr lang="zh-CN" altLang="zh-CN" sz="2800" dirty="0"/>
              <a:t>怎样决定规则的</a:t>
            </a:r>
            <a:r>
              <a:rPr lang="zh-CN" altLang="zh-CN" sz="2800" dirty="0" smtClean="0"/>
              <a:t>激活</a:t>
            </a:r>
            <a:r>
              <a:rPr lang="zh-CN" altLang="en-US" sz="2800" dirty="0" smtClean="0"/>
              <a:t>：</a:t>
            </a:r>
            <a:r>
              <a:rPr lang="zh-CN" altLang="zh-CN" sz="2800" dirty="0" smtClean="0"/>
              <a:t>产生式系统</a:t>
            </a:r>
            <a:r>
              <a:rPr lang="zh-CN" altLang="zh-CN" sz="2800" dirty="0"/>
              <a:t>推理机的工作方式</a:t>
            </a:r>
            <a:r>
              <a:rPr lang="zh-CN" altLang="en-US" sz="2800" dirty="0" smtClean="0"/>
              <a:t>：</a:t>
            </a:r>
            <a:endParaRPr lang="en-US" altLang="zh-CN" sz="2800" dirty="0" smtClean="0"/>
          </a:p>
          <a:p>
            <a:pPr lvl="1">
              <a:buFont typeface="Wingdings" panose="05000000000000000000" pitchFamily="2" charset="2"/>
              <a:buChar char="ü"/>
            </a:pPr>
            <a:r>
              <a:rPr lang="zh-CN" altLang="en-US" dirty="0" smtClean="0">
                <a:solidFill>
                  <a:srgbClr val="FF0000"/>
                </a:solidFill>
              </a:rPr>
              <a:t>正向推理</a:t>
            </a:r>
            <a:endParaRPr lang="en-US" altLang="zh-CN" dirty="0">
              <a:solidFill>
                <a:srgbClr val="FF0000"/>
              </a:solidFill>
            </a:endParaRPr>
          </a:p>
          <a:p>
            <a:pPr lvl="1">
              <a:buFont typeface="Wingdings" panose="05000000000000000000" pitchFamily="2" charset="2"/>
              <a:buChar char="ü"/>
            </a:pPr>
            <a:r>
              <a:rPr lang="zh-CN" altLang="en-US" dirty="0">
                <a:solidFill>
                  <a:srgbClr val="FF0000"/>
                </a:solidFill>
              </a:rPr>
              <a:t>逆向推理</a:t>
            </a:r>
            <a:endParaRPr lang="en-US" altLang="zh-CN" dirty="0">
              <a:solidFill>
                <a:srgbClr val="FF0000"/>
              </a:solidFill>
            </a:endParaRPr>
          </a:p>
          <a:p>
            <a:pPr lvl="1">
              <a:buFont typeface="Wingdings" panose="05000000000000000000" pitchFamily="2" charset="2"/>
              <a:buChar char="ü"/>
            </a:pPr>
            <a:r>
              <a:rPr lang="zh-CN" altLang="en-US" dirty="0" smtClean="0">
                <a:solidFill>
                  <a:srgbClr val="FF0000"/>
                </a:solidFill>
              </a:rPr>
              <a:t>双向推理</a:t>
            </a:r>
            <a:endParaRPr lang="en-US" altLang="zh-CN" sz="2800" dirty="0" smtClean="0">
              <a:solidFill>
                <a:srgbClr val="FF0000"/>
              </a:solidFill>
            </a:endParaRPr>
          </a:p>
          <a:p>
            <a:pPr>
              <a:buFont typeface="Wingdings" panose="05000000000000000000" pitchFamily="2" charset="2"/>
              <a:buChar char="Ø"/>
            </a:pPr>
            <a:r>
              <a:rPr lang="en-US" altLang="zh-CN" sz="2800" dirty="0" smtClean="0"/>
              <a:t>⑵ </a:t>
            </a:r>
            <a:r>
              <a:rPr lang="zh-CN" altLang="zh-CN" sz="2800" dirty="0"/>
              <a:t>如何处理规则的</a:t>
            </a:r>
            <a:r>
              <a:rPr lang="zh-CN" altLang="zh-CN" sz="2800" dirty="0" smtClean="0"/>
              <a:t>冲突</a:t>
            </a:r>
            <a:r>
              <a:rPr lang="zh-CN" altLang="en-US" sz="2800" dirty="0" smtClean="0"/>
              <a:t>：</a:t>
            </a:r>
            <a:endParaRPr lang="en-US" altLang="zh-CN" sz="2800" dirty="0" smtClean="0"/>
          </a:p>
          <a:p>
            <a:pPr lvl="1">
              <a:buFont typeface="Wingdings" panose="05000000000000000000" pitchFamily="2" charset="2"/>
              <a:buChar char="ü"/>
            </a:pPr>
            <a:r>
              <a:rPr lang="zh-CN" altLang="en-US" dirty="0" smtClean="0">
                <a:solidFill>
                  <a:srgbClr val="FF0000"/>
                </a:solidFill>
              </a:rPr>
              <a:t>无信息控制（</a:t>
            </a:r>
            <a:r>
              <a:rPr lang="en-US" altLang="zh-CN" dirty="0" smtClean="0">
                <a:solidFill>
                  <a:srgbClr val="FF0000"/>
                </a:solidFill>
              </a:rPr>
              <a:t>FRIST</a:t>
            </a:r>
            <a:r>
              <a:rPr lang="zh-CN" altLang="en-US" dirty="0" smtClean="0">
                <a:solidFill>
                  <a:srgbClr val="FF0000"/>
                </a:solidFill>
              </a:rPr>
              <a:t>法）</a:t>
            </a:r>
            <a:endParaRPr lang="en-US" altLang="zh-CN" dirty="0" smtClean="0">
              <a:solidFill>
                <a:srgbClr val="FF0000"/>
              </a:solidFill>
            </a:endParaRPr>
          </a:p>
          <a:p>
            <a:pPr lvl="1">
              <a:buFont typeface="Wingdings" panose="05000000000000000000" pitchFamily="2" charset="2"/>
              <a:buChar char="ü"/>
            </a:pPr>
            <a:r>
              <a:rPr lang="zh-CN" altLang="en-US" dirty="0" smtClean="0">
                <a:solidFill>
                  <a:srgbClr val="FF0000"/>
                </a:solidFill>
              </a:rPr>
              <a:t>不可回溯的优化控制（</a:t>
            </a:r>
            <a:r>
              <a:rPr lang="en-US" altLang="zh-CN" dirty="0" smtClean="0">
                <a:solidFill>
                  <a:srgbClr val="FF0000"/>
                </a:solidFill>
              </a:rPr>
              <a:t>Best</a:t>
            </a:r>
            <a:r>
              <a:rPr lang="zh-CN" altLang="en-US" dirty="0" smtClean="0">
                <a:solidFill>
                  <a:srgbClr val="FF0000"/>
                </a:solidFill>
              </a:rPr>
              <a:t>法）</a:t>
            </a:r>
            <a:endParaRPr lang="en-US" altLang="zh-CN" dirty="0" smtClean="0">
              <a:solidFill>
                <a:srgbClr val="FF0000"/>
              </a:solidFill>
            </a:endParaRPr>
          </a:p>
          <a:p>
            <a:pPr lvl="1">
              <a:buFont typeface="Wingdings" panose="05000000000000000000" pitchFamily="2" charset="2"/>
              <a:buChar char="ü"/>
            </a:pPr>
            <a:r>
              <a:rPr lang="zh-CN" altLang="en-US" dirty="0" smtClean="0">
                <a:solidFill>
                  <a:srgbClr val="FF0000"/>
                </a:solidFill>
              </a:rPr>
              <a:t>可</a:t>
            </a:r>
            <a:r>
              <a:rPr lang="zh-CN" altLang="en-US" dirty="0">
                <a:solidFill>
                  <a:srgbClr val="FF0000"/>
                </a:solidFill>
              </a:rPr>
              <a:t>回溯的优化</a:t>
            </a:r>
            <a:r>
              <a:rPr lang="zh-CN" altLang="en-US" dirty="0" smtClean="0">
                <a:solidFill>
                  <a:srgbClr val="FF0000"/>
                </a:solidFill>
              </a:rPr>
              <a:t>控制（</a:t>
            </a:r>
            <a:r>
              <a:rPr lang="en-US" altLang="zh-CN" dirty="0" smtClean="0">
                <a:solidFill>
                  <a:srgbClr val="FF0000"/>
                </a:solidFill>
              </a:rPr>
              <a:t>All</a:t>
            </a:r>
            <a:r>
              <a:rPr lang="zh-CN" altLang="en-US" dirty="0" smtClean="0">
                <a:solidFill>
                  <a:srgbClr val="FF0000"/>
                </a:solidFill>
              </a:rPr>
              <a:t>）</a:t>
            </a:r>
            <a:endParaRPr lang="en-US" altLang="zh-CN" dirty="0">
              <a:solidFill>
                <a:srgbClr val="FF0000"/>
              </a:solidFill>
            </a:endParaRPr>
          </a:p>
          <a:p>
            <a:pPr>
              <a:buFont typeface="Wingdings" panose="05000000000000000000" pitchFamily="2" charset="2"/>
              <a:buChar char="Ø"/>
            </a:pPr>
            <a:endParaRPr lang="zh-CN" altLang="zh-CN" sz="2800"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149240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down)">
                                      <p:cBhvr>
                                        <p:cTn id="29" dur="500"/>
                                        <p:tgtEl>
                                          <p:spTgt spid="3">
                                            <p:txEl>
                                              <p:pRg st="7" end="7"/>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1.2.3 </a:t>
            </a:r>
            <a:r>
              <a:rPr lang="zh-CN" altLang="zh-CN" dirty="0"/>
              <a:t>知识的</a:t>
            </a:r>
            <a:r>
              <a:rPr lang="zh-CN" altLang="zh-CN" dirty="0" smtClean="0"/>
              <a:t>分类</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t>知识可以按不同的观点进行分类。形态性知识、内容性知识、效用性知识三者的综合，构成了知识的完整概念。</a:t>
            </a:r>
          </a:p>
          <a:p>
            <a:r>
              <a:rPr lang="zh-CN" altLang="zh-CN" dirty="0"/>
              <a:t>按知识所表达的内容，知识可以分成：</a:t>
            </a:r>
          </a:p>
          <a:p>
            <a:pPr>
              <a:buFont typeface="Wingdings" panose="05000000000000000000" pitchFamily="2" charset="2"/>
              <a:buChar char="Ø"/>
            </a:pPr>
            <a:r>
              <a:rPr lang="en-US" altLang="zh-CN" dirty="0">
                <a:solidFill>
                  <a:srgbClr val="FF0000"/>
                </a:solidFill>
              </a:rPr>
              <a:t>⑴ </a:t>
            </a:r>
            <a:r>
              <a:rPr lang="zh-CN" altLang="zh-CN" b="1" dirty="0">
                <a:solidFill>
                  <a:srgbClr val="FF0000"/>
                </a:solidFill>
              </a:rPr>
              <a:t>事实性</a:t>
            </a:r>
            <a:r>
              <a:rPr lang="zh-CN" altLang="zh-CN" b="1" dirty="0" smtClean="0">
                <a:solidFill>
                  <a:srgbClr val="FF0000"/>
                </a:solidFill>
              </a:rPr>
              <a:t>知识</a:t>
            </a:r>
            <a:endParaRPr lang="en-US" altLang="zh-CN" dirty="0" smtClean="0">
              <a:solidFill>
                <a:srgbClr val="FF0000"/>
              </a:solidFill>
            </a:endParaRPr>
          </a:p>
          <a:p>
            <a:pPr>
              <a:buFont typeface="Wingdings" panose="05000000000000000000" pitchFamily="2" charset="2"/>
              <a:buChar char="Ø"/>
            </a:pPr>
            <a:r>
              <a:rPr lang="en-US" altLang="zh-CN" dirty="0" smtClean="0">
                <a:solidFill>
                  <a:srgbClr val="FF0000"/>
                </a:solidFill>
              </a:rPr>
              <a:t>⑵ </a:t>
            </a:r>
            <a:r>
              <a:rPr lang="zh-CN" altLang="zh-CN" b="1" dirty="0" smtClean="0">
                <a:solidFill>
                  <a:srgbClr val="FF0000"/>
                </a:solidFill>
              </a:rPr>
              <a:t>过程性知识</a:t>
            </a:r>
            <a:endParaRPr lang="en-US" altLang="zh-CN" dirty="0" smtClean="0">
              <a:solidFill>
                <a:srgbClr val="FF0000"/>
              </a:solidFill>
            </a:endParaRPr>
          </a:p>
          <a:p>
            <a:pPr>
              <a:buFont typeface="Wingdings" panose="05000000000000000000" pitchFamily="2" charset="2"/>
              <a:buChar char="Ø"/>
            </a:pPr>
            <a:r>
              <a:rPr lang="en-US" altLang="zh-CN" dirty="0" smtClean="0">
                <a:solidFill>
                  <a:srgbClr val="FF0000"/>
                </a:solidFill>
              </a:rPr>
              <a:t>⑶ </a:t>
            </a:r>
            <a:r>
              <a:rPr lang="zh-CN" altLang="zh-CN" b="1" dirty="0">
                <a:solidFill>
                  <a:srgbClr val="FF0000"/>
                </a:solidFill>
              </a:rPr>
              <a:t>行为性</a:t>
            </a:r>
            <a:r>
              <a:rPr lang="zh-CN" altLang="zh-CN" b="1" dirty="0" smtClean="0">
                <a:solidFill>
                  <a:srgbClr val="FF0000"/>
                </a:solidFill>
              </a:rPr>
              <a:t>知识</a:t>
            </a:r>
            <a:endParaRPr lang="en-US" altLang="zh-CN" dirty="0" smtClean="0">
              <a:solidFill>
                <a:srgbClr val="FF0000"/>
              </a:solidFill>
            </a:endParaRPr>
          </a:p>
          <a:p>
            <a:pPr>
              <a:buFont typeface="Wingdings" panose="05000000000000000000" pitchFamily="2" charset="2"/>
              <a:buChar char="Ø"/>
            </a:pPr>
            <a:r>
              <a:rPr lang="en-US" altLang="zh-CN" dirty="0" smtClean="0">
                <a:solidFill>
                  <a:srgbClr val="FF0000"/>
                </a:solidFill>
              </a:rPr>
              <a:t>⑷ </a:t>
            </a:r>
            <a:r>
              <a:rPr lang="zh-CN" altLang="zh-CN" b="1" dirty="0">
                <a:solidFill>
                  <a:srgbClr val="FF0000"/>
                </a:solidFill>
              </a:rPr>
              <a:t>实例性</a:t>
            </a:r>
            <a:r>
              <a:rPr lang="zh-CN" altLang="zh-CN" b="1" dirty="0" smtClean="0">
                <a:solidFill>
                  <a:srgbClr val="FF0000"/>
                </a:solidFill>
              </a:rPr>
              <a:t>知识</a:t>
            </a:r>
            <a:endParaRPr lang="zh-CN" altLang="zh-CN" dirty="0">
              <a:solidFill>
                <a:srgbClr val="FF0000"/>
              </a:solidFill>
            </a:endParaRPr>
          </a:p>
          <a:p>
            <a:pPr>
              <a:buFont typeface="Wingdings" panose="05000000000000000000" pitchFamily="2" charset="2"/>
              <a:buChar char="Ø"/>
            </a:pPr>
            <a:r>
              <a:rPr lang="en-US" altLang="zh-CN" dirty="0">
                <a:solidFill>
                  <a:srgbClr val="FF0000"/>
                </a:solidFill>
              </a:rPr>
              <a:t>⑸ </a:t>
            </a:r>
            <a:r>
              <a:rPr lang="zh-CN" altLang="zh-CN" b="1" dirty="0">
                <a:solidFill>
                  <a:srgbClr val="FF0000"/>
                </a:solidFill>
              </a:rPr>
              <a:t>类比性</a:t>
            </a:r>
            <a:r>
              <a:rPr lang="zh-CN" altLang="zh-CN" b="1" dirty="0" smtClean="0">
                <a:solidFill>
                  <a:srgbClr val="FF0000"/>
                </a:solidFill>
              </a:rPr>
              <a:t>知识</a:t>
            </a:r>
            <a:endParaRPr lang="en-US" altLang="zh-CN" dirty="0" smtClean="0">
              <a:solidFill>
                <a:srgbClr val="FF0000"/>
              </a:solidFill>
            </a:endParaRPr>
          </a:p>
          <a:p>
            <a:pPr>
              <a:buFont typeface="Wingdings" panose="05000000000000000000" pitchFamily="2" charset="2"/>
              <a:buChar char="Ø"/>
            </a:pPr>
            <a:r>
              <a:rPr lang="en-US" altLang="zh-CN" dirty="0" smtClean="0">
                <a:solidFill>
                  <a:srgbClr val="FF0000"/>
                </a:solidFill>
              </a:rPr>
              <a:t>⑹ </a:t>
            </a:r>
            <a:r>
              <a:rPr lang="zh-CN" altLang="zh-CN" b="1" dirty="0" smtClean="0">
                <a:solidFill>
                  <a:srgbClr val="FF0000"/>
                </a:solidFill>
              </a:rPr>
              <a:t>元知识</a:t>
            </a:r>
            <a:r>
              <a:rPr lang="en-US" altLang="zh-CN" dirty="0">
                <a:solidFill>
                  <a:srgbClr val="FF0000"/>
                </a:solidFill>
              </a:rPr>
              <a:t>		</a:t>
            </a:r>
            <a:endParaRPr lang="en-US" altLang="zh-CN" dirty="0" smtClean="0">
              <a:solidFill>
                <a:srgbClr val="FF0000"/>
              </a:solidFill>
            </a:endParaRPr>
          </a:p>
          <a:p>
            <a:pPr>
              <a:buFont typeface="Wingdings" panose="05000000000000000000" pitchFamily="2" charset="2"/>
              <a:buChar char="Ø"/>
            </a:pPr>
            <a:r>
              <a:rPr lang="en-US" altLang="zh-CN" dirty="0" smtClean="0">
                <a:solidFill>
                  <a:srgbClr val="FF0000"/>
                </a:solidFill>
              </a:rPr>
              <a:t>⑺ </a:t>
            </a:r>
            <a:r>
              <a:rPr lang="zh-CN" altLang="zh-CN" b="1" dirty="0">
                <a:solidFill>
                  <a:srgbClr val="FF0000"/>
                </a:solidFill>
              </a:rPr>
              <a:t>常识</a:t>
            </a:r>
            <a:r>
              <a:rPr lang="zh-CN" altLang="zh-CN" dirty="0">
                <a:solidFill>
                  <a:srgbClr val="FF0000"/>
                </a:solidFill>
              </a:rPr>
              <a:t>（</a:t>
            </a:r>
            <a:r>
              <a:rPr lang="zh-CN" altLang="zh-CN" b="1" dirty="0">
                <a:solidFill>
                  <a:srgbClr val="FF0000"/>
                </a:solidFill>
              </a:rPr>
              <a:t>类</a:t>
            </a:r>
            <a:r>
              <a:rPr lang="zh-CN" altLang="zh-CN" b="1" dirty="0" smtClean="0">
                <a:solidFill>
                  <a:srgbClr val="FF0000"/>
                </a:solidFill>
              </a:rPr>
              <a:t>知识</a:t>
            </a:r>
            <a:r>
              <a:rPr lang="zh-CN" altLang="zh-CN" dirty="0" smtClean="0">
                <a:solidFill>
                  <a:srgbClr val="FF0000"/>
                </a:solidFill>
              </a:rPr>
              <a:t>）</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267149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ircle(in)">
                                      <p:cBhvr>
                                        <p:cTn id="42"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497" y="404664"/>
            <a:ext cx="9127014" cy="5904656"/>
          </a:xfrm>
        </p:spPr>
        <p:txBody>
          <a:bodyPr>
            <a:normAutofit lnSpcReduction="10000"/>
          </a:bodyPr>
          <a:lstStyle/>
          <a:p>
            <a:r>
              <a:rPr lang="zh-CN" altLang="en-US" b="1" dirty="0" smtClean="0">
                <a:solidFill>
                  <a:srgbClr val="FF0000"/>
                </a:solidFill>
              </a:rPr>
              <a:t>一、</a:t>
            </a:r>
            <a:r>
              <a:rPr lang="zh-CN" altLang="zh-CN" b="1" dirty="0" smtClean="0">
                <a:solidFill>
                  <a:srgbClr val="FF0000"/>
                </a:solidFill>
              </a:rPr>
              <a:t>正向推理</a:t>
            </a:r>
            <a:endParaRPr lang="zh-CN" altLang="zh-CN" dirty="0">
              <a:solidFill>
                <a:srgbClr val="FF0000"/>
              </a:solidFill>
            </a:endParaRPr>
          </a:p>
          <a:p>
            <a:r>
              <a:rPr lang="zh-CN" altLang="zh-CN" dirty="0"/>
              <a:t>正向产生式系统通过检查</a:t>
            </a:r>
            <a:r>
              <a:rPr lang="zh-CN" altLang="zh-CN" dirty="0">
                <a:solidFill>
                  <a:srgbClr val="FF0000"/>
                </a:solidFill>
              </a:rPr>
              <a:t>前提</a:t>
            </a:r>
            <a:r>
              <a:rPr lang="zh-CN" altLang="zh-CN" dirty="0"/>
              <a:t>是否满足当前问题状态来决定规则的激活，由此实现正向推理方式，并推动问题求解从初始状态向目标状态逼近。以正向推理方式使用的规则成为正向推理</a:t>
            </a:r>
            <a:r>
              <a:rPr lang="zh-CN" altLang="zh-CN" dirty="0" smtClean="0"/>
              <a:t>。</a:t>
            </a:r>
            <a:endParaRPr lang="en-US" altLang="zh-CN" dirty="0" smtClean="0"/>
          </a:p>
          <a:p>
            <a:r>
              <a:rPr lang="zh-CN" altLang="zh-CN" dirty="0" smtClean="0"/>
              <a:t>正向推理</a:t>
            </a:r>
            <a:r>
              <a:rPr lang="zh-CN" altLang="zh-CN" dirty="0"/>
              <a:t>方式也称为</a:t>
            </a:r>
            <a:r>
              <a:rPr lang="zh-CN" altLang="zh-CN" dirty="0">
                <a:solidFill>
                  <a:srgbClr val="FF0000"/>
                </a:solidFill>
              </a:rPr>
              <a:t>数据驱动方式</a:t>
            </a:r>
            <a:r>
              <a:rPr lang="zh-CN" altLang="zh-CN" dirty="0"/>
              <a:t>或</a:t>
            </a:r>
            <a:r>
              <a:rPr lang="zh-CN" altLang="zh-CN" dirty="0">
                <a:solidFill>
                  <a:srgbClr val="FF0000"/>
                </a:solidFill>
              </a:rPr>
              <a:t>自底向上</a:t>
            </a:r>
            <a:r>
              <a:rPr lang="zh-CN" altLang="zh-CN" dirty="0"/>
              <a:t>方式。</a:t>
            </a:r>
          </a:p>
          <a:p>
            <a:r>
              <a:rPr lang="zh-CN" altLang="zh-CN" b="1" dirty="0">
                <a:solidFill>
                  <a:srgbClr val="FF0000"/>
                </a:solidFill>
              </a:rPr>
              <a:t>正向推理的过程基本如下：</a:t>
            </a:r>
          </a:p>
          <a:p>
            <a:pPr>
              <a:buFont typeface="Wingdings" panose="05000000000000000000" pitchFamily="2" charset="2"/>
              <a:buChar char="Ø"/>
            </a:pPr>
            <a:r>
              <a:rPr lang="en-US" altLang="zh-CN" dirty="0"/>
              <a:t>⑴ </a:t>
            </a:r>
            <a:r>
              <a:rPr lang="zh-CN" altLang="zh-CN" dirty="0"/>
              <a:t>将规则库中的规则的左部与数据库中的已知事实进行匹配，得到匹配的规则集合。</a:t>
            </a:r>
          </a:p>
          <a:p>
            <a:pPr>
              <a:buFont typeface="Wingdings" panose="05000000000000000000" pitchFamily="2" charset="2"/>
              <a:buChar char="Ø"/>
            </a:pPr>
            <a:r>
              <a:rPr lang="en-US" altLang="zh-CN" dirty="0"/>
              <a:t>⑵ </a:t>
            </a:r>
            <a:r>
              <a:rPr lang="zh-CN" altLang="zh-CN" dirty="0"/>
              <a:t>使用冲突解决算法，从匹配规则集合中选择一条规则作为启用规则。</a:t>
            </a:r>
          </a:p>
          <a:p>
            <a:pPr>
              <a:buFont typeface="Wingdings" panose="05000000000000000000" pitchFamily="2" charset="2"/>
              <a:buChar char="Ø"/>
            </a:pPr>
            <a:r>
              <a:rPr lang="en-US" altLang="zh-CN" dirty="0"/>
              <a:t>⑶ </a:t>
            </a:r>
            <a:r>
              <a:rPr lang="zh-CN" altLang="zh-CN" dirty="0"/>
              <a:t>执行启用规则，将该启用规则的后件送入数据库作为已知事实。</a:t>
            </a:r>
          </a:p>
          <a:p>
            <a:pPr>
              <a:buFont typeface="Wingdings" panose="05000000000000000000" pitchFamily="2" charset="2"/>
              <a:buChar char="Ø"/>
            </a:pPr>
            <a:r>
              <a:rPr lang="en-US" altLang="zh-CN" dirty="0"/>
              <a:t>⑷ </a:t>
            </a:r>
            <a:r>
              <a:rPr lang="zh-CN" altLang="zh-CN" dirty="0"/>
              <a:t>重复上述</a:t>
            </a:r>
            <a:r>
              <a:rPr lang="en-US" altLang="zh-CN" dirty="0"/>
              <a:t>⑴-⑶</a:t>
            </a:r>
            <a:r>
              <a:rPr lang="zh-CN" altLang="zh-CN" dirty="0"/>
              <a:t>，直到目标出现在数据库中作为已知事实。</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398163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sz="half" idx="1"/>
          </p:nvPr>
        </p:nvSpPr>
        <p:spPr>
          <a:xfrm>
            <a:off x="662523" y="548680"/>
            <a:ext cx="8915400" cy="4495800"/>
          </a:xfrm>
        </p:spPr>
        <p:txBody>
          <a:bodyPr>
            <a:normAutofit/>
          </a:bodyPr>
          <a:lstStyle/>
          <a:p>
            <a:pPr>
              <a:lnSpc>
                <a:spcPct val="150000"/>
              </a:lnSpc>
              <a:spcBef>
                <a:spcPct val="50000"/>
              </a:spcBef>
              <a:buFont typeface="Wingdings" pitchFamily="2" charset="2"/>
              <a:buNone/>
            </a:pPr>
            <a:r>
              <a:rPr lang="zh-CN" altLang="en-US" sz="2800" dirty="0">
                <a:latin typeface="宋体" pitchFamily="2" charset="-122"/>
              </a:rPr>
              <a:t>例 设有规则集如下</a:t>
            </a:r>
            <a:r>
              <a:rPr lang="en-US" altLang="zh-CN" sz="2800" dirty="0">
                <a:latin typeface="宋体" pitchFamily="2" charset="-122"/>
              </a:rPr>
              <a:t>:</a:t>
            </a:r>
            <a:r>
              <a:rPr lang="zh-CN" altLang="en-US" sz="2800" dirty="0">
                <a:latin typeface="宋体" pitchFamily="2" charset="-122"/>
              </a:rPr>
              <a:t>　　</a:t>
            </a:r>
          </a:p>
          <a:p>
            <a:pPr>
              <a:lnSpc>
                <a:spcPct val="150000"/>
              </a:lnSpc>
              <a:spcBef>
                <a:spcPct val="0"/>
              </a:spcBef>
              <a:buFont typeface="Wingdings" pitchFamily="2" charset="2"/>
              <a:buNone/>
            </a:pPr>
            <a:r>
              <a:rPr lang="zh-CN" altLang="en-US" sz="2800" dirty="0">
                <a:latin typeface="宋体" pitchFamily="2" charset="-122"/>
              </a:rPr>
              <a:t>   规则</a:t>
            </a:r>
            <a:r>
              <a:rPr lang="en-US" altLang="zh-CN" sz="2800" dirty="0">
                <a:latin typeface="宋体" pitchFamily="2" charset="-122"/>
              </a:rPr>
              <a:t>1: IF P1 THEN P2</a:t>
            </a:r>
          </a:p>
          <a:p>
            <a:pPr>
              <a:lnSpc>
                <a:spcPct val="150000"/>
              </a:lnSpc>
              <a:spcBef>
                <a:spcPct val="0"/>
              </a:spcBef>
              <a:buFont typeface="Wingdings" pitchFamily="2" charset="2"/>
              <a:buNone/>
            </a:pPr>
            <a:r>
              <a:rPr lang="en-US" altLang="zh-CN" sz="2800" dirty="0">
                <a:latin typeface="宋体" pitchFamily="2" charset="-122"/>
              </a:rPr>
              <a:t>   </a:t>
            </a:r>
            <a:r>
              <a:rPr lang="zh-CN" altLang="en-US" sz="2800" dirty="0">
                <a:latin typeface="宋体" pitchFamily="2" charset="-122"/>
              </a:rPr>
              <a:t>规则</a:t>
            </a:r>
            <a:r>
              <a:rPr lang="en-US" altLang="zh-CN" sz="2800" dirty="0">
                <a:latin typeface="宋体" pitchFamily="2" charset="-122"/>
              </a:rPr>
              <a:t>2: IF P2 THEN P3</a:t>
            </a:r>
          </a:p>
          <a:p>
            <a:pPr>
              <a:lnSpc>
                <a:spcPct val="150000"/>
              </a:lnSpc>
              <a:spcBef>
                <a:spcPct val="0"/>
              </a:spcBef>
              <a:buFont typeface="Wingdings" pitchFamily="2" charset="2"/>
              <a:buNone/>
            </a:pPr>
            <a:r>
              <a:rPr lang="en-US" altLang="zh-CN" sz="2800" dirty="0">
                <a:latin typeface="宋体" pitchFamily="2" charset="-122"/>
              </a:rPr>
              <a:t>   </a:t>
            </a:r>
            <a:r>
              <a:rPr lang="zh-CN" altLang="en-US" sz="2800" dirty="0">
                <a:latin typeface="宋体" pitchFamily="2" charset="-122"/>
              </a:rPr>
              <a:t>规则</a:t>
            </a:r>
            <a:r>
              <a:rPr lang="en-US" altLang="zh-CN" sz="2800" dirty="0">
                <a:latin typeface="宋体" pitchFamily="2" charset="-122"/>
              </a:rPr>
              <a:t>3: IF P3 THEN q3</a:t>
            </a:r>
          </a:p>
          <a:p>
            <a:pPr>
              <a:lnSpc>
                <a:spcPct val="150000"/>
              </a:lnSpc>
              <a:spcBef>
                <a:spcPct val="50000"/>
              </a:spcBef>
              <a:buFont typeface="Wingdings" pitchFamily="2" charset="2"/>
              <a:buNone/>
            </a:pPr>
            <a:r>
              <a:rPr lang="zh-CN" altLang="en-US" sz="2800" dirty="0">
                <a:latin typeface="宋体" pitchFamily="2" charset="-122"/>
              </a:rPr>
              <a:t>　　设总数据库中已有事实</a:t>
            </a:r>
            <a:r>
              <a:rPr lang="en-US" altLang="zh-CN" sz="2800" dirty="0">
                <a:latin typeface="宋体" pitchFamily="2" charset="-122"/>
              </a:rPr>
              <a:t>P1</a:t>
            </a:r>
            <a:r>
              <a:rPr lang="zh-CN" altLang="en-US" sz="2800" dirty="0">
                <a:latin typeface="宋体" pitchFamily="2" charset="-122"/>
              </a:rPr>
              <a:t>，则应用这三条规则进行正向推理，即从</a:t>
            </a:r>
            <a:r>
              <a:rPr lang="en-US" altLang="zh-CN" sz="2800" dirty="0">
                <a:latin typeface="宋体" pitchFamily="2" charset="-122"/>
              </a:rPr>
              <a:t>P1</a:t>
            </a:r>
            <a:r>
              <a:rPr lang="zh-CN" altLang="en-US" sz="2800" dirty="0">
                <a:latin typeface="宋体" pitchFamily="2" charset="-122"/>
              </a:rPr>
              <a:t>出发推导出</a:t>
            </a:r>
            <a:r>
              <a:rPr lang="en-US" altLang="zh-CN" sz="2800" dirty="0">
                <a:latin typeface="宋体" pitchFamily="2" charset="-122"/>
              </a:rPr>
              <a:t>q3</a:t>
            </a:r>
            <a:r>
              <a:rPr lang="zh-CN" altLang="en-US" sz="2800" dirty="0">
                <a:latin typeface="宋体" pitchFamily="2" charset="-122"/>
              </a:rPr>
              <a:t>的过程如右图所示。 </a:t>
            </a:r>
            <a:endParaRPr lang="zh-CN" altLang="en-US" sz="2800" dirty="0"/>
          </a:p>
        </p:txBody>
      </p:sp>
      <p:pic>
        <p:nvPicPr>
          <p:cNvPr id="68611" name="Picture 3" descr="st432_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158801" y="4365104"/>
            <a:ext cx="4739746" cy="1379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a:xfrm>
            <a:off x="7371269" y="6243638"/>
            <a:ext cx="2063750" cy="457200"/>
          </a:xfrm>
        </p:spPr>
        <p:txBody>
          <a:bodyPr/>
          <a:lstStyle/>
          <a:p>
            <a:fld id="{5A050499-F9E7-4D02-B03E-BA56B6291BA0}" type="slidenum">
              <a:rPr lang="en-US" altLang="zh-CN" smtClean="0"/>
              <a:pPr/>
              <a:t>61</a:t>
            </a:fld>
            <a:endParaRPr lang="en-US" altLang="zh-CN"/>
          </a:p>
        </p:txBody>
      </p:sp>
    </p:spTree>
    <p:extLst>
      <p:ext uri="{BB962C8B-B14F-4D97-AF65-F5344CB8AC3E}">
        <p14:creationId xmlns:p14="http://schemas.microsoft.com/office/powerpoint/2010/main" val="16158212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anim calcmode="lin" valueType="num">
                                      <p:cBhvr additive="base">
                                        <p:cTn id="7" dur="500" fill="hold"/>
                                        <p:tgtEl>
                                          <p:spTgt spid="68611"/>
                                        </p:tgtEl>
                                        <p:attrNameLst>
                                          <p:attrName>ppt_x</p:attrName>
                                        </p:attrNameLst>
                                      </p:cBhvr>
                                      <p:tavLst>
                                        <p:tav tm="0">
                                          <p:val>
                                            <p:strVal val="#ppt_x"/>
                                          </p:val>
                                        </p:tav>
                                        <p:tav tm="100000">
                                          <p:val>
                                            <p:strVal val="#ppt_x"/>
                                          </p:val>
                                        </p:tav>
                                      </p:tavLst>
                                    </p:anim>
                                    <p:anim calcmode="lin" valueType="num">
                                      <p:cBhvr additive="base">
                                        <p:cTn id="8" dur="500" fill="hold"/>
                                        <p:tgtEl>
                                          <p:spTgt spid="686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548680"/>
            <a:ext cx="8915400" cy="5775920"/>
          </a:xfrm>
        </p:spPr>
        <p:txBody>
          <a:bodyPr>
            <a:normAutofit lnSpcReduction="10000"/>
          </a:bodyPr>
          <a:lstStyle/>
          <a:p>
            <a:r>
              <a:rPr lang="zh-CN" altLang="en-US" b="1" dirty="0" smtClean="0">
                <a:solidFill>
                  <a:srgbClr val="FF0000"/>
                </a:solidFill>
              </a:rPr>
              <a:t>二、逆</a:t>
            </a:r>
            <a:r>
              <a:rPr lang="zh-CN" altLang="zh-CN" b="1" dirty="0" smtClean="0">
                <a:solidFill>
                  <a:srgbClr val="FF0000"/>
                </a:solidFill>
              </a:rPr>
              <a:t>向推理</a:t>
            </a:r>
            <a:endParaRPr lang="zh-CN" altLang="zh-CN" dirty="0">
              <a:solidFill>
                <a:srgbClr val="FF0000"/>
              </a:solidFill>
            </a:endParaRPr>
          </a:p>
          <a:p>
            <a:r>
              <a:rPr lang="zh-CN" altLang="zh-CN" dirty="0"/>
              <a:t>逆向产生式系统通过检查</a:t>
            </a:r>
            <a:r>
              <a:rPr lang="zh-CN" altLang="zh-CN" dirty="0">
                <a:solidFill>
                  <a:srgbClr val="FF0000"/>
                </a:solidFill>
              </a:rPr>
              <a:t>结论</a:t>
            </a:r>
            <a:r>
              <a:rPr lang="zh-CN" altLang="zh-CN" dirty="0"/>
              <a:t>是否满足当前问题状态来决定规则的激活，由此实现逆向推理方式，并推动问题求解从目标状态向初始状态逼近</a:t>
            </a:r>
            <a:r>
              <a:rPr lang="zh-CN" altLang="zh-CN" dirty="0" smtClean="0"/>
              <a:t>。</a:t>
            </a:r>
            <a:endParaRPr lang="en-US" altLang="zh-CN" dirty="0" smtClean="0"/>
          </a:p>
          <a:p>
            <a:r>
              <a:rPr lang="zh-CN" altLang="zh-CN" dirty="0" smtClean="0"/>
              <a:t>逆向推理</a:t>
            </a:r>
            <a:r>
              <a:rPr lang="zh-CN" altLang="zh-CN" dirty="0"/>
              <a:t>方式也称为</a:t>
            </a:r>
            <a:r>
              <a:rPr lang="zh-CN" altLang="zh-CN" dirty="0">
                <a:solidFill>
                  <a:srgbClr val="FF0000"/>
                </a:solidFill>
              </a:rPr>
              <a:t>目标驱动方式</a:t>
            </a:r>
            <a:r>
              <a:rPr lang="zh-CN" altLang="zh-CN" dirty="0"/>
              <a:t>或称</a:t>
            </a:r>
            <a:r>
              <a:rPr lang="zh-CN" altLang="zh-CN" dirty="0">
                <a:solidFill>
                  <a:srgbClr val="FF0000"/>
                </a:solidFill>
              </a:rPr>
              <a:t>自顶向下</a:t>
            </a:r>
            <a:r>
              <a:rPr lang="zh-CN" altLang="zh-CN" dirty="0"/>
              <a:t>的方式。</a:t>
            </a:r>
          </a:p>
          <a:p>
            <a:r>
              <a:rPr lang="zh-CN" altLang="zh-CN" b="1" dirty="0">
                <a:solidFill>
                  <a:srgbClr val="FF0000"/>
                </a:solidFill>
              </a:rPr>
              <a:t>逆向推理的过程基本如下</a:t>
            </a:r>
            <a:r>
              <a:rPr lang="zh-CN" altLang="zh-CN" dirty="0"/>
              <a:t>：</a:t>
            </a:r>
          </a:p>
          <a:p>
            <a:pPr>
              <a:buFont typeface="Wingdings" panose="05000000000000000000" pitchFamily="2" charset="2"/>
              <a:buChar char="Ø"/>
            </a:pPr>
            <a:r>
              <a:rPr lang="en-US" altLang="zh-CN" dirty="0"/>
              <a:t>⑴ </a:t>
            </a:r>
            <a:r>
              <a:rPr lang="zh-CN" altLang="zh-CN" dirty="0"/>
              <a:t>将规则库中的规则的后件与数据库中的当前目标进行匹配，得到匹配的规则集合。</a:t>
            </a:r>
          </a:p>
          <a:p>
            <a:pPr>
              <a:buFont typeface="Wingdings" panose="05000000000000000000" pitchFamily="2" charset="2"/>
              <a:buChar char="Ø"/>
            </a:pPr>
            <a:r>
              <a:rPr lang="en-US" altLang="zh-CN" dirty="0"/>
              <a:t>⑵ </a:t>
            </a:r>
            <a:r>
              <a:rPr lang="zh-CN" altLang="zh-CN" dirty="0"/>
              <a:t>使用冲突解决算法，从匹配规则集合中选择一条规则作为启用规则。</a:t>
            </a:r>
          </a:p>
          <a:p>
            <a:pPr>
              <a:buFont typeface="Wingdings" panose="05000000000000000000" pitchFamily="2" charset="2"/>
              <a:buChar char="Ø"/>
            </a:pPr>
            <a:r>
              <a:rPr lang="en-US" altLang="zh-CN" dirty="0"/>
              <a:t>⑶ </a:t>
            </a:r>
            <a:r>
              <a:rPr lang="zh-CN" altLang="zh-CN" dirty="0"/>
              <a:t>执行启用规则，将该启用规则的前件作为子目标送入数据库。</a:t>
            </a:r>
          </a:p>
          <a:p>
            <a:pPr>
              <a:buFont typeface="Wingdings" panose="05000000000000000000" pitchFamily="2" charset="2"/>
              <a:buChar char="Ø"/>
            </a:pPr>
            <a:r>
              <a:rPr lang="en-US" altLang="zh-CN" dirty="0"/>
              <a:t>⑷ </a:t>
            </a:r>
            <a:r>
              <a:rPr lang="zh-CN" altLang="zh-CN" dirty="0"/>
              <a:t>重复上述</a:t>
            </a:r>
            <a:r>
              <a:rPr lang="en-US" altLang="zh-CN" dirty="0"/>
              <a:t>⑴-⑶</a:t>
            </a:r>
            <a:r>
              <a:rPr lang="zh-CN" altLang="zh-CN" dirty="0"/>
              <a:t>，直到所有子目标均为已知事实。</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62</a:t>
            </a:fld>
            <a:endParaRPr lang="zh-CN" altLang="en-US"/>
          </a:p>
        </p:txBody>
      </p:sp>
    </p:spTree>
    <p:extLst>
      <p:ext uri="{BB962C8B-B14F-4D97-AF65-F5344CB8AC3E}">
        <p14:creationId xmlns:p14="http://schemas.microsoft.com/office/powerpoint/2010/main" val="158267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ChangeArrowheads="1"/>
          </p:cNvSpPr>
          <p:nvPr/>
        </p:nvSpPr>
        <p:spPr bwMode="auto">
          <a:xfrm>
            <a:off x="940357" y="692696"/>
            <a:ext cx="83375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t>例 设有规则集如下</a:t>
            </a:r>
            <a:r>
              <a:rPr lang="en-US" altLang="zh-CN" sz="2800" dirty="0"/>
              <a:t>:</a:t>
            </a:r>
            <a:r>
              <a:rPr lang="zh-CN" altLang="en-US" sz="2800" dirty="0"/>
              <a:t>　　</a:t>
            </a:r>
          </a:p>
          <a:p>
            <a:r>
              <a:rPr lang="zh-CN" altLang="en-US" sz="2800" dirty="0"/>
              <a:t>   规则</a:t>
            </a:r>
            <a:r>
              <a:rPr lang="en-US" altLang="zh-CN" sz="2800" dirty="0"/>
              <a:t>1: IF P1 THEN P2</a:t>
            </a:r>
          </a:p>
          <a:p>
            <a:r>
              <a:rPr lang="en-US" altLang="zh-CN" sz="2800" dirty="0"/>
              <a:t>   </a:t>
            </a:r>
            <a:r>
              <a:rPr lang="zh-CN" altLang="en-US" sz="2800" dirty="0"/>
              <a:t>规则</a:t>
            </a:r>
            <a:r>
              <a:rPr lang="en-US" altLang="zh-CN" sz="2800" dirty="0"/>
              <a:t>2: IF P2 THEN P3</a:t>
            </a:r>
          </a:p>
          <a:p>
            <a:r>
              <a:rPr lang="en-US" altLang="zh-CN" sz="2800" dirty="0"/>
              <a:t>   </a:t>
            </a:r>
            <a:r>
              <a:rPr lang="zh-CN" altLang="en-US" sz="2800" dirty="0"/>
              <a:t>规则</a:t>
            </a:r>
            <a:r>
              <a:rPr lang="en-US" altLang="zh-CN" sz="2800" dirty="0"/>
              <a:t>3: IF P3 THEN q3</a:t>
            </a:r>
          </a:p>
          <a:p>
            <a:r>
              <a:rPr lang="zh-CN" altLang="en-US" sz="2800" dirty="0"/>
              <a:t>　　设总数据库中已有事实</a:t>
            </a:r>
            <a:r>
              <a:rPr lang="en-US" altLang="zh-CN" sz="2800" dirty="0"/>
              <a:t>P1</a:t>
            </a:r>
            <a:r>
              <a:rPr lang="zh-CN" altLang="en-US" sz="2800" dirty="0"/>
              <a:t>，则应用这三条规则进行反向推理</a:t>
            </a:r>
            <a:r>
              <a:rPr lang="zh-CN" altLang="en-US" sz="2800" dirty="0">
                <a:latin typeface="宋体" pitchFamily="2" charset="-122"/>
              </a:rPr>
              <a:t>推导出</a:t>
            </a:r>
            <a:r>
              <a:rPr lang="en-US" altLang="zh-CN" sz="2800" dirty="0">
                <a:latin typeface="宋体" pitchFamily="2" charset="-122"/>
              </a:rPr>
              <a:t>q3.</a:t>
            </a:r>
          </a:p>
        </p:txBody>
      </p:sp>
      <p:pic>
        <p:nvPicPr>
          <p:cNvPr id="70662" name="Picture 6" descr="st432_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10662" y="3933056"/>
            <a:ext cx="5408745" cy="1485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a:xfrm>
            <a:off x="7371269" y="6243638"/>
            <a:ext cx="2063750" cy="457200"/>
          </a:xfrm>
        </p:spPr>
        <p:txBody>
          <a:bodyPr/>
          <a:lstStyle/>
          <a:p>
            <a:fld id="{5A050499-F9E7-4D02-B03E-BA56B6291BA0}" type="slidenum">
              <a:rPr lang="en-US" altLang="zh-CN" smtClean="0"/>
              <a:pPr/>
              <a:t>63</a:t>
            </a:fld>
            <a:endParaRPr lang="en-US" altLang="zh-CN"/>
          </a:p>
        </p:txBody>
      </p:sp>
    </p:spTree>
    <p:extLst>
      <p:ext uri="{BB962C8B-B14F-4D97-AF65-F5344CB8AC3E}">
        <p14:creationId xmlns:p14="http://schemas.microsoft.com/office/powerpoint/2010/main" val="4034323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anim calcmode="lin" valueType="num">
                                      <p:cBhvr additive="base">
                                        <p:cTn id="7" dur="500" fill="hold"/>
                                        <p:tgtEl>
                                          <p:spTgt spid="70662"/>
                                        </p:tgtEl>
                                        <p:attrNameLst>
                                          <p:attrName>ppt_x</p:attrName>
                                        </p:attrNameLst>
                                      </p:cBhvr>
                                      <p:tavLst>
                                        <p:tav tm="0">
                                          <p:val>
                                            <p:strVal val="#ppt_x"/>
                                          </p:val>
                                        </p:tav>
                                        <p:tav tm="100000">
                                          <p:val>
                                            <p:strVal val="#ppt_x"/>
                                          </p:val>
                                        </p:tav>
                                      </p:tavLst>
                                    </p:anim>
                                    <p:anim calcmode="lin" valueType="num">
                                      <p:cBhvr additive="base">
                                        <p:cTn id="8" dur="500" fill="hold"/>
                                        <p:tgtEl>
                                          <p:spTgt spid="70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506" y="965448"/>
            <a:ext cx="8915400" cy="5703912"/>
          </a:xfrm>
        </p:spPr>
        <p:txBody>
          <a:bodyPr/>
          <a:lstStyle/>
          <a:p>
            <a:r>
              <a:rPr lang="zh-CN" altLang="en-US" b="1" dirty="0" smtClean="0">
                <a:solidFill>
                  <a:srgbClr val="FF0000"/>
                </a:solidFill>
              </a:rPr>
              <a:t>三、</a:t>
            </a:r>
            <a:r>
              <a:rPr lang="zh-CN" altLang="zh-CN" b="1" dirty="0" smtClean="0">
                <a:solidFill>
                  <a:srgbClr val="FF0000"/>
                </a:solidFill>
              </a:rPr>
              <a:t>双向推理</a:t>
            </a:r>
            <a:endParaRPr lang="zh-CN" altLang="zh-CN" dirty="0">
              <a:solidFill>
                <a:srgbClr val="FF0000"/>
              </a:solidFill>
            </a:endParaRPr>
          </a:p>
          <a:p>
            <a:r>
              <a:rPr lang="zh-CN" altLang="zh-CN" dirty="0"/>
              <a:t>双向推理方式是联合使用正向推理和逆向推理的推理方式，推理从</a:t>
            </a:r>
            <a:r>
              <a:rPr lang="zh-CN" altLang="zh-CN" dirty="0">
                <a:solidFill>
                  <a:srgbClr val="FF0000"/>
                </a:solidFill>
              </a:rPr>
              <a:t>两个方向</a:t>
            </a:r>
            <a:r>
              <a:rPr lang="zh-CN" altLang="zh-CN" dirty="0"/>
              <a:t>同时进行，直至某个中间界面上两方向</a:t>
            </a:r>
            <a:r>
              <a:rPr lang="zh-CN" altLang="zh-CN" dirty="0">
                <a:solidFill>
                  <a:srgbClr val="FF0000"/>
                </a:solidFill>
              </a:rPr>
              <a:t>结果相符</a:t>
            </a:r>
            <a:r>
              <a:rPr lang="zh-CN" altLang="zh-CN" dirty="0"/>
              <a:t>而成功结束</a:t>
            </a:r>
            <a:r>
              <a:rPr lang="zh-CN" altLang="zh-CN" dirty="0" smtClean="0"/>
              <a:t>。</a:t>
            </a:r>
            <a:endParaRPr lang="en-US" altLang="zh-CN" dirty="0" smtClean="0"/>
          </a:p>
          <a:p>
            <a:r>
              <a:rPr lang="zh-CN" altLang="zh-CN" dirty="0" smtClean="0"/>
              <a:t>这种</a:t>
            </a:r>
            <a:r>
              <a:rPr lang="zh-CN" altLang="zh-CN" dirty="0"/>
              <a:t>双向推理较正向或反向推理所形成的推理网络小，从而有更高的推理效率。</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64</a:t>
            </a:fld>
            <a:endParaRPr lang="zh-CN" altLang="en-US"/>
          </a:p>
        </p:txBody>
      </p:sp>
    </p:spTree>
    <p:extLst>
      <p:ext uri="{BB962C8B-B14F-4D97-AF65-F5344CB8AC3E}">
        <p14:creationId xmlns:p14="http://schemas.microsoft.com/office/powerpoint/2010/main" val="37156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506" y="836712"/>
            <a:ext cx="8915400" cy="5703912"/>
          </a:xfrm>
        </p:spPr>
        <p:txBody>
          <a:bodyPr>
            <a:normAutofit/>
          </a:bodyPr>
          <a:lstStyle/>
          <a:p>
            <a:r>
              <a:rPr lang="zh-CN" altLang="zh-CN" dirty="0" smtClean="0"/>
              <a:t>规则</a:t>
            </a:r>
            <a:r>
              <a:rPr lang="zh-CN" altLang="zh-CN" dirty="0"/>
              <a:t>的冲突解决</a:t>
            </a:r>
            <a:r>
              <a:rPr lang="zh-CN" altLang="zh-CN" dirty="0" smtClean="0"/>
              <a:t>方式</a:t>
            </a:r>
            <a:endParaRPr lang="en-US" altLang="zh-CN" b="1" dirty="0" smtClean="0">
              <a:solidFill>
                <a:srgbClr val="FF0000"/>
              </a:solidFill>
            </a:endParaRPr>
          </a:p>
          <a:p>
            <a:r>
              <a:rPr lang="zh-CN" altLang="en-US" b="1" dirty="0" smtClean="0">
                <a:solidFill>
                  <a:srgbClr val="FF0000"/>
                </a:solidFill>
              </a:rPr>
              <a:t>一、</a:t>
            </a:r>
            <a:r>
              <a:rPr lang="zh-CN" altLang="zh-CN" b="1" dirty="0" smtClean="0">
                <a:solidFill>
                  <a:srgbClr val="FF0000"/>
                </a:solidFill>
              </a:rPr>
              <a:t>无</a:t>
            </a:r>
            <a:r>
              <a:rPr lang="zh-CN" altLang="zh-CN" b="1" dirty="0">
                <a:solidFill>
                  <a:srgbClr val="FF0000"/>
                </a:solidFill>
              </a:rPr>
              <a:t>信息控制</a:t>
            </a:r>
            <a:endParaRPr lang="zh-CN" altLang="zh-CN" dirty="0">
              <a:solidFill>
                <a:srgbClr val="FF0000"/>
              </a:solidFill>
            </a:endParaRPr>
          </a:p>
          <a:p>
            <a:pPr>
              <a:buFont typeface="Wingdings" panose="05000000000000000000" pitchFamily="2" charset="2"/>
              <a:buChar char="Ø"/>
            </a:pPr>
            <a:r>
              <a:rPr lang="zh-CN" altLang="zh-CN" dirty="0"/>
              <a:t>在没有任何帮助信息的情况下，一般用</a:t>
            </a:r>
            <a:r>
              <a:rPr lang="en-US" altLang="zh-CN" dirty="0" smtClean="0"/>
              <a:t>“FIRST </a:t>
            </a:r>
            <a:r>
              <a:rPr lang="zh-CN" altLang="zh-CN" dirty="0"/>
              <a:t>法</a:t>
            </a:r>
            <a:r>
              <a:rPr lang="en-US" altLang="zh-CN" dirty="0"/>
              <a:t>”</a:t>
            </a:r>
            <a:r>
              <a:rPr lang="zh-CN" altLang="zh-CN" dirty="0"/>
              <a:t>解决冲突，亦即</a:t>
            </a:r>
            <a:r>
              <a:rPr lang="zh-CN" altLang="zh-CN" dirty="0">
                <a:solidFill>
                  <a:srgbClr val="FF0000"/>
                </a:solidFill>
              </a:rPr>
              <a:t>选择第一个被激活的规则</a:t>
            </a:r>
            <a:r>
              <a:rPr lang="zh-CN" altLang="zh-CN" dirty="0" smtClean="0"/>
              <a:t>。</a:t>
            </a:r>
            <a:endParaRPr lang="en-US" altLang="zh-CN" dirty="0" smtClean="0"/>
          </a:p>
          <a:p>
            <a:pPr>
              <a:buFont typeface="Wingdings" panose="05000000000000000000" pitchFamily="2" charset="2"/>
              <a:buChar char="Ø"/>
            </a:pPr>
            <a:r>
              <a:rPr lang="zh-CN" altLang="zh-CN" dirty="0" smtClean="0"/>
              <a:t>用</a:t>
            </a:r>
            <a:r>
              <a:rPr lang="zh-CN" altLang="zh-CN" dirty="0"/>
              <a:t>这样的方式控制产生式系统，相当于深度优先的盲目搜索策略。</a:t>
            </a:r>
          </a:p>
          <a:p>
            <a:pPr>
              <a:buFont typeface="Wingdings" panose="05000000000000000000" pitchFamily="2" charset="2"/>
              <a:buChar char="Ø"/>
            </a:pPr>
            <a:r>
              <a:rPr lang="zh-CN" altLang="zh-CN" dirty="0"/>
              <a:t>无信息控制适合于</a:t>
            </a:r>
            <a:r>
              <a:rPr lang="zh-CN" altLang="zh-CN" dirty="0">
                <a:solidFill>
                  <a:srgbClr val="FF0000"/>
                </a:solidFill>
              </a:rPr>
              <a:t>可交换的产生式系统</a:t>
            </a:r>
            <a:r>
              <a:rPr lang="zh-CN" altLang="zh-CN" dirty="0"/>
              <a:t>，即规则的应用次序不改变推理结果的产生的产生式系统</a:t>
            </a:r>
            <a:r>
              <a:rPr lang="zh-CN" altLang="zh-CN" dirty="0" smtClean="0"/>
              <a:t>。</a:t>
            </a:r>
            <a:endParaRPr lang="en-US" altLang="zh-CN" dirty="0" smtClean="0"/>
          </a:p>
          <a:p>
            <a:pPr>
              <a:buFont typeface="Wingdings" panose="05000000000000000000" pitchFamily="2" charset="2"/>
              <a:buChar char="Ø"/>
            </a:pPr>
            <a:r>
              <a:rPr lang="zh-CN" altLang="zh-CN" dirty="0" smtClean="0"/>
              <a:t>通常</a:t>
            </a:r>
            <a:r>
              <a:rPr lang="zh-CN" altLang="zh-CN" dirty="0"/>
              <a:t>这种控制方式只适用于相对简单的问题求解任务。</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65</a:t>
            </a:fld>
            <a:endParaRPr lang="zh-CN" altLang="en-US"/>
          </a:p>
        </p:txBody>
      </p:sp>
    </p:spTree>
    <p:extLst>
      <p:ext uri="{BB962C8B-B14F-4D97-AF65-F5344CB8AC3E}">
        <p14:creationId xmlns:p14="http://schemas.microsoft.com/office/powerpoint/2010/main" val="28293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497" y="764704"/>
            <a:ext cx="8915400" cy="5703912"/>
          </a:xfrm>
        </p:spPr>
        <p:txBody>
          <a:bodyPr>
            <a:normAutofit lnSpcReduction="10000"/>
          </a:bodyPr>
          <a:lstStyle/>
          <a:p>
            <a:r>
              <a:rPr lang="zh-CN" altLang="en-US" b="1" dirty="0" smtClean="0">
                <a:solidFill>
                  <a:srgbClr val="FF0000"/>
                </a:solidFill>
              </a:rPr>
              <a:t>二、不可回溯优化控制（</a:t>
            </a:r>
            <a:r>
              <a:rPr lang="en-US" altLang="zh-CN" b="1" dirty="0" smtClean="0">
                <a:solidFill>
                  <a:srgbClr val="FF0000"/>
                </a:solidFill>
              </a:rPr>
              <a:t>Best</a:t>
            </a:r>
            <a:r>
              <a:rPr lang="zh-CN" altLang="en-US" b="1" dirty="0" smtClean="0">
                <a:solidFill>
                  <a:srgbClr val="FF0000"/>
                </a:solidFill>
              </a:rPr>
              <a:t>法）</a:t>
            </a:r>
            <a:endParaRPr lang="en-US" altLang="zh-CN" b="1" dirty="0" smtClean="0">
              <a:solidFill>
                <a:srgbClr val="FF0000"/>
              </a:solidFill>
            </a:endParaRPr>
          </a:p>
          <a:p>
            <a:pPr>
              <a:buFont typeface="Wingdings" panose="05000000000000000000" pitchFamily="2" charset="2"/>
              <a:buChar char="Ø"/>
            </a:pPr>
            <a:r>
              <a:rPr lang="zh-CN" altLang="zh-CN" dirty="0" smtClean="0"/>
              <a:t>不可</a:t>
            </a:r>
            <a:r>
              <a:rPr lang="zh-CN" altLang="zh-CN" dirty="0"/>
              <a:t>回溯的优化控制一般用于</a:t>
            </a:r>
            <a:r>
              <a:rPr lang="zh-CN" altLang="zh-CN" dirty="0">
                <a:solidFill>
                  <a:srgbClr val="FF0000"/>
                </a:solidFill>
              </a:rPr>
              <a:t>不可还原或者不允许撤销求解步骤的应用问题</a:t>
            </a:r>
            <a:r>
              <a:rPr lang="zh-CN" altLang="zh-CN" dirty="0" smtClean="0"/>
              <a:t>。</a:t>
            </a:r>
            <a:endParaRPr lang="en-US" altLang="zh-CN" dirty="0" smtClean="0"/>
          </a:p>
          <a:p>
            <a:pPr>
              <a:buFont typeface="Wingdings" panose="05000000000000000000" pitchFamily="2" charset="2"/>
              <a:buChar char="Ø"/>
            </a:pPr>
            <a:r>
              <a:rPr lang="en-US" altLang="zh-CN" dirty="0" smtClean="0">
                <a:solidFill>
                  <a:srgbClr val="FF0000"/>
                </a:solidFill>
              </a:rPr>
              <a:t>“</a:t>
            </a:r>
            <a:r>
              <a:rPr lang="zh-CN" altLang="zh-CN" b="1" dirty="0">
                <a:solidFill>
                  <a:srgbClr val="FF0000"/>
                </a:solidFill>
              </a:rPr>
              <a:t>爬山法</a:t>
            </a:r>
            <a:r>
              <a:rPr lang="en-US" altLang="zh-CN" dirty="0"/>
              <a:t>”</a:t>
            </a:r>
            <a:r>
              <a:rPr lang="zh-CN" altLang="zh-CN" dirty="0"/>
              <a:t>是实现不可回溯优化控制的一种常用方法，一般用于求解单一极值的问题。</a:t>
            </a:r>
          </a:p>
          <a:p>
            <a:r>
              <a:rPr lang="zh-CN" altLang="en-US" b="1" dirty="0" smtClean="0">
                <a:solidFill>
                  <a:srgbClr val="FF0000"/>
                </a:solidFill>
              </a:rPr>
              <a:t>三、</a:t>
            </a:r>
            <a:r>
              <a:rPr lang="zh-CN" altLang="zh-CN" b="1" dirty="0" smtClean="0">
                <a:solidFill>
                  <a:srgbClr val="FF0000"/>
                </a:solidFill>
              </a:rPr>
              <a:t>可</a:t>
            </a:r>
            <a:r>
              <a:rPr lang="zh-CN" altLang="zh-CN" b="1" dirty="0">
                <a:solidFill>
                  <a:srgbClr val="FF0000"/>
                </a:solidFill>
              </a:rPr>
              <a:t>回溯的优化</a:t>
            </a:r>
            <a:r>
              <a:rPr lang="zh-CN" altLang="zh-CN" b="1" dirty="0" smtClean="0">
                <a:solidFill>
                  <a:srgbClr val="FF0000"/>
                </a:solidFill>
              </a:rPr>
              <a:t>控制</a:t>
            </a:r>
            <a:r>
              <a:rPr lang="zh-CN" altLang="en-US" b="1" dirty="0" smtClean="0">
                <a:solidFill>
                  <a:srgbClr val="FF0000"/>
                </a:solidFill>
              </a:rPr>
              <a:t>（</a:t>
            </a:r>
            <a:r>
              <a:rPr lang="en-US" altLang="zh-CN" b="1" dirty="0" smtClean="0">
                <a:solidFill>
                  <a:srgbClr val="FF0000"/>
                </a:solidFill>
              </a:rPr>
              <a:t>All</a:t>
            </a:r>
            <a:r>
              <a:rPr lang="zh-CN" altLang="en-US" b="1" dirty="0" smtClean="0">
                <a:solidFill>
                  <a:srgbClr val="FF0000"/>
                </a:solidFill>
              </a:rPr>
              <a:t>）</a:t>
            </a:r>
            <a:endParaRPr lang="en-US" altLang="zh-CN" b="1" dirty="0" smtClean="0">
              <a:solidFill>
                <a:srgbClr val="FF0000"/>
              </a:solidFill>
            </a:endParaRPr>
          </a:p>
          <a:p>
            <a:pPr>
              <a:buFont typeface="Wingdings" panose="05000000000000000000" pitchFamily="2" charset="2"/>
              <a:buChar char="Ø"/>
            </a:pPr>
            <a:r>
              <a:rPr lang="zh-CN" altLang="zh-CN" dirty="0" smtClean="0"/>
              <a:t>允许</a:t>
            </a:r>
            <a:r>
              <a:rPr lang="zh-CN" altLang="zh-CN" dirty="0"/>
              <a:t>在推理不符合预期效果时按时序</a:t>
            </a:r>
            <a:r>
              <a:rPr lang="zh-CN" altLang="zh-CN" dirty="0">
                <a:solidFill>
                  <a:srgbClr val="FF0000"/>
                </a:solidFill>
              </a:rPr>
              <a:t>返回</a:t>
            </a:r>
            <a:r>
              <a:rPr lang="zh-CN" altLang="zh-CN" dirty="0"/>
              <a:t>到最接近的推理分支点，启用被激活但未启用的其它规则沿</a:t>
            </a:r>
            <a:r>
              <a:rPr lang="zh-CN" altLang="zh-CN" dirty="0">
                <a:solidFill>
                  <a:srgbClr val="FF0000"/>
                </a:solidFill>
              </a:rPr>
              <a:t>另一分支</a:t>
            </a:r>
            <a:r>
              <a:rPr lang="zh-CN" altLang="zh-CN" dirty="0"/>
              <a:t>继续推理</a:t>
            </a:r>
            <a:r>
              <a:rPr lang="zh-CN" altLang="zh-CN" dirty="0" smtClean="0"/>
              <a:t>；</a:t>
            </a:r>
            <a:endParaRPr lang="en-US" altLang="zh-CN" dirty="0" smtClean="0"/>
          </a:p>
          <a:p>
            <a:pPr>
              <a:buFont typeface="Wingdings" panose="05000000000000000000" pitchFamily="2" charset="2"/>
              <a:buChar char="Ø"/>
            </a:pPr>
            <a:r>
              <a:rPr lang="zh-CN" altLang="zh-CN" dirty="0" smtClean="0"/>
              <a:t>在</a:t>
            </a:r>
            <a:r>
              <a:rPr lang="zh-CN" altLang="zh-CN" dirty="0"/>
              <a:t>可回溯的优化策略中，由于启发式信息不足导致的大量回溯可以引起的效率的急剧下降。在某些情况下，可以采用某些</a:t>
            </a:r>
            <a:r>
              <a:rPr lang="zh-CN" altLang="zh-CN" b="1" dirty="0">
                <a:solidFill>
                  <a:srgbClr val="FF0000"/>
                </a:solidFill>
              </a:rPr>
              <a:t>推理修补技术</a:t>
            </a:r>
            <a:r>
              <a:rPr lang="zh-CN" altLang="zh-CN" dirty="0"/>
              <a:t>免除回溯的需要，在推理失败的情况下对推理的中间结果进行某些变换，从而使推理能够继续进行下去。</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66</a:t>
            </a:fld>
            <a:endParaRPr lang="zh-CN" altLang="en-US"/>
          </a:p>
        </p:txBody>
      </p:sp>
    </p:spTree>
    <p:extLst>
      <p:ext uri="{BB962C8B-B14F-4D97-AF65-F5344CB8AC3E}">
        <p14:creationId xmlns:p14="http://schemas.microsoft.com/office/powerpoint/2010/main" val="28293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inVertic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txBox="1">
            <a:spLocks noGrp="1" noChangeArrowheads="1"/>
          </p:cNvSpPr>
          <p:nvPr/>
        </p:nvSpPr>
        <p:spPr bwMode="auto">
          <a:xfrm>
            <a:off x="0" y="6605588"/>
            <a:ext cx="20637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0A00BE1-6D1E-4BDC-9249-A962E4430D0F}" type="datetime1">
              <a:rPr lang="zh-CN" altLang="en-US" sz="1200" b="1">
                <a:ea typeface="黑体" pitchFamily="49" charset="-122"/>
              </a:rPr>
              <a:pPr eaLnBrk="1" hangingPunct="1"/>
              <a:t>2018/3/12</a:t>
            </a:fld>
            <a:endParaRPr lang="en-US" altLang="zh-CN" sz="1200" b="1">
              <a:ea typeface="黑体" pitchFamily="49" charset="-122"/>
            </a:endParaRPr>
          </a:p>
        </p:txBody>
      </p:sp>
      <p:sp>
        <p:nvSpPr>
          <p:cNvPr id="18437" name="Rectangle 3"/>
          <p:cNvSpPr>
            <a:spLocks noGrp="1" noChangeArrowheads="1"/>
          </p:cNvSpPr>
          <p:nvPr>
            <p:ph type="body" idx="4294967295"/>
          </p:nvPr>
        </p:nvSpPr>
        <p:spPr>
          <a:xfrm>
            <a:off x="495300" y="764704"/>
            <a:ext cx="8915400" cy="5559896"/>
          </a:xfrm>
        </p:spPr>
        <p:txBody>
          <a:bodyPr/>
          <a:lstStyle/>
          <a:p>
            <a:pPr eaLnBrk="1" hangingPunct="1">
              <a:lnSpc>
                <a:spcPct val="90000"/>
              </a:lnSpc>
            </a:pPr>
            <a:r>
              <a:rPr lang="zh-CN" altLang="en-US" sz="3200" b="1" dirty="0">
                <a:solidFill>
                  <a:srgbClr val="0066FF"/>
                </a:solidFill>
              </a:rPr>
              <a:t>例</a:t>
            </a:r>
            <a:r>
              <a:rPr lang="en-US" altLang="zh-CN" sz="3200" b="1" dirty="0">
                <a:solidFill>
                  <a:srgbClr val="0066FF"/>
                </a:solidFill>
              </a:rPr>
              <a:t>1 </a:t>
            </a:r>
            <a:r>
              <a:rPr lang="zh-CN" altLang="en-US" sz="3200" b="1" dirty="0">
                <a:solidFill>
                  <a:srgbClr val="0066FF"/>
                </a:solidFill>
              </a:rPr>
              <a:t>八数码游戏</a:t>
            </a:r>
          </a:p>
          <a:p>
            <a:pPr lvl="1" eaLnBrk="1" hangingPunct="1">
              <a:lnSpc>
                <a:spcPct val="90000"/>
              </a:lnSpc>
            </a:pPr>
            <a:r>
              <a:rPr lang="zh-CN" altLang="en-US" dirty="0">
                <a:solidFill>
                  <a:srgbClr val="FF0000"/>
                </a:solidFill>
              </a:rPr>
              <a:t>综合数据库</a:t>
            </a:r>
          </a:p>
          <a:p>
            <a:pPr lvl="1" eaLnBrk="1" hangingPunct="1">
              <a:lnSpc>
                <a:spcPct val="90000"/>
              </a:lnSpc>
            </a:pPr>
            <a:r>
              <a:rPr lang="zh-CN" altLang="en-US" dirty="0">
                <a:solidFill>
                  <a:srgbClr val="FF0000"/>
                </a:solidFill>
              </a:rPr>
              <a:t>规则库</a:t>
            </a:r>
          </a:p>
          <a:p>
            <a:pPr lvl="1" eaLnBrk="1" hangingPunct="1">
              <a:lnSpc>
                <a:spcPct val="90000"/>
              </a:lnSpc>
            </a:pPr>
            <a:r>
              <a:rPr lang="zh-CN" altLang="en-US" dirty="0">
                <a:solidFill>
                  <a:srgbClr val="FF0000"/>
                </a:solidFill>
              </a:rPr>
              <a:t>冲突解决策略</a:t>
            </a:r>
            <a:endParaRPr lang="zh-CN" altLang="en-US" dirty="0"/>
          </a:p>
        </p:txBody>
      </p:sp>
      <p:grpSp>
        <p:nvGrpSpPr>
          <p:cNvPr id="18438" name="Group 6"/>
          <p:cNvGrpSpPr>
            <a:grpSpLocks/>
          </p:cNvGrpSpPr>
          <p:nvPr/>
        </p:nvGrpSpPr>
        <p:grpSpPr bwMode="auto">
          <a:xfrm>
            <a:off x="822920" y="3254375"/>
            <a:ext cx="7475935" cy="2273300"/>
            <a:chOff x="0" y="0"/>
            <a:chExt cx="4347" cy="1432"/>
          </a:xfrm>
        </p:grpSpPr>
        <p:sp>
          <p:nvSpPr>
            <p:cNvPr id="18439" name="Text Box 5"/>
            <p:cNvSpPr txBox="1">
              <a:spLocks noChangeArrowheads="1"/>
            </p:cNvSpPr>
            <p:nvPr/>
          </p:nvSpPr>
          <p:spPr bwMode="auto">
            <a:xfrm>
              <a:off x="480" y="11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latin typeface="Times New Roman" pitchFamily="18" charset="0"/>
                </a:rPr>
                <a:t>初始布局</a:t>
              </a:r>
            </a:p>
          </p:txBody>
        </p:sp>
        <p:sp>
          <p:nvSpPr>
            <p:cNvPr id="18440" name="Text Box 6"/>
            <p:cNvSpPr txBox="1">
              <a:spLocks noChangeArrowheads="1"/>
            </p:cNvSpPr>
            <p:nvPr/>
          </p:nvSpPr>
          <p:spPr bwMode="auto">
            <a:xfrm>
              <a:off x="3120" y="11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latin typeface="Times New Roman" pitchFamily="18" charset="0"/>
                </a:rPr>
                <a:t>目标布局</a:t>
              </a:r>
            </a:p>
          </p:txBody>
        </p:sp>
        <p:sp>
          <p:nvSpPr>
            <p:cNvPr id="18441" name="AutoShape 7"/>
            <p:cNvSpPr>
              <a:spLocks noChangeArrowheads="1"/>
            </p:cNvSpPr>
            <p:nvPr/>
          </p:nvSpPr>
          <p:spPr bwMode="auto">
            <a:xfrm>
              <a:off x="1932" y="447"/>
              <a:ext cx="528" cy="192"/>
            </a:xfrm>
            <a:prstGeom prst="rightArrow">
              <a:avLst>
                <a:gd name="adj1" fmla="val 50000"/>
                <a:gd name="adj2" fmla="val 68750"/>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442" name="Text Box 8"/>
            <p:cNvSpPr txBox="1">
              <a:spLocks noChangeArrowheads="1"/>
            </p:cNvSpPr>
            <p:nvPr/>
          </p:nvSpPr>
          <p:spPr bwMode="auto">
            <a:xfrm>
              <a:off x="1836" y="207"/>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latin typeface="Verdana" pitchFamily="34" charset="0"/>
                </a:rPr>
                <a:t>移动数码</a:t>
              </a:r>
            </a:p>
          </p:txBody>
        </p:sp>
        <p:pic>
          <p:nvPicPr>
            <p:cNvPr id="18443" name="Picture 9"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0" y="0"/>
              <a:ext cx="1707"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0"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
              <a:ext cx="1707" cy="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2815318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8437">
                                            <p:txEl>
                                              <p:pRg st="1" end="1"/>
                                            </p:txEl>
                                          </p:spTgt>
                                        </p:tgtEl>
                                        <p:attrNameLst>
                                          <p:attrName>style.visibility</p:attrName>
                                        </p:attrNameLst>
                                      </p:cBhvr>
                                      <p:to>
                                        <p:strVal val="visible"/>
                                      </p:to>
                                    </p:set>
                                    <p:animEffect transition="in" filter="strips(downRight)">
                                      <p:cBhvr>
                                        <p:cTn id="7" dur="500"/>
                                        <p:tgtEl>
                                          <p:spTgt spid="1843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8437">
                                            <p:txEl>
                                              <p:pRg st="2" end="2"/>
                                            </p:txEl>
                                          </p:spTgt>
                                        </p:tgtEl>
                                        <p:attrNameLst>
                                          <p:attrName>style.visibility</p:attrName>
                                        </p:attrNameLst>
                                      </p:cBhvr>
                                      <p:to>
                                        <p:strVal val="visible"/>
                                      </p:to>
                                    </p:set>
                                    <p:animEffect transition="in" filter="strips(downRight)">
                                      <p:cBhvr>
                                        <p:cTn id="12" dur="500"/>
                                        <p:tgtEl>
                                          <p:spTgt spid="1843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437">
                                            <p:txEl>
                                              <p:pRg st="3" end="3"/>
                                            </p:txEl>
                                          </p:spTgt>
                                        </p:tgtEl>
                                        <p:attrNameLst>
                                          <p:attrName>style.visibility</p:attrName>
                                        </p:attrNameLst>
                                      </p:cBhvr>
                                      <p:to>
                                        <p:strVal val="visible"/>
                                      </p:to>
                                    </p:set>
                                    <p:animEffect transition="in" filter="strips(downRight)">
                                      <p:cBhvr>
                                        <p:cTn id="17" dur="500"/>
                                        <p:tgtEl>
                                          <p:spTgt spid="184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body" idx="4294967295"/>
          </p:nvPr>
        </p:nvSpPr>
        <p:spPr>
          <a:xfrm>
            <a:off x="473088" y="2183309"/>
            <a:ext cx="8915400" cy="5231507"/>
          </a:xfrm>
        </p:spPr>
        <p:txBody>
          <a:bodyPr>
            <a:normAutofit/>
          </a:bodyPr>
          <a:lstStyle/>
          <a:p>
            <a:pPr lvl="1" eaLnBrk="1" hangingPunct="1">
              <a:lnSpc>
                <a:spcPct val="90000"/>
              </a:lnSpc>
            </a:pPr>
            <a:r>
              <a:rPr lang="en-US" altLang="zh-CN" sz="2800" dirty="0" smtClean="0">
                <a:solidFill>
                  <a:srgbClr val="FF0000"/>
                </a:solidFill>
              </a:rPr>
              <a:t>1 </a:t>
            </a:r>
            <a:r>
              <a:rPr lang="zh-CN" altLang="en-US" sz="2800" dirty="0" smtClean="0">
                <a:solidFill>
                  <a:srgbClr val="FF0000"/>
                </a:solidFill>
              </a:rPr>
              <a:t>综合数据库</a:t>
            </a:r>
            <a:r>
              <a:rPr lang="en-US" altLang="zh-CN" sz="2800" dirty="0"/>
              <a:t>——</a:t>
            </a:r>
            <a:r>
              <a:rPr lang="zh-CN" altLang="en-US" sz="2800" dirty="0">
                <a:sym typeface="Symbol" pitchFamily="18" charset="2"/>
              </a:rPr>
              <a:t>描述</a:t>
            </a:r>
            <a:r>
              <a:rPr lang="zh-CN" altLang="en-US" sz="2800" dirty="0">
                <a:solidFill>
                  <a:srgbClr val="FF0000"/>
                </a:solidFill>
                <a:sym typeface="Symbol" pitchFamily="18" charset="2"/>
              </a:rPr>
              <a:t>问题状态</a:t>
            </a:r>
            <a:endParaRPr lang="zh-CN" altLang="en-US" sz="2800" dirty="0"/>
          </a:p>
          <a:p>
            <a:pPr lvl="2" eaLnBrk="1" hangingPunct="1">
              <a:lnSpc>
                <a:spcPct val="90000"/>
              </a:lnSpc>
            </a:pPr>
            <a:r>
              <a:rPr lang="en-US" altLang="zh-CN" sz="2400" dirty="0"/>
              <a:t>3×3</a:t>
            </a:r>
            <a:r>
              <a:rPr lang="zh-CN" altLang="en-US" sz="2400" dirty="0"/>
              <a:t>的一个</a:t>
            </a:r>
            <a:r>
              <a:rPr lang="zh-CN" altLang="en-US" sz="2400" dirty="0">
                <a:solidFill>
                  <a:srgbClr val="FF0000"/>
                </a:solidFill>
              </a:rPr>
              <a:t>矩阵</a:t>
            </a:r>
            <a:r>
              <a:rPr lang="en-US" altLang="zh-CN" sz="2400" dirty="0">
                <a:solidFill>
                  <a:srgbClr val="FF0000"/>
                </a:solidFill>
              </a:rPr>
              <a:t>S</a:t>
            </a:r>
            <a:r>
              <a:rPr lang="zh-CN" altLang="en-US" sz="2400" dirty="0">
                <a:sym typeface="Symbol" pitchFamily="18" charset="2"/>
              </a:rPr>
              <a:t>表示棋盘布局；</a:t>
            </a:r>
          </a:p>
          <a:p>
            <a:pPr lvl="2" algn="just" eaLnBrk="1" hangingPunct="1">
              <a:lnSpc>
                <a:spcPct val="90000"/>
              </a:lnSpc>
            </a:pPr>
            <a:r>
              <a:rPr lang="zh-CN" altLang="en-US" sz="2400" dirty="0"/>
              <a:t>矩阵元素</a:t>
            </a:r>
            <a:r>
              <a:rPr lang="en-US" altLang="zh-CN" sz="2400" dirty="0" err="1"/>
              <a:t>Sij</a:t>
            </a:r>
            <a:r>
              <a:rPr lang="en-US" altLang="zh-CN" sz="2400" dirty="0"/>
              <a:t>∈{0,1,2,3,4,5,6,7,8},</a:t>
            </a:r>
            <a:r>
              <a:rPr lang="zh-CN" altLang="en-US" sz="2400" dirty="0"/>
              <a:t>其中</a:t>
            </a:r>
            <a:r>
              <a:rPr lang="en-US" altLang="zh-CN" sz="2400" dirty="0"/>
              <a:t>1≤i,j≤3  </a:t>
            </a:r>
          </a:p>
          <a:p>
            <a:pPr lvl="3" algn="just" eaLnBrk="1" hangingPunct="1">
              <a:lnSpc>
                <a:spcPct val="90000"/>
              </a:lnSpc>
            </a:pPr>
            <a:r>
              <a:rPr lang="zh-CN" altLang="en-US" sz="2400" dirty="0"/>
              <a:t>数字</a:t>
            </a:r>
            <a:r>
              <a:rPr lang="en-US" altLang="zh-CN" sz="2400" dirty="0"/>
              <a:t>0</a:t>
            </a:r>
            <a:r>
              <a:rPr lang="zh-CN" altLang="en-US" sz="2400" dirty="0"/>
              <a:t>表示空格 </a:t>
            </a:r>
          </a:p>
          <a:p>
            <a:pPr lvl="3" algn="just" eaLnBrk="1" hangingPunct="1">
              <a:lnSpc>
                <a:spcPct val="90000"/>
              </a:lnSpc>
            </a:pPr>
            <a:r>
              <a:rPr lang="zh-CN" altLang="en-US" sz="2400" dirty="0"/>
              <a:t>数字</a:t>
            </a:r>
            <a:r>
              <a:rPr lang="en-US" altLang="zh-CN" sz="2400" dirty="0"/>
              <a:t>1-8</a:t>
            </a:r>
            <a:r>
              <a:rPr lang="zh-CN" altLang="en-US" sz="2400" dirty="0"/>
              <a:t>表示相应的棋牌；</a:t>
            </a:r>
          </a:p>
        </p:txBody>
      </p:sp>
      <p:grpSp>
        <p:nvGrpSpPr>
          <p:cNvPr id="19462" name="Group 6"/>
          <p:cNvGrpSpPr>
            <a:grpSpLocks/>
          </p:cNvGrpSpPr>
          <p:nvPr/>
        </p:nvGrpSpPr>
        <p:grpSpPr bwMode="auto">
          <a:xfrm>
            <a:off x="1733646" y="-89991"/>
            <a:ext cx="7254081" cy="2273300"/>
            <a:chOff x="129" y="0"/>
            <a:chExt cx="4218" cy="1432"/>
          </a:xfrm>
        </p:grpSpPr>
        <p:sp>
          <p:nvSpPr>
            <p:cNvPr id="19463" name="Text Box 5"/>
            <p:cNvSpPr txBox="1">
              <a:spLocks noChangeArrowheads="1"/>
            </p:cNvSpPr>
            <p:nvPr/>
          </p:nvSpPr>
          <p:spPr bwMode="auto">
            <a:xfrm>
              <a:off x="480" y="11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latin typeface="Times New Roman" pitchFamily="18" charset="0"/>
                </a:rPr>
                <a:t>初始布局</a:t>
              </a:r>
            </a:p>
          </p:txBody>
        </p:sp>
        <p:sp>
          <p:nvSpPr>
            <p:cNvPr id="19464" name="Text Box 6"/>
            <p:cNvSpPr txBox="1">
              <a:spLocks noChangeArrowheads="1"/>
            </p:cNvSpPr>
            <p:nvPr/>
          </p:nvSpPr>
          <p:spPr bwMode="auto">
            <a:xfrm>
              <a:off x="3120" y="11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latin typeface="Times New Roman" pitchFamily="18" charset="0"/>
                </a:rPr>
                <a:t>目标布局</a:t>
              </a:r>
            </a:p>
          </p:txBody>
        </p:sp>
        <p:sp>
          <p:nvSpPr>
            <p:cNvPr id="19465" name="AutoShape 7"/>
            <p:cNvSpPr>
              <a:spLocks noChangeArrowheads="1"/>
            </p:cNvSpPr>
            <p:nvPr/>
          </p:nvSpPr>
          <p:spPr bwMode="auto">
            <a:xfrm>
              <a:off x="1932" y="447"/>
              <a:ext cx="528" cy="192"/>
            </a:xfrm>
            <a:prstGeom prst="rightArrow">
              <a:avLst>
                <a:gd name="adj1" fmla="val 50000"/>
                <a:gd name="adj2" fmla="val 68750"/>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9466" name="Text Box 8"/>
            <p:cNvSpPr txBox="1">
              <a:spLocks noChangeArrowheads="1"/>
            </p:cNvSpPr>
            <p:nvPr/>
          </p:nvSpPr>
          <p:spPr bwMode="auto">
            <a:xfrm>
              <a:off x="1836" y="207"/>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latin typeface="Verdana" pitchFamily="34" charset="0"/>
                </a:rPr>
                <a:t>移动数码</a:t>
              </a:r>
            </a:p>
          </p:txBody>
        </p:sp>
        <p:pic>
          <p:nvPicPr>
            <p:cNvPr id="19467" name="Picture 9"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0" y="0"/>
              <a:ext cx="1707"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 desc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 y="142"/>
              <a:ext cx="1707" cy="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9" name="Group 13"/>
          <p:cNvGrpSpPr>
            <a:grpSpLocks/>
          </p:cNvGrpSpPr>
          <p:nvPr/>
        </p:nvGrpSpPr>
        <p:grpSpPr bwMode="auto">
          <a:xfrm>
            <a:off x="1465611" y="4689748"/>
            <a:ext cx="8089900" cy="1979612"/>
            <a:chOff x="0" y="0"/>
            <a:chExt cx="3418" cy="690"/>
          </a:xfrm>
        </p:grpSpPr>
        <p:graphicFrame>
          <p:nvGraphicFramePr>
            <p:cNvPr id="19470" name="Object 14"/>
            <p:cNvGraphicFramePr>
              <a:graphicFrameLocks noChangeAspect="1"/>
            </p:cNvGraphicFramePr>
            <p:nvPr/>
          </p:nvGraphicFramePr>
          <p:xfrm>
            <a:off x="0" y="0"/>
            <a:ext cx="923" cy="690"/>
          </p:xfrm>
          <a:graphic>
            <a:graphicData uri="http://schemas.openxmlformats.org/presentationml/2006/ole">
              <mc:AlternateContent xmlns:mc="http://schemas.openxmlformats.org/markup-compatibility/2006">
                <mc:Choice xmlns:v="urn:schemas-microsoft-com:vml" Requires="v">
                  <p:oleObj spid="_x0000_s35900"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23" cy="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1" name="AutoShape 13"/>
            <p:cNvSpPr>
              <a:spLocks noChangeArrowheads="1"/>
            </p:cNvSpPr>
            <p:nvPr/>
          </p:nvSpPr>
          <p:spPr bwMode="auto">
            <a:xfrm>
              <a:off x="1551" y="199"/>
              <a:ext cx="528" cy="192"/>
            </a:xfrm>
            <a:prstGeom prst="rightArrow">
              <a:avLst>
                <a:gd name="adj1" fmla="val 50000"/>
                <a:gd name="adj2" fmla="val 68750"/>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19472" name="Object 16"/>
            <p:cNvGraphicFramePr>
              <a:graphicFrameLocks noChangeAspect="1"/>
            </p:cNvGraphicFramePr>
            <p:nvPr/>
          </p:nvGraphicFramePr>
          <p:xfrm>
            <a:off x="2541" y="0"/>
            <a:ext cx="877" cy="657"/>
          </p:xfrm>
          <a:graphic>
            <a:graphicData uri="http://schemas.openxmlformats.org/presentationml/2006/ole">
              <mc:AlternateContent xmlns:mc="http://schemas.openxmlformats.org/markup-compatibility/2006">
                <mc:Choice xmlns:v="urn:schemas-microsoft-com:vml" Requires="v">
                  <p:oleObj spid="_x0000_s35901"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 y="0"/>
                          <a:ext cx="877" cy="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fld id="{0C913308-F349-4B6D-A68A-DD1791B4A57B}" type="slidenum">
              <a:rPr lang="zh-CN" altLang="en-US" smtClean="0"/>
              <a:t>68</a:t>
            </a:fld>
            <a:endParaRPr lang="zh-CN" altLang="en-US"/>
          </a:p>
        </p:txBody>
      </p:sp>
    </p:spTree>
    <p:extLst>
      <p:ext uri="{BB962C8B-B14F-4D97-AF65-F5344CB8AC3E}">
        <p14:creationId xmlns:p14="http://schemas.microsoft.com/office/powerpoint/2010/main" val="275541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strips(downRight)">
                                      <p:cBhvr>
                                        <p:cTn id="7" dur="500"/>
                                        <p:tgtEl>
                                          <p:spTgt spid="19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strips(downRight)">
                                      <p:cBhvr>
                                        <p:cTn id="12" dur="500"/>
                                        <p:tgtEl>
                                          <p:spTgt spid="19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strips(downRight)">
                                      <p:cBhvr>
                                        <p:cTn id="17" dur="500"/>
                                        <p:tgtEl>
                                          <p:spTgt spid="194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9461">
                                            <p:txEl>
                                              <p:pRg st="3" end="3"/>
                                            </p:txEl>
                                          </p:spTgt>
                                        </p:tgtEl>
                                        <p:attrNameLst>
                                          <p:attrName>style.visibility</p:attrName>
                                        </p:attrNameLst>
                                      </p:cBhvr>
                                      <p:to>
                                        <p:strVal val="visible"/>
                                      </p:to>
                                    </p:set>
                                    <p:animEffect transition="in" filter="strips(downRight)">
                                      <p:cBhvr>
                                        <p:cTn id="22" dur="500"/>
                                        <p:tgtEl>
                                          <p:spTgt spid="1946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9461">
                                            <p:txEl>
                                              <p:pRg st="4" end="4"/>
                                            </p:txEl>
                                          </p:spTgt>
                                        </p:tgtEl>
                                        <p:attrNameLst>
                                          <p:attrName>style.visibility</p:attrName>
                                        </p:attrNameLst>
                                      </p:cBhvr>
                                      <p:to>
                                        <p:strVal val="visible"/>
                                      </p:to>
                                    </p:set>
                                    <p:animEffect transition="in" filter="strips(downRight)">
                                      <p:cBhvr>
                                        <p:cTn id="27" dur="500"/>
                                        <p:tgtEl>
                                          <p:spTgt spid="1946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3" presetClass="entr" presetSubtype="16" fill="hold" nodeType="clickEffect">
                                  <p:stCondLst>
                                    <p:cond delay="0"/>
                                  </p:stCondLst>
                                  <p:childTnLst>
                                    <p:set>
                                      <p:cBhvr>
                                        <p:cTn id="31" dur="1" fill="hold">
                                          <p:stCondLst>
                                            <p:cond delay="0"/>
                                          </p:stCondLst>
                                        </p:cTn>
                                        <p:tgtEl>
                                          <p:spTgt spid="19469"/>
                                        </p:tgtEl>
                                        <p:attrNameLst>
                                          <p:attrName>style.visibility</p:attrName>
                                        </p:attrNameLst>
                                      </p:cBhvr>
                                      <p:to>
                                        <p:strVal val="visible"/>
                                      </p:to>
                                    </p:set>
                                    <p:animEffect transition="in" filter="plus(in)">
                                      <p:cBhvr>
                                        <p:cTn id="32" dur="1000"/>
                                        <p:tgtEl>
                                          <p:spTgt spid="19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p:cNvSpPr>
            <a:spLocks noGrp="1" noChangeArrowheads="1"/>
          </p:cNvSpPr>
          <p:nvPr>
            <p:ph type="body" idx="4294967295"/>
          </p:nvPr>
        </p:nvSpPr>
        <p:spPr>
          <a:xfrm>
            <a:off x="495300" y="332656"/>
            <a:ext cx="8915400" cy="5991944"/>
          </a:xfrm>
        </p:spPr>
        <p:txBody>
          <a:bodyPr/>
          <a:lstStyle/>
          <a:p>
            <a:pPr>
              <a:lnSpc>
                <a:spcPct val="90000"/>
              </a:lnSpc>
            </a:pPr>
            <a:r>
              <a:rPr lang="zh-CN" altLang="en-US" sz="2800" b="1" dirty="0">
                <a:solidFill>
                  <a:srgbClr val="0066FF"/>
                </a:solidFill>
              </a:rPr>
              <a:t>例</a:t>
            </a:r>
            <a:r>
              <a:rPr lang="en-US" altLang="zh-CN" sz="2800" b="1" dirty="0">
                <a:solidFill>
                  <a:srgbClr val="0066FF"/>
                </a:solidFill>
              </a:rPr>
              <a:t>1 </a:t>
            </a:r>
            <a:r>
              <a:rPr lang="zh-CN" altLang="en-US" sz="2800" b="1" dirty="0">
                <a:solidFill>
                  <a:srgbClr val="0066FF"/>
                </a:solidFill>
              </a:rPr>
              <a:t>八数码游戏</a:t>
            </a:r>
          </a:p>
          <a:p>
            <a:pPr lvl="1" eaLnBrk="1" hangingPunct="1"/>
            <a:r>
              <a:rPr lang="en-US" altLang="zh-CN" sz="2800" dirty="0" smtClean="0">
                <a:solidFill>
                  <a:srgbClr val="FF0000"/>
                </a:solidFill>
              </a:rPr>
              <a:t>2 </a:t>
            </a:r>
            <a:r>
              <a:rPr lang="zh-CN" altLang="en-US" sz="2800" dirty="0" smtClean="0">
                <a:solidFill>
                  <a:srgbClr val="FF0000"/>
                </a:solidFill>
              </a:rPr>
              <a:t>规则库</a:t>
            </a:r>
            <a:r>
              <a:rPr lang="zh-CN" altLang="en-US" sz="2800" dirty="0"/>
              <a:t>：</a:t>
            </a:r>
          </a:p>
          <a:p>
            <a:pPr lvl="1" eaLnBrk="1" hangingPunct="1"/>
            <a:r>
              <a:rPr lang="en-US" altLang="zh-CN" sz="2800" dirty="0"/>
              <a:t>R1: </a:t>
            </a:r>
            <a:r>
              <a:rPr lang="en-US" altLang="zh-CN" sz="2800" dirty="0">
                <a:solidFill>
                  <a:srgbClr val="0066FF"/>
                </a:solidFill>
              </a:rPr>
              <a:t>j</a:t>
            </a:r>
            <a:r>
              <a:rPr lang="en-US" altLang="zh-CN" sz="2800" baseline="-25000" dirty="0">
                <a:solidFill>
                  <a:srgbClr val="0066FF"/>
                </a:solidFill>
              </a:rPr>
              <a:t>0</a:t>
            </a:r>
            <a:r>
              <a:rPr lang="en-US" altLang="zh-CN" sz="2800" dirty="0"/>
              <a:t>&gt;1 </a:t>
            </a:r>
            <a:r>
              <a:rPr lang="en-US" altLang="zh-CN" dirty="0">
                <a:effectLst>
                  <a:outerShdw blurRad="38100" dist="38100" dir="2700000" algn="tl">
                    <a:srgbClr val="C0C0C0"/>
                  </a:outerShdw>
                </a:effectLst>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olidFill>
                  <a:srgbClr val="0066FF"/>
                </a:solidFill>
                <a:sym typeface="Symbol" pitchFamily="18" charset="2"/>
              </a:rPr>
              <a:t>j0</a:t>
            </a:r>
            <a:r>
              <a:rPr lang="en-US" altLang="zh-CN" dirty="0">
                <a:sym typeface="Symbol" pitchFamily="18" charset="2"/>
              </a:rPr>
              <a:t>:= S</a:t>
            </a:r>
            <a:r>
              <a:rPr lang="en-US" altLang="zh-CN" baseline="-25000" dirty="0">
                <a:solidFill>
                  <a:srgbClr val="FF0000"/>
                </a:solidFill>
                <a:sym typeface="Symbol" pitchFamily="18" charset="2"/>
              </a:rPr>
              <a:t>i0</a:t>
            </a:r>
            <a:r>
              <a:rPr lang="en-US" altLang="zh-CN" baseline="-25000" dirty="0">
                <a:sym typeface="Symbol" pitchFamily="18" charset="2"/>
              </a:rPr>
              <a:t>(</a:t>
            </a:r>
            <a:r>
              <a:rPr lang="en-US" altLang="zh-CN" baseline="-25000" dirty="0">
                <a:solidFill>
                  <a:srgbClr val="0066FF"/>
                </a:solidFill>
                <a:sym typeface="Symbol" pitchFamily="18" charset="2"/>
              </a:rPr>
              <a:t>j0</a:t>
            </a:r>
            <a:r>
              <a:rPr lang="en-US" altLang="zh-CN" baseline="-25000" dirty="0">
                <a:sym typeface="Symbol" pitchFamily="18" charset="2"/>
              </a:rPr>
              <a:t>-1) </a:t>
            </a:r>
            <a:r>
              <a:rPr lang="en-US" altLang="zh-CN" dirty="0">
                <a:latin typeface="宋体" pitchFamily="2" charset="-122"/>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ym typeface="Symbol" pitchFamily="18" charset="2"/>
              </a:rPr>
              <a:t>(</a:t>
            </a:r>
            <a:r>
              <a:rPr lang="en-US" altLang="zh-CN" baseline="-25000" dirty="0">
                <a:solidFill>
                  <a:srgbClr val="0066FF"/>
                </a:solidFill>
                <a:sym typeface="Symbol" pitchFamily="18" charset="2"/>
              </a:rPr>
              <a:t>j0</a:t>
            </a:r>
            <a:r>
              <a:rPr lang="en-US" altLang="zh-CN" baseline="-25000" dirty="0">
                <a:sym typeface="Symbol" pitchFamily="18" charset="2"/>
              </a:rPr>
              <a:t>-1) </a:t>
            </a:r>
            <a:r>
              <a:rPr lang="en-US" altLang="zh-CN" dirty="0">
                <a:sym typeface="Symbol" pitchFamily="18" charset="2"/>
              </a:rPr>
              <a:t>:= 0</a:t>
            </a:r>
            <a:r>
              <a:rPr lang="zh-CN" altLang="en-US" dirty="0">
                <a:solidFill>
                  <a:srgbClr val="FF0000"/>
                </a:solidFill>
                <a:sym typeface="Symbol" pitchFamily="18" charset="2"/>
              </a:rPr>
              <a:t>空格左移</a:t>
            </a:r>
            <a:r>
              <a:rPr lang="zh-CN" altLang="en-US" baseline="-25000" dirty="0">
                <a:sym typeface="Symbol" pitchFamily="18" charset="2"/>
              </a:rPr>
              <a:t> </a:t>
            </a:r>
          </a:p>
          <a:p>
            <a:pPr lvl="1" eaLnBrk="1" hangingPunct="1"/>
            <a:r>
              <a:rPr lang="en-US" altLang="zh-CN" sz="2800" dirty="0"/>
              <a:t>R2: </a:t>
            </a:r>
            <a:r>
              <a:rPr lang="en-US" altLang="zh-CN" sz="2800" dirty="0">
                <a:solidFill>
                  <a:srgbClr val="FF0000"/>
                </a:solidFill>
              </a:rPr>
              <a:t>i</a:t>
            </a:r>
            <a:r>
              <a:rPr lang="en-US" altLang="zh-CN" sz="2800" baseline="-25000" dirty="0">
                <a:solidFill>
                  <a:srgbClr val="FF0000"/>
                </a:solidFill>
              </a:rPr>
              <a:t>0</a:t>
            </a:r>
            <a:r>
              <a:rPr lang="en-US" altLang="zh-CN" sz="2800" dirty="0"/>
              <a:t>&gt;1 </a:t>
            </a:r>
            <a:r>
              <a:rPr lang="en-US" altLang="zh-CN" dirty="0">
                <a:effectLst>
                  <a:outerShdw blurRad="38100" dist="38100" dir="2700000" algn="tl">
                    <a:srgbClr val="C0C0C0"/>
                  </a:outerShdw>
                </a:effectLst>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olidFill>
                  <a:srgbClr val="0066FF"/>
                </a:solidFill>
                <a:sym typeface="Symbol" pitchFamily="18" charset="2"/>
              </a:rPr>
              <a:t>j0</a:t>
            </a:r>
            <a:r>
              <a:rPr lang="en-US" altLang="zh-CN" dirty="0">
                <a:sym typeface="Symbol" pitchFamily="18" charset="2"/>
              </a:rPr>
              <a:t>:= S</a:t>
            </a:r>
            <a:r>
              <a:rPr lang="en-US" altLang="zh-CN" baseline="-25000" dirty="0">
                <a:sym typeface="Symbol" pitchFamily="18" charset="2"/>
              </a:rPr>
              <a:t>(</a:t>
            </a:r>
            <a:r>
              <a:rPr lang="en-US" altLang="zh-CN" baseline="-25000" dirty="0">
                <a:solidFill>
                  <a:srgbClr val="FF0000"/>
                </a:solidFill>
                <a:sym typeface="Symbol" pitchFamily="18" charset="2"/>
              </a:rPr>
              <a:t>i0</a:t>
            </a:r>
            <a:r>
              <a:rPr lang="en-US" altLang="zh-CN" baseline="-25000" dirty="0">
                <a:sym typeface="Symbol" pitchFamily="18" charset="2"/>
              </a:rPr>
              <a:t>-1)</a:t>
            </a:r>
            <a:r>
              <a:rPr lang="en-US" altLang="zh-CN" baseline="-25000" dirty="0">
                <a:solidFill>
                  <a:srgbClr val="0066FF"/>
                </a:solidFill>
                <a:sym typeface="Symbol" pitchFamily="18" charset="2"/>
              </a:rPr>
              <a:t>j0</a:t>
            </a:r>
            <a:r>
              <a:rPr lang="en-US" altLang="zh-CN" baseline="-25000" dirty="0">
                <a:sym typeface="Symbol" pitchFamily="18" charset="2"/>
              </a:rPr>
              <a:t> </a:t>
            </a:r>
            <a:r>
              <a:rPr lang="en-US" altLang="zh-CN" dirty="0">
                <a:latin typeface="宋体" pitchFamily="2" charset="-122"/>
                <a:sym typeface="Symbol" pitchFamily="18" charset="2"/>
              </a:rPr>
              <a:t>∧ </a:t>
            </a:r>
            <a:r>
              <a:rPr lang="en-US" altLang="zh-CN" dirty="0">
                <a:sym typeface="Symbol" pitchFamily="18" charset="2"/>
              </a:rPr>
              <a:t>S</a:t>
            </a:r>
            <a:r>
              <a:rPr lang="en-US" altLang="zh-CN" baseline="-25000" dirty="0">
                <a:sym typeface="Symbol" pitchFamily="18" charset="2"/>
              </a:rPr>
              <a:t>(</a:t>
            </a:r>
            <a:r>
              <a:rPr lang="en-US" altLang="zh-CN" baseline="-25000" dirty="0">
                <a:solidFill>
                  <a:srgbClr val="FF0000"/>
                </a:solidFill>
                <a:sym typeface="Symbol" pitchFamily="18" charset="2"/>
              </a:rPr>
              <a:t>i0</a:t>
            </a:r>
            <a:r>
              <a:rPr lang="en-US" altLang="zh-CN" baseline="-25000" dirty="0">
                <a:sym typeface="Symbol" pitchFamily="18" charset="2"/>
              </a:rPr>
              <a:t>-1)</a:t>
            </a:r>
            <a:r>
              <a:rPr lang="en-US" altLang="zh-CN" baseline="-25000" dirty="0">
                <a:solidFill>
                  <a:srgbClr val="0066FF"/>
                </a:solidFill>
                <a:sym typeface="Symbol" pitchFamily="18" charset="2"/>
              </a:rPr>
              <a:t>j0</a:t>
            </a:r>
            <a:r>
              <a:rPr lang="en-US" altLang="zh-CN" baseline="-25000" dirty="0">
                <a:sym typeface="Symbol" pitchFamily="18" charset="2"/>
              </a:rPr>
              <a:t> </a:t>
            </a:r>
            <a:r>
              <a:rPr lang="en-US" altLang="zh-CN" dirty="0">
                <a:sym typeface="Symbol" pitchFamily="18" charset="2"/>
              </a:rPr>
              <a:t>:= 0</a:t>
            </a:r>
            <a:r>
              <a:rPr lang="zh-CN" altLang="en-US" dirty="0">
                <a:solidFill>
                  <a:srgbClr val="FF0000"/>
                </a:solidFill>
                <a:sym typeface="Symbol" pitchFamily="18" charset="2"/>
              </a:rPr>
              <a:t>空格上移</a:t>
            </a:r>
          </a:p>
          <a:p>
            <a:pPr lvl="1" eaLnBrk="1" hangingPunct="1"/>
            <a:r>
              <a:rPr lang="en-US" altLang="zh-CN" sz="2800" dirty="0"/>
              <a:t>R3: </a:t>
            </a:r>
            <a:r>
              <a:rPr lang="en-US" altLang="zh-CN" sz="2800" dirty="0">
                <a:solidFill>
                  <a:srgbClr val="0066FF"/>
                </a:solidFill>
              </a:rPr>
              <a:t>j</a:t>
            </a:r>
            <a:r>
              <a:rPr lang="en-US" altLang="zh-CN" sz="2800" baseline="-25000" dirty="0">
                <a:solidFill>
                  <a:srgbClr val="0066FF"/>
                </a:solidFill>
              </a:rPr>
              <a:t>0</a:t>
            </a:r>
            <a:r>
              <a:rPr lang="en-US" altLang="zh-CN" sz="2800" dirty="0"/>
              <a:t>&lt;3 </a:t>
            </a:r>
            <a:r>
              <a:rPr lang="en-US" altLang="zh-CN" dirty="0">
                <a:effectLst>
                  <a:outerShdw blurRad="38100" dist="38100" dir="2700000" algn="tl">
                    <a:srgbClr val="C0C0C0"/>
                  </a:outerShdw>
                </a:effectLst>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olidFill>
                  <a:srgbClr val="0066FF"/>
                </a:solidFill>
                <a:sym typeface="Symbol" pitchFamily="18" charset="2"/>
              </a:rPr>
              <a:t>j0</a:t>
            </a:r>
            <a:r>
              <a:rPr lang="en-US" altLang="zh-CN" dirty="0">
                <a:sym typeface="Symbol" pitchFamily="18" charset="2"/>
              </a:rPr>
              <a:t>:= S</a:t>
            </a:r>
            <a:r>
              <a:rPr lang="en-US" altLang="zh-CN" baseline="-25000" dirty="0">
                <a:solidFill>
                  <a:srgbClr val="FF0000"/>
                </a:solidFill>
                <a:sym typeface="Symbol" pitchFamily="18" charset="2"/>
              </a:rPr>
              <a:t>i0</a:t>
            </a:r>
            <a:r>
              <a:rPr lang="en-US" altLang="zh-CN" baseline="-25000" dirty="0">
                <a:sym typeface="Symbol" pitchFamily="18" charset="2"/>
              </a:rPr>
              <a:t>(</a:t>
            </a:r>
            <a:r>
              <a:rPr lang="en-US" altLang="zh-CN" baseline="-25000" dirty="0">
                <a:solidFill>
                  <a:srgbClr val="0066FF"/>
                </a:solidFill>
                <a:sym typeface="Symbol" pitchFamily="18" charset="2"/>
              </a:rPr>
              <a:t>j0</a:t>
            </a:r>
            <a:r>
              <a:rPr lang="en-US" altLang="zh-CN" baseline="-25000" dirty="0">
                <a:sym typeface="Symbol" pitchFamily="18" charset="2"/>
              </a:rPr>
              <a:t>+1) </a:t>
            </a:r>
            <a:r>
              <a:rPr lang="en-US" altLang="zh-CN" dirty="0">
                <a:latin typeface="宋体" pitchFamily="2" charset="-122"/>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ym typeface="Symbol" pitchFamily="18" charset="2"/>
              </a:rPr>
              <a:t>(</a:t>
            </a:r>
            <a:r>
              <a:rPr lang="en-US" altLang="zh-CN" baseline="-25000" dirty="0">
                <a:solidFill>
                  <a:srgbClr val="0066FF"/>
                </a:solidFill>
                <a:sym typeface="Symbol" pitchFamily="18" charset="2"/>
              </a:rPr>
              <a:t>j0</a:t>
            </a:r>
            <a:r>
              <a:rPr lang="en-US" altLang="zh-CN" baseline="-25000" dirty="0">
                <a:sym typeface="Symbol" pitchFamily="18" charset="2"/>
              </a:rPr>
              <a:t>+1) </a:t>
            </a:r>
            <a:r>
              <a:rPr lang="en-US" altLang="zh-CN" dirty="0">
                <a:sym typeface="Symbol" pitchFamily="18" charset="2"/>
              </a:rPr>
              <a:t>:= 0</a:t>
            </a:r>
            <a:r>
              <a:rPr lang="zh-CN" altLang="en-US" dirty="0">
                <a:solidFill>
                  <a:srgbClr val="FF0000"/>
                </a:solidFill>
                <a:sym typeface="Symbol" pitchFamily="18" charset="2"/>
              </a:rPr>
              <a:t>空格右移</a:t>
            </a:r>
          </a:p>
          <a:p>
            <a:pPr lvl="1" eaLnBrk="1" hangingPunct="1"/>
            <a:r>
              <a:rPr lang="en-US" altLang="zh-CN" sz="2800" dirty="0"/>
              <a:t>R4: </a:t>
            </a:r>
            <a:r>
              <a:rPr lang="en-US" altLang="zh-CN" sz="2800" dirty="0">
                <a:solidFill>
                  <a:srgbClr val="FF0000"/>
                </a:solidFill>
              </a:rPr>
              <a:t>i</a:t>
            </a:r>
            <a:r>
              <a:rPr lang="en-US" altLang="zh-CN" sz="2800" baseline="-25000" dirty="0">
                <a:solidFill>
                  <a:srgbClr val="FF0000"/>
                </a:solidFill>
              </a:rPr>
              <a:t>0</a:t>
            </a:r>
            <a:r>
              <a:rPr lang="en-US" altLang="zh-CN" sz="2800" dirty="0"/>
              <a:t>&lt;3 </a:t>
            </a:r>
            <a:r>
              <a:rPr lang="en-US" altLang="zh-CN" dirty="0">
                <a:effectLst>
                  <a:outerShdw blurRad="38100" dist="38100" dir="2700000" algn="tl">
                    <a:srgbClr val="C0C0C0"/>
                  </a:outerShdw>
                </a:effectLst>
                <a:sym typeface="Symbol" pitchFamily="18" charset="2"/>
              </a:rPr>
              <a:t> </a:t>
            </a:r>
            <a:r>
              <a:rPr lang="en-US" altLang="zh-CN" dirty="0">
                <a:sym typeface="Symbol" pitchFamily="18" charset="2"/>
              </a:rPr>
              <a:t>S</a:t>
            </a:r>
            <a:r>
              <a:rPr lang="en-US" altLang="zh-CN" baseline="-25000" dirty="0">
                <a:solidFill>
                  <a:srgbClr val="FF0000"/>
                </a:solidFill>
                <a:sym typeface="Symbol" pitchFamily="18" charset="2"/>
              </a:rPr>
              <a:t>i0</a:t>
            </a:r>
            <a:r>
              <a:rPr lang="en-US" altLang="zh-CN" baseline="-25000" dirty="0">
                <a:solidFill>
                  <a:srgbClr val="0066FF"/>
                </a:solidFill>
                <a:sym typeface="Symbol" pitchFamily="18" charset="2"/>
              </a:rPr>
              <a:t>j0</a:t>
            </a:r>
            <a:r>
              <a:rPr lang="en-US" altLang="zh-CN" dirty="0">
                <a:sym typeface="Symbol" pitchFamily="18" charset="2"/>
              </a:rPr>
              <a:t>:= S</a:t>
            </a:r>
            <a:r>
              <a:rPr lang="en-US" altLang="zh-CN" baseline="-25000" dirty="0">
                <a:sym typeface="Symbol" pitchFamily="18" charset="2"/>
              </a:rPr>
              <a:t>(</a:t>
            </a:r>
            <a:r>
              <a:rPr lang="en-US" altLang="zh-CN" baseline="-25000" dirty="0">
                <a:solidFill>
                  <a:srgbClr val="FF0000"/>
                </a:solidFill>
                <a:sym typeface="Symbol" pitchFamily="18" charset="2"/>
              </a:rPr>
              <a:t>i0</a:t>
            </a:r>
            <a:r>
              <a:rPr lang="en-US" altLang="zh-CN" baseline="-25000" dirty="0">
                <a:sym typeface="Symbol" pitchFamily="18" charset="2"/>
              </a:rPr>
              <a:t>+1)</a:t>
            </a:r>
            <a:r>
              <a:rPr lang="en-US" altLang="zh-CN" baseline="-25000" dirty="0">
                <a:solidFill>
                  <a:srgbClr val="0066FF"/>
                </a:solidFill>
                <a:sym typeface="Symbol" pitchFamily="18" charset="2"/>
              </a:rPr>
              <a:t>j0</a:t>
            </a:r>
            <a:r>
              <a:rPr lang="en-US" altLang="zh-CN" baseline="-25000" dirty="0">
                <a:sym typeface="Symbol" pitchFamily="18" charset="2"/>
              </a:rPr>
              <a:t> </a:t>
            </a:r>
            <a:r>
              <a:rPr lang="en-US" altLang="zh-CN" dirty="0">
                <a:latin typeface="宋体" pitchFamily="2" charset="-122"/>
                <a:sym typeface="Symbol" pitchFamily="18" charset="2"/>
              </a:rPr>
              <a:t>∧ </a:t>
            </a:r>
            <a:r>
              <a:rPr lang="en-US" altLang="zh-CN" dirty="0">
                <a:sym typeface="Symbol" pitchFamily="18" charset="2"/>
              </a:rPr>
              <a:t>S</a:t>
            </a:r>
            <a:r>
              <a:rPr lang="en-US" altLang="zh-CN" baseline="-25000" dirty="0">
                <a:sym typeface="Symbol" pitchFamily="18" charset="2"/>
              </a:rPr>
              <a:t>(</a:t>
            </a:r>
            <a:r>
              <a:rPr lang="en-US" altLang="zh-CN" baseline="-25000" dirty="0">
                <a:solidFill>
                  <a:srgbClr val="FF0000"/>
                </a:solidFill>
                <a:sym typeface="Symbol" pitchFamily="18" charset="2"/>
              </a:rPr>
              <a:t>i0</a:t>
            </a:r>
            <a:r>
              <a:rPr lang="en-US" altLang="zh-CN" baseline="-25000" dirty="0">
                <a:sym typeface="Symbol" pitchFamily="18" charset="2"/>
              </a:rPr>
              <a:t>+1)</a:t>
            </a:r>
            <a:r>
              <a:rPr lang="en-US" altLang="zh-CN" baseline="-25000" dirty="0">
                <a:solidFill>
                  <a:srgbClr val="0066FF"/>
                </a:solidFill>
                <a:sym typeface="Symbol" pitchFamily="18" charset="2"/>
              </a:rPr>
              <a:t>j0</a:t>
            </a:r>
            <a:r>
              <a:rPr lang="en-US" altLang="zh-CN" baseline="-25000" dirty="0">
                <a:sym typeface="Symbol" pitchFamily="18" charset="2"/>
              </a:rPr>
              <a:t> </a:t>
            </a:r>
            <a:r>
              <a:rPr lang="en-US" altLang="zh-CN" dirty="0">
                <a:sym typeface="Symbol" pitchFamily="18" charset="2"/>
              </a:rPr>
              <a:t>:= 0</a:t>
            </a:r>
            <a:r>
              <a:rPr lang="zh-CN" altLang="en-US" dirty="0">
                <a:solidFill>
                  <a:srgbClr val="FF0000"/>
                </a:solidFill>
                <a:sym typeface="Symbol" pitchFamily="18" charset="2"/>
              </a:rPr>
              <a:t>空格下移</a:t>
            </a:r>
            <a:endParaRPr lang="en-US" altLang="zh-CN" sz="2800" dirty="0">
              <a:solidFill>
                <a:srgbClr val="FF0000"/>
              </a:solidFill>
              <a:sym typeface="Symbol" pitchFamily="18" charset="2"/>
            </a:endParaRPr>
          </a:p>
        </p:txBody>
      </p:sp>
      <p:grpSp>
        <p:nvGrpSpPr>
          <p:cNvPr id="20486" name="Group 6"/>
          <p:cNvGrpSpPr>
            <a:grpSpLocks/>
          </p:cNvGrpSpPr>
          <p:nvPr/>
        </p:nvGrpSpPr>
        <p:grpSpPr bwMode="auto">
          <a:xfrm>
            <a:off x="1196936" y="3727450"/>
            <a:ext cx="7429500" cy="1981200"/>
            <a:chOff x="0" y="0"/>
            <a:chExt cx="3418" cy="690"/>
          </a:xfrm>
        </p:grpSpPr>
        <p:graphicFrame>
          <p:nvGraphicFramePr>
            <p:cNvPr id="20487" name="Object 7"/>
            <p:cNvGraphicFramePr>
              <a:graphicFrameLocks noChangeAspect="1"/>
            </p:cNvGraphicFramePr>
            <p:nvPr/>
          </p:nvGraphicFramePr>
          <p:xfrm>
            <a:off x="0" y="0"/>
            <a:ext cx="923" cy="690"/>
          </p:xfrm>
          <a:graphic>
            <a:graphicData uri="http://schemas.openxmlformats.org/presentationml/2006/ole">
              <mc:AlternateContent xmlns:mc="http://schemas.openxmlformats.org/markup-compatibility/2006">
                <mc:Choice xmlns:v="urn:schemas-microsoft-com:vml" Requires="v">
                  <p:oleObj spid="_x0000_s36926"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23" cy="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8" name="AutoShape 6"/>
            <p:cNvSpPr>
              <a:spLocks noChangeArrowheads="1"/>
            </p:cNvSpPr>
            <p:nvPr/>
          </p:nvSpPr>
          <p:spPr bwMode="auto">
            <a:xfrm>
              <a:off x="1551" y="192"/>
              <a:ext cx="528" cy="192"/>
            </a:xfrm>
            <a:prstGeom prst="rightArrow">
              <a:avLst>
                <a:gd name="adj1" fmla="val 50000"/>
                <a:gd name="adj2" fmla="val 68750"/>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20489" name="Object 9"/>
            <p:cNvGraphicFramePr>
              <a:graphicFrameLocks noChangeAspect="1"/>
            </p:cNvGraphicFramePr>
            <p:nvPr/>
          </p:nvGraphicFramePr>
          <p:xfrm>
            <a:off x="2541" y="0"/>
            <a:ext cx="877" cy="657"/>
          </p:xfrm>
          <a:graphic>
            <a:graphicData uri="http://schemas.openxmlformats.org/presentationml/2006/ole">
              <mc:AlternateContent xmlns:mc="http://schemas.openxmlformats.org/markup-compatibility/2006">
                <mc:Choice xmlns:v="urn:schemas-microsoft-com:vml" Requires="v">
                  <p:oleObj spid="_x0000_s36927"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1" y="0"/>
                          <a:ext cx="877" cy="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90" name="Rectangle 8"/>
          <p:cNvSpPr>
            <a:spLocks noChangeArrowheads="1"/>
          </p:cNvSpPr>
          <p:nvPr/>
        </p:nvSpPr>
        <p:spPr bwMode="auto">
          <a:xfrm>
            <a:off x="1509078" y="5709444"/>
            <a:ext cx="670890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dirty="0">
                <a:solidFill>
                  <a:srgbClr val="FF0000"/>
                </a:solidFill>
                <a:latin typeface="黑体" pitchFamily="49" charset="-122"/>
                <a:ea typeface="黑体" pitchFamily="49" charset="-122"/>
                <a:sym typeface="Symbol" pitchFamily="18" charset="2"/>
              </a:rPr>
              <a:t>i0</a:t>
            </a:r>
            <a:r>
              <a:rPr lang="zh-CN" altLang="en-US" sz="2400" b="1" dirty="0">
                <a:solidFill>
                  <a:srgbClr val="FF0000"/>
                </a:solidFill>
                <a:latin typeface="黑体" pitchFamily="49" charset="-122"/>
                <a:ea typeface="黑体" pitchFamily="49" charset="-122"/>
                <a:sym typeface="Symbol" pitchFamily="18" charset="2"/>
              </a:rPr>
              <a:t>表示空格所在行</a:t>
            </a:r>
            <a:r>
              <a:rPr lang="zh-CN" altLang="en-US" sz="2400" b="1" dirty="0">
                <a:solidFill>
                  <a:srgbClr val="FF0000"/>
                </a:solidFill>
                <a:sym typeface="Symbol" pitchFamily="18" charset="2"/>
              </a:rPr>
              <a:t>     </a:t>
            </a:r>
            <a:r>
              <a:rPr lang="en-US" altLang="zh-CN" sz="2400" b="1" dirty="0">
                <a:solidFill>
                  <a:srgbClr val="0000FF"/>
                </a:solidFill>
                <a:latin typeface="黑体" pitchFamily="49" charset="-122"/>
                <a:ea typeface="黑体" pitchFamily="49" charset="-122"/>
                <a:sym typeface="Symbol" pitchFamily="18" charset="2"/>
              </a:rPr>
              <a:t>j0</a:t>
            </a:r>
            <a:r>
              <a:rPr lang="zh-CN" altLang="en-US" sz="2400" b="1" dirty="0">
                <a:solidFill>
                  <a:srgbClr val="0000FF"/>
                </a:solidFill>
                <a:latin typeface="黑体" pitchFamily="49" charset="-122"/>
                <a:ea typeface="黑体" pitchFamily="49" charset="-122"/>
                <a:sym typeface="Symbol" pitchFamily="18" charset="2"/>
              </a:rPr>
              <a:t>表示空格所在列</a:t>
            </a:r>
          </a:p>
        </p:txBody>
      </p:sp>
      <p:sp>
        <p:nvSpPr>
          <p:cNvPr id="20491" name="Rectangle 9"/>
          <p:cNvSpPr>
            <a:spLocks noChangeArrowheads="1"/>
          </p:cNvSpPr>
          <p:nvPr/>
        </p:nvSpPr>
        <p:spPr bwMode="auto">
          <a:xfrm>
            <a:off x="3245513" y="4959351"/>
            <a:ext cx="1872854"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i0=1</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sp>
        <p:nvSpPr>
          <p:cNvPr id="20492" name="Oval 10"/>
          <p:cNvSpPr>
            <a:spLocks noChangeArrowheads="1"/>
          </p:cNvSpPr>
          <p:nvPr/>
        </p:nvSpPr>
        <p:spPr bwMode="auto">
          <a:xfrm>
            <a:off x="1088356" y="1330594"/>
            <a:ext cx="624284" cy="504825"/>
          </a:xfrm>
          <a:prstGeom prst="ellipse">
            <a:avLst/>
          </a:pr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493" name="Oval 11"/>
          <p:cNvSpPr>
            <a:spLocks noChangeArrowheads="1"/>
          </p:cNvSpPr>
          <p:nvPr/>
        </p:nvSpPr>
        <p:spPr bwMode="auto">
          <a:xfrm>
            <a:off x="1136576" y="2348112"/>
            <a:ext cx="624285" cy="504825"/>
          </a:xfrm>
          <a:prstGeom prst="ellipse">
            <a:avLst/>
          </a:pr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494" name="Oval 12"/>
          <p:cNvSpPr>
            <a:spLocks noChangeArrowheads="1"/>
          </p:cNvSpPr>
          <p:nvPr/>
        </p:nvSpPr>
        <p:spPr bwMode="auto">
          <a:xfrm>
            <a:off x="1136576" y="2924176"/>
            <a:ext cx="624284" cy="504825"/>
          </a:xfrm>
          <a:prstGeom prst="ellipse">
            <a:avLst/>
          </a:pr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495" name="Oval 13"/>
          <p:cNvSpPr>
            <a:spLocks noChangeArrowheads="1"/>
          </p:cNvSpPr>
          <p:nvPr/>
        </p:nvSpPr>
        <p:spPr bwMode="auto">
          <a:xfrm>
            <a:off x="1286593" y="3788272"/>
            <a:ext cx="624284" cy="504825"/>
          </a:xfrm>
          <a:prstGeom prst="ellipse">
            <a:avLst/>
          </a:pr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496" name="Oval 14"/>
          <p:cNvSpPr>
            <a:spLocks noChangeArrowheads="1"/>
          </p:cNvSpPr>
          <p:nvPr/>
        </p:nvSpPr>
        <p:spPr bwMode="auto">
          <a:xfrm>
            <a:off x="1910662" y="3788272"/>
            <a:ext cx="624285" cy="504825"/>
          </a:xfrm>
          <a:prstGeom prst="ellipse">
            <a:avLst/>
          </a:pr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497" name="AutoShape 15"/>
          <p:cNvSpPr>
            <a:spLocks/>
          </p:cNvSpPr>
          <p:nvPr/>
        </p:nvSpPr>
        <p:spPr bwMode="auto">
          <a:xfrm>
            <a:off x="0" y="4356100"/>
            <a:ext cx="1286404" cy="431800"/>
          </a:xfrm>
          <a:prstGeom prst="accentCallout2">
            <a:avLst>
              <a:gd name="adj1" fmla="val 26472"/>
              <a:gd name="adj2" fmla="val 106417"/>
              <a:gd name="adj3" fmla="val 26472"/>
              <a:gd name="adj4" fmla="val 120856"/>
              <a:gd name="adj5" fmla="val -16947"/>
              <a:gd name="adj6" fmla="val 129848"/>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dirty="0">
                <a:sym typeface="Symbol" pitchFamily="18" charset="2"/>
              </a:rPr>
              <a:t>S</a:t>
            </a:r>
            <a:r>
              <a:rPr lang="en-US" altLang="zh-CN" sz="2000" b="1" dirty="0">
                <a:solidFill>
                  <a:srgbClr val="FF0000"/>
                </a:solidFill>
                <a:sym typeface="Symbol" pitchFamily="18" charset="2"/>
              </a:rPr>
              <a:t>i0</a:t>
            </a:r>
            <a:r>
              <a:rPr lang="en-US" altLang="zh-CN" sz="2000" b="1" dirty="0">
                <a:sym typeface="Symbol" pitchFamily="18" charset="2"/>
              </a:rPr>
              <a:t>(</a:t>
            </a:r>
            <a:r>
              <a:rPr lang="en-US" altLang="zh-CN" sz="2000" b="1" dirty="0">
                <a:solidFill>
                  <a:srgbClr val="FF0000"/>
                </a:solidFill>
                <a:sym typeface="Symbol" pitchFamily="18" charset="2"/>
              </a:rPr>
              <a:t>j0</a:t>
            </a:r>
            <a:r>
              <a:rPr lang="en-US" altLang="zh-CN" sz="2000" b="1" dirty="0">
                <a:sym typeface="Symbol" pitchFamily="18" charset="2"/>
              </a:rPr>
              <a:t>-1)</a:t>
            </a:r>
          </a:p>
        </p:txBody>
      </p:sp>
      <p:sp>
        <p:nvSpPr>
          <p:cNvPr id="20498" name="AutoShape 16"/>
          <p:cNvSpPr>
            <a:spLocks/>
          </p:cNvSpPr>
          <p:nvPr/>
        </p:nvSpPr>
        <p:spPr bwMode="auto">
          <a:xfrm>
            <a:off x="0" y="5148263"/>
            <a:ext cx="1286404" cy="431800"/>
          </a:xfrm>
          <a:prstGeom prst="accentCallout2">
            <a:avLst>
              <a:gd name="adj1" fmla="val 26472"/>
              <a:gd name="adj2" fmla="val 106417"/>
              <a:gd name="adj3" fmla="val 26472"/>
              <a:gd name="adj4" fmla="val 150403"/>
              <a:gd name="adj5" fmla="val -197231"/>
              <a:gd name="adj6" fmla="val 182534"/>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dirty="0">
                <a:solidFill>
                  <a:srgbClr val="FF0000"/>
                </a:solidFill>
                <a:sym typeface="Symbol" pitchFamily="18" charset="2"/>
              </a:rPr>
              <a:t>Si0j0</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2988410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0496"/>
                                        </p:tgtEl>
                                        <p:attrNameLst>
                                          <p:attrName>style.visibility</p:attrName>
                                        </p:attrNameLst>
                                      </p:cBhvr>
                                      <p:to>
                                        <p:strVal val="visible"/>
                                      </p:to>
                                    </p:set>
                                    <p:animEffect transition="in" filter="wheel(4)">
                                      <p:cBhvr>
                                        <p:cTn id="7" dur="500"/>
                                        <p:tgtEl>
                                          <p:spTgt spid="2049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0498"/>
                                        </p:tgtEl>
                                        <p:attrNameLst>
                                          <p:attrName>style.visibility</p:attrName>
                                        </p:attrNameLst>
                                      </p:cBhvr>
                                      <p:to>
                                        <p:strVal val="visible"/>
                                      </p:to>
                                    </p:set>
                                    <p:animEffect transition="in" filter="strips(downLeft)">
                                      <p:cBhvr>
                                        <p:cTn id="10" dur="500"/>
                                        <p:tgtEl>
                                          <p:spTgt spid="204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20491"/>
                                        </p:tgtEl>
                                        <p:attrNameLst>
                                          <p:attrName>style.visibility</p:attrName>
                                        </p:attrNameLst>
                                      </p:cBhvr>
                                      <p:to>
                                        <p:strVal val="visible"/>
                                      </p:to>
                                    </p:set>
                                    <p:animEffect transition="in" filter="wheel(4)">
                                      <p:cBhvr>
                                        <p:cTn id="15" dur="500"/>
                                        <p:tgtEl>
                                          <p:spTgt spid="2049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4" fill="hold" grpId="0" nodeType="clickEffect">
                                  <p:stCondLst>
                                    <p:cond delay="0"/>
                                  </p:stCondLst>
                                  <p:childTnLst>
                                    <p:set>
                                      <p:cBhvr>
                                        <p:cTn id="19" dur="1" fill="hold">
                                          <p:stCondLst>
                                            <p:cond delay="0"/>
                                          </p:stCondLst>
                                        </p:cTn>
                                        <p:tgtEl>
                                          <p:spTgt spid="20495"/>
                                        </p:tgtEl>
                                        <p:attrNameLst>
                                          <p:attrName>style.visibility</p:attrName>
                                        </p:attrNameLst>
                                      </p:cBhvr>
                                      <p:to>
                                        <p:strVal val="visible"/>
                                      </p:to>
                                    </p:set>
                                    <p:animEffect transition="in" filter="wheel(4)">
                                      <p:cBhvr>
                                        <p:cTn id="20" dur="500"/>
                                        <p:tgtEl>
                                          <p:spTgt spid="20495"/>
                                        </p:tgtEl>
                                      </p:cBhvr>
                                    </p:animEffect>
                                  </p:childTnLst>
                                </p:cTn>
                              </p:par>
                              <p:par>
                                <p:cTn id="21" presetID="18" presetClass="entr" presetSubtype="9" fill="hold" grpId="0" nodeType="withEffect">
                                  <p:stCondLst>
                                    <p:cond delay="0"/>
                                  </p:stCondLst>
                                  <p:childTnLst>
                                    <p:set>
                                      <p:cBhvr>
                                        <p:cTn id="22" dur="1" fill="hold">
                                          <p:stCondLst>
                                            <p:cond delay="0"/>
                                          </p:stCondLst>
                                        </p:cTn>
                                        <p:tgtEl>
                                          <p:spTgt spid="20497"/>
                                        </p:tgtEl>
                                        <p:attrNameLst>
                                          <p:attrName>style.visibility</p:attrName>
                                        </p:attrNameLst>
                                      </p:cBhvr>
                                      <p:to>
                                        <p:strVal val="visible"/>
                                      </p:to>
                                    </p:set>
                                    <p:animEffect transition="in" filter="strips(upLeft)">
                                      <p:cBhvr>
                                        <p:cTn id="23" dur="500"/>
                                        <p:tgtEl>
                                          <p:spTgt spid="2049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20485">
                                            <p:txEl>
                                              <p:pRg st="2" end="2"/>
                                            </p:txEl>
                                          </p:spTgt>
                                        </p:tgtEl>
                                        <p:attrNameLst>
                                          <p:attrName>style.visibility</p:attrName>
                                        </p:attrNameLst>
                                      </p:cBhvr>
                                      <p:to>
                                        <p:strVal val="visible"/>
                                      </p:to>
                                    </p:set>
                                    <p:animEffect transition="in" filter="strips(downRight)">
                                      <p:cBhvr>
                                        <p:cTn id="28" dur="500"/>
                                        <p:tgtEl>
                                          <p:spTgt spid="20485">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nodeType="clickEffect">
                                  <p:stCondLst>
                                    <p:cond delay="0"/>
                                  </p:stCondLst>
                                  <p:childTnLst>
                                    <p:set>
                                      <p:cBhvr>
                                        <p:cTn id="32" dur="1" fill="hold">
                                          <p:stCondLst>
                                            <p:cond delay="0"/>
                                          </p:stCondLst>
                                        </p:cTn>
                                        <p:tgtEl>
                                          <p:spTgt spid="20485">
                                            <p:txEl>
                                              <p:pRg st="4" end="4"/>
                                            </p:txEl>
                                          </p:spTgt>
                                        </p:tgtEl>
                                        <p:attrNameLst>
                                          <p:attrName>style.visibility</p:attrName>
                                        </p:attrNameLst>
                                      </p:cBhvr>
                                      <p:to>
                                        <p:strVal val="visible"/>
                                      </p:to>
                                    </p:set>
                                    <p:animEffect transition="in" filter="strips(downRight)">
                                      <p:cBhvr>
                                        <p:cTn id="33" dur="500"/>
                                        <p:tgtEl>
                                          <p:spTgt spid="20485">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6" fill="hold" nodeType="clickEffect">
                                  <p:stCondLst>
                                    <p:cond delay="0"/>
                                  </p:stCondLst>
                                  <p:childTnLst>
                                    <p:set>
                                      <p:cBhvr>
                                        <p:cTn id="37" dur="1" fill="hold">
                                          <p:stCondLst>
                                            <p:cond delay="0"/>
                                          </p:stCondLst>
                                        </p:cTn>
                                        <p:tgtEl>
                                          <p:spTgt spid="20485">
                                            <p:txEl>
                                              <p:pRg st="3" end="3"/>
                                            </p:txEl>
                                          </p:spTgt>
                                        </p:tgtEl>
                                        <p:attrNameLst>
                                          <p:attrName>style.visibility</p:attrName>
                                        </p:attrNameLst>
                                      </p:cBhvr>
                                      <p:to>
                                        <p:strVal val="visible"/>
                                      </p:to>
                                    </p:set>
                                    <p:animEffect transition="in" filter="strips(downRight)">
                                      <p:cBhvr>
                                        <p:cTn id="38" dur="500"/>
                                        <p:tgtEl>
                                          <p:spTgt spid="20485">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6" fill="hold" nodeType="clickEffect">
                                  <p:stCondLst>
                                    <p:cond delay="0"/>
                                  </p:stCondLst>
                                  <p:childTnLst>
                                    <p:set>
                                      <p:cBhvr>
                                        <p:cTn id="42" dur="1" fill="hold">
                                          <p:stCondLst>
                                            <p:cond delay="0"/>
                                          </p:stCondLst>
                                        </p:cTn>
                                        <p:tgtEl>
                                          <p:spTgt spid="20485">
                                            <p:txEl>
                                              <p:pRg st="5" end="5"/>
                                            </p:txEl>
                                          </p:spTgt>
                                        </p:tgtEl>
                                        <p:attrNameLst>
                                          <p:attrName>style.visibility</p:attrName>
                                        </p:attrNameLst>
                                      </p:cBhvr>
                                      <p:to>
                                        <p:strVal val="visible"/>
                                      </p:to>
                                    </p:set>
                                    <p:animEffect transition="in" filter="strips(downRight)">
                                      <p:cBhvr>
                                        <p:cTn id="43" dur="500"/>
                                        <p:tgtEl>
                                          <p:spTgt spid="20485">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1" presetClass="entr" presetSubtype="4" fill="hold" grpId="0" nodeType="clickEffect">
                                  <p:stCondLst>
                                    <p:cond delay="0"/>
                                  </p:stCondLst>
                                  <p:childTnLst>
                                    <p:set>
                                      <p:cBhvr>
                                        <p:cTn id="47" dur="1" fill="hold">
                                          <p:stCondLst>
                                            <p:cond delay="0"/>
                                          </p:stCondLst>
                                        </p:cTn>
                                        <p:tgtEl>
                                          <p:spTgt spid="20492"/>
                                        </p:tgtEl>
                                        <p:attrNameLst>
                                          <p:attrName>style.visibility</p:attrName>
                                        </p:attrNameLst>
                                      </p:cBhvr>
                                      <p:to>
                                        <p:strVal val="visible"/>
                                      </p:to>
                                    </p:set>
                                    <p:animEffect transition="in" filter="wheel(4)">
                                      <p:cBhvr>
                                        <p:cTn id="48" dur="500"/>
                                        <p:tgtEl>
                                          <p:spTgt spid="2049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1" presetClass="entr" presetSubtype="4" fill="hold" grpId="0" nodeType="clickEffect">
                                  <p:stCondLst>
                                    <p:cond delay="0"/>
                                  </p:stCondLst>
                                  <p:childTnLst>
                                    <p:set>
                                      <p:cBhvr>
                                        <p:cTn id="52" dur="1" fill="hold">
                                          <p:stCondLst>
                                            <p:cond delay="0"/>
                                          </p:stCondLst>
                                        </p:cTn>
                                        <p:tgtEl>
                                          <p:spTgt spid="20493"/>
                                        </p:tgtEl>
                                        <p:attrNameLst>
                                          <p:attrName>style.visibility</p:attrName>
                                        </p:attrNameLst>
                                      </p:cBhvr>
                                      <p:to>
                                        <p:strVal val="visible"/>
                                      </p:to>
                                    </p:set>
                                    <p:animEffect transition="in" filter="wheel(4)">
                                      <p:cBhvr>
                                        <p:cTn id="53" dur="500"/>
                                        <p:tgtEl>
                                          <p:spTgt spid="204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1" presetClass="entr" presetSubtype="4" fill="hold" grpId="0" nodeType="clickEffect">
                                  <p:stCondLst>
                                    <p:cond delay="0"/>
                                  </p:stCondLst>
                                  <p:childTnLst>
                                    <p:set>
                                      <p:cBhvr>
                                        <p:cTn id="57" dur="1" fill="hold">
                                          <p:stCondLst>
                                            <p:cond delay="0"/>
                                          </p:stCondLst>
                                        </p:cTn>
                                        <p:tgtEl>
                                          <p:spTgt spid="20494"/>
                                        </p:tgtEl>
                                        <p:attrNameLst>
                                          <p:attrName>style.visibility</p:attrName>
                                        </p:attrNameLst>
                                      </p:cBhvr>
                                      <p:to>
                                        <p:strVal val="visible"/>
                                      </p:to>
                                    </p:set>
                                    <p:animEffect transition="in" filter="wheel(4)">
                                      <p:cBhvr>
                                        <p:cTn id="58" dur="5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animBg="1" autoUpdateAnimBg="0"/>
      <p:bldP spid="20492" grpId="0" animBg="1" autoUpdateAnimBg="0"/>
      <p:bldP spid="20493" grpId="0" animBg="1" autoUpdateAnimBg="0"/>
      <p:bldP spid="20494" grpId="0" animBg="1" autoUpdateAnimBg="0"/>
      <p:bldP spid="20495" grpId="0" animBg="1" autoUpdateAnimBg="0"/>
      <p:bldP spid="20496" grpId="0" animBg="1" autoUpdateAnimBg="0"/>
      <p:bldP spid="20497" grpId="0" animBg="1" autoUpdateAnimBg="0"/>
      <p:bldP spid="2049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1.2.3 </a:t>
            </a:r>
            <a:r>
              <a:rPr lang="zh-CN" altLang="zh-CN" dirty="0"/>
              <a:t>知识的</a:t>
            </a:r>
            <a:r>
              <a:rPr lang="zh-CN" altLang="zh-CN" dirty="0" smtClean="0"/>
              <a:t>分类</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sz="3000" dirty="0"/>
              <a:t>按在</a:t>
            </a:r>
            <a:r>
              <a:rPr lang="zh-CN" altLang="zh-CN" sz="3000" dirty="0">
                <a:solidFill>
                  <a:srgbClr val="FF0000"/>
                </a:solidFill>
              </a:rPr>
              <a:t>人工智能</a:t>
            </a:r>
            <a:r>
              <a:rPr lang="zh-CN" altLang="zh-CN" sz="3000" dirty="0"/>
              <a:t>系统中的所处理的知识的组成成分，知识可以分成：</a:t>
            </a:r>
          </a:p>
          <a:p>
            <a:pPr>
              <a:buFont typeface="Wingdings" panose="05000000000000000000" pitchFamily="2" charset="2"/>
              <a:buChar char="Ø"/>
            </a:pPr>
            <a:r>
              <a:rPr lang="en-US" altLang="zh-CN" sz="3000" dirty="0" smtClean="0"/>
              <a:t>⑴ </a:t>
            </a:r>
            <a:r>
              <a:rPr lang="zh-CN" altLang="zh-CN" sz="3000" b="1" dirty="0" smtClean="0">
                <a:solidFill>
                  <a:srgbClr val="FF0000"/>
                </a:solidFill>
              </a:rPr>
              <a:t>事实</a:t>
            </a:r>
            <a:r>
              <a:rPr lang="en-US" altLang="zh-CN" sz="3000" b="1" dirty="0" smtClean="0">
                <a:solidFill>
                  <a:srgbClr val="FF0000"/>
                </a:solidFill>
              </a:rPr>
              <a:t>:</a:t>
            </a:r>
            <a:r>
              <a:rPr lang="en-US" altLang="zh-CN" sz="3000" b="1" dirty="0" smtClean="0"/>
              <a:t> </a:t>
            </a:r>
            <a:r>
              <a:rPr lang="zh-CN" altLang="en-US" sz="3000" b="1" dirty="0" smtClean="0"/>
              <a:t>是</a:t>
            </a:r>
            <a:r>
              <a:rPr lang="zh-CN" altLang="en-US" sz="3000" b="1" dirty="0"/>
              <a:t>有关问题环境的一些事物的知识，常以“</a:t>
            </a:r>
            <a:r>
              <a:rPr lang="en-US" altLang="zh-CN" sz="3000" b="1" dirty="0"/>
              <a:t>…</a:t>
            </a:r>
            <a:r>
              <a:rPr lang="zh-CN" altLang="en-US" sz="3000" b="1" dirty="0"/>
              <a:t>是</a:t>
            </a:r>
            <a:r>
              <a:rPr lang="en-US" altLang="zh-CN" sz="3000" b="1" dirty="0"/>
              <a:t>…”</a:t>
            </a:r>
            <a:r>
              <a:rPr lang="zh-CN" altLang="en-US" sz="3000" b="1" dirty="0"/>
              <a:t>的形式出现</a:t>
            </a:r>
            <a:r>
              <a:rPr lang="zh-CN" altLang="en-US" sz="3000" b="1" dirty="0" smtClean="0"/>
              <a:t>。</a:t>
            </a:r>
            <a:endParaRPr lang="en-US" altLang="zh-CN" sz="3000" dirty="0" smtClean="0"/>
          </a:p>
          <a:p>
            <a:pPr>
              <a:buFont typeface="Wingdings" panose="05000000000000000000" pitchFamily="2" charset="2"/>
              <a:buChar char="Ø"/>
            </a:pPr>
            <a:r>
              <a:rPr lang="en-US" altLang="zh-CN" sz="3000" dirty="0" smtClean="0"/>
              <a:t>⑵ </a:t>
            </a:r>
            <a:r>
              <a:rPr lang="zh-CN" altLang="zh-CN" sz="3000" b="1" dirty="0" smtClean="0">
                <a:solidFill>
                  <a:srgbClr val="FF0000"/>
                </a:solidFill>
              </a:rPr>
              <a:t>规则</a:t>
            </a:r>
            <a:r>
              <a:rPr lang="en-US" altLang="zh-CN" sz="3000" b="1" dirty="0" smtClean="0">
                <a:solidFill>
                  <a:srgbClr val="FF0000"/>
                </a:solidFill>
              </a:rPr>
              <a:t>:</a:t>
            </a:r>
            <a:r>
              <a:rPr lang="zh-CN" altLang="en-US" sz="3000" b="1" dirty="0"/>
              <a:t>是有关问题中与事物的行动、动作相联系的因果关系知识，是动态的，常以“如果</a:t>
            </a:r>
            <a:r>
              <a:rPr lang="en-US" altLang="zh-CN" sz="3000" b="1" dirty="0"/>
              <a:t>…</a:t>
            </a:r>
            <a:r>
              <a:rPr lang="zh-CN" altLang="en-US" sz="3000" b="1" dirty="0"/>
              <a:t>那么</a:t>
            </a:r>
            <a:r>
              <a:rPr lang="en-US" altLang="zh-CN" sz="3000" b="1" dirty="0"/>
              <a:t>…” </a:t>
            </a:r>
            <a:r>
              <a:rPr lang="zh-CN" altLang="en-US" sz="3000" b="1" dirty="0"/>
              <a:t>形式出现。</a:t>
            </a:r>
            <a:endParaRPr lang="en-US" altLang="zh-CN" sz="3000" dirty="0" smtClean="0"/>
          </a:p>
          <a:p>
            <a:pPr>
              <a:buFont typeface="Wingdings" panose="05000000000000000000" pitchFamily="2" charset="2"/>
              <a:buChar char="Ø"/>
            </a:pPr>
            <a:r>
              <a:rPr lang="en-US" altLang="zh-CN" sz="3000" dirty="0" smtClean="0"/>
              <a:t>⑶ </a:t>
            </a:r>
            <a:r>
              <a:rPr lang="zh-CN" altLang="zh-CN" sz="3000" b="1" dirty="0" smtClean="0">
                <a:solidFill>
                  <a:srgbClr val="FF0000"/>
                </a:solidFill>
              </a:rPr>
              <a:t>控制</a:t>
            </a:r>
            <a:r>
              <a:rPr lang="en-US" altLang="zh-CN" sz="3000" dirty="0" smtClean="0"/>
              <a:t>:</a:t>
            </a:r>
            <a:r>
              <a:rPr kumimoji="1" lang="zh-CN" altLang="en-US" sz="3000" b="1" dirty="0">
                <a:latin typeface="宋体" pitchFamily="2" charset="-122"/>
                <a:ea typeface="宋体" pitchFamily="2" charset="-122"/>
              </a:rPr>
              <a:t>是有关问题的求解步骤、技巧的</a:t>
            </a:r>
            <a:r>
              <a:rPr kumimoji="1" lang="zh-CN" altLang="en-US" sz="3000" b="1" dirty="0" smtClean="0">
                <a:latin typeface="宋体" pitchFamily="2" charset="-122"/>
                <a:ea typeface="宋体" pitchFamily="2" charset="-122"/>
              </a:rPr>
              <a:t>知识。</a:t>
            </a:r>
            <a:endParaRPr kumimoji="1" lang="en-US" altLang="zh-CN" sz="3000" b="1" dirty="0" smtClean="0">
              <a:latin typeface="宋体" pitchFamily="2" charset="-122"/>
              <a:ea typeface="宋体" pitchFamily="2" charset="-122"/>
            </a:endParaRPr>
          </a:p>
          <a:p>
            <a:pPr>
              <a:buFont typeface="Wingdings" panose="05000000000000000000" pitchFamily="2" charset="2"/>
              <a:buChar char="Ø"/>
            </a:pPr>
            <a:r>
              <a:rPr lang="en-US" altLang="zh-CN" sz="3000" dirty="0" smtClean="0"/>
              <a:t>⑷ </a:t>
            </a:r>
            <a:r>
              <a:rPr lang="zh-CN" altLang="zh-CN" sz="3000" b="1" dirty="0" smtClean="0">
                <a:solidFill>
                  <a:srgbClr val="FF0000"/>
                </a:solidFill>
              </a:rPr>
              <a:t>元知识</a:t>
            </a:r>
            <a:r>
              <a:rPr lang="zh-CN" altLang="en-US" sz="3000" b="1" dirty="0" smtClean="0">
                <a:solidFill>
                  <a:schemeClr val="tx2"/>
                </a:solidFill>
                <a:latin typeface="幼圆" pitchFamily="49" charset="-122"/>
                <a:ea typeface="幼圆" pitchFamily="49" charset="-122"/>
              </a:rPr>
              <a:t>：</a:t>
            </a:r>
            <a:r>
              <a:rPr kumimoji="1" lang="zh-CN" altLang="en-US" sz="3000" b="1" dirty="0">
                <a:latin typeface="宋体" pitchFamily="2" charset="-122"/>
                <a:ea typeface="宋体" pitchFamily="2" charset="-122"/>
              </a:rPr>
              <a:t>是有关知识的知识，是知识库中的高层知识。</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38798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ircle(in)">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4294967295"/>
          </p:nvPr>
        </p:nvSpPr>
        <p:spPr>
          <a:xfrm>
            <a:off x="495300" y="764704"/>
            <a:ext cx="8915400" cy="5559896"/>
          </a:xfrm>
        </p:spPr>
        <p:txBody>
          <a:bodyPr>
            <a:normAutofit/>
          </a:bodyPr>
          <a:lstStyle/>
          <a:p>
            <a:pPr>
              <a:lnSpc>
                <a:spcPct val="90000"/>
              </a:lnSpc>
            </a:pPr>
            <a:r>
              <a:rPr lang="zh-CN" altLang="en-US" sz="2800" b="1" dirty="0">
                <a:solidFill>
                  <a:srgbClr val="0066FF"/>
                </a:solidFill>
              </a:rPr>
              <a:t>例</a:t>
            </a:r>
            <a:r>
              <a:rPr lang="en-US" altLang="zh-CN" sz="2800" b="1" dirty="0">
                <a:solidFill>
                  <a:srgbClr val="0066FF"/>
                </a:solidFill>
              </a:rPr>
              <a:t>1 </a:t>
            </a:r>
            <a:r>
              <a:rPr lang="zh-CN" altLang="en-US" sz="2800" b="1" dirty="0">
                <a:solidFill>
                  <a:srgbClr val="0066FF"/>
                </a:solidFill>
              </a:rPr>
              <a:t>八数码游戏</a:t>
            </a:r>
          </a:p>
          <a:p>
            <a:pPr lvl="1" eaLnBrk="1" hangingPunct="1"/>
            <a:r>
              <a:rPr lang="en-US" altLang="zh-CN" sz="2800" dirty="0" smtClean="0">
                <a:solidFill>
                  <a:srgbClr val="FF0000"/>
                </a:solidFill>
              </a:rPr>
              <a:t>3 </a:t>
            </a:r>
            <a:r>
              <a:rPr lang="zh-CN" altLang="en-US" sz="2800" dirty="0" smtClean="0">
                <a:solidFill>
                  <a:srgbClr val="FF0000"/>
                </a:solidFill>
              </a:rPr>
              <a:t>冲突</a:t>
            </a:r>
            <a:r>
              <a:rPr lang="zh-CN" altLang="en-US" sz="2800" dirty="0">
                <a:solidFill>
                  <a:srgbClr val="FF0000"/>
                </a:solidFill>
              </a:rPr>
              <a:t>解决策略</a:t>
            </a:r>
            <a:r>
              <a:rPr lang="zh-CN" altLang="en-US" sz="2800" dirty="0"/>
              <a:t>：</a:t>
            </a:r>
          </a:p>
          <a:p>
            <a:pPr lvl="2" eaLnBrk="1" hangingPunct="1"/>
            <a:r>
              <a:rPr lang="zh-CN" altLang="en-US" sz="2400" dirty="0"/>
              <a:t>使用</a:t>
            </a:r>
            <a:r>
              <a:rPr lang="zh-CN" altLang="en-US" sz="2400" dirty="0">
                <a:solidFill>
                  <a:srgbClr val="FF0000"/>
                </a:solidFill>
              </a:rPr>
              <a:t>激活规则</a:t>
            </a:r>
            <a:r>
              <a:rPr lang="zh-CN" altLang="en-US" sz="2400" dirty="0"/>
              <a:t>移动空格后，</a:t>
            </a:r>
          </a:p>
          <a:p>
            <a:pPr lvl="3" eaLnBrk="1" hangingPunct="1"/>
            <a:r>
              <a:rPr lang="zh-CN" altLang="en-US" sz="2400" dirty="0"/>
              <a:t>⒈</a:t>
            </a:r>
            <a:r>
              <a:rPr lang="zh-CN" altLang="en-US" sz="2400" dirty="0">
                <a:solidFill>
                  <a:srgbClr val="FF0000"/>
                </a:solidFill>
              </a:rPr>
              <a:t>错位的棋牌个数最少</a:t>
            </a:r>
            <a:r>
              <a:rPr lang="zh-CN" altLang="en-US" sz="2400" dirty="0"/>
              <a:t>；</a:t>
            </a:r>
          </a:p>
          <a:p>
            <a:pPr lvl="3" eaLnBrk="1" hangingPunct="1"/>
            <a:r>
              <a:rPr lang="zh-CN" altLang="en-US" sz="2400" dirty="0"/>
              <a:t>⒉</a:t>
            </a:r>
            <a:r>
              <a:rPr lang="zh-CN" altLang="en-US" sz="2400" dirty="0">
                <a:solidFill>
                  <a:srgbClr val="0000FF"/>
                </a:solidFill>
              </a:rPr>
              <a:t>错位棋牌在不受阻拦的情况下，移动到目标状态相应位置所需走步</a:t>
            </a:r>
            <a:r>
              <a:rPr lang="zh-CN" altLang="en-US" sz="2400" dirty="0">
                <a:solidFill>
                  <a:srgbClr val="FF0000"/>
                </a:solidFill>
              </a:rPr>
              <a:t>（移动次数）的总和最小</a:t>
            </a:r>
            <a:r>
              <a:rPr lang="zh-CN" altLang="en-US" sz="2400" dirty="0">
                <a:solidFill>
                  <a:srgbClr val="0000FF"/>
                </a:solidFill>
              </a:rPr>
              <a:t>。</a:t>
            </a:r>
            <a:endParaRPr lang="en-US" altLang="zh-CN" sz="2400" dirty="0">
              <a:solidFill>
                <a:srgbClr val="0000FF"/>
              </a:solidFill>
            </a:endParaRPr>
          </a:p>
        </p:txBody>
      </p:sp>
      <p:grpSp>
        <p:nvGrpSpPr>
          <p:cNvPr id="21510" name="Group 6"/>
          <p:cNvGrpSpPr>
            <a:grpSpLocks/>
          </p:cNvGrpSpPr>
          <p:nvPr/>
        </p:nvGrpSpPr>
        <p:grpSpPr bwMode="auto">
          <a:xfrm>
            <a:off x="1130575" y="3680048"/>
            <a:ext cx="7429500" cy="1981200"/>
            <a:chOff x="0" y="0"/>
            <a:chExt cx="3418" cy="690"/>
          </a:xfrm>
        </p:grpSpPr>
        <p:graphicFrame>
          <p:nvGraphicFramePr>
            <p:cNvPr id="21511" name="Object 7"/>
            <p:cNvGraphicFramePr>
              <a:graphicFrameLocks noChangeAspect="1"/>
            </p:cNvGraphicFramePr>
            <p:nvPr/>
          </p:nvGraphicFramePr>
          <p:xfrm>
            <a:off x="0" y="0"/>
            <a:ext cx="923" cy="690"/>
          </p:xfrm>
          <a:graphic>
            <a:graphicData uri="http://schemas.openxmlformats.org/presentationml/2006/ole">
              <mc:AlternateContent xmlns:mc="http://schemas.openxmlformats.org/markup-compatibility/2006">
                <mc:Choice xmlns:v="urn:schemas-microsoft-com:vml" Requires="v">
                  <p:oleObj spid="_x0000_s37950"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23" cy="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AutoShape 6"/>
            <p:cNvSpPr>
              <a:spLocks noChangeArrowheads="1"/>
            </p:cNvSpPr>
            <p:nvPr/>
          </p:nvSpPr>
          <p:spPr bwMode="auto">
            <a:xfrm>
              <a:off x="1551" y="192"/>
              <a:ext cx="528" cy="192"/>
            </a:xfrm>
            <a:prstGeom prst="rightArrow">
              <a:avLst>
                <a:gd name="adj1" fmla="val 50000"/>
                <a:gd name="adj2" fmla="val 68750"/>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21513" name="Object 9"/>
            <p:cNvGraphicFramePr>
              <a:graphicFrameLocks noChangeAspect="1"/>
            </p:cNvGraphicFramePr>
            <p:nvPr/>
          </p:nvGraphicFramePr>
          <p:xfrm>
            <a:off x="2541" y="0"/>
            <a:ext cx="877" cy="657"/>
          </p:xfrm>
          <a:graphic>
            <a:graphicData uri="http://schemas.openxmlformats.org/presentationml/2006/ole">
              <mc:AlternateContent xmlns:mc="http://schemas.openxmlformats.org/markup-compatibility/2006">
                <mc:Choice xmlns:v="urn:schemas-microsoft-com:vml" Requires="v">
                  <p:oleObj spid="_x0000_s37951"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1" y="0"/>
                          <a:ext cx="877" cy="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14" name="Rectangle 8"/>
          <p:cNvSpPr>
            <a:spLocks noChangeArrowheads="1"/>
          </p:cNvSpPr>
          <p:nvPr/>
        </p:nvSpPr>
        <p:spPr bwMode="auto">
          <a:xfrm>
            <a:off x="1403350" y="5648040"/>
            <a:ext cx="670890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latin typeface="黑体" pitchFamily="49" charset="-122"/>
                <a:ea typeface="黑体" pitchFamily="49" charset="-122"/>
                <a:sym typeface="Symbol" pitchFamily="18" charset="2"/>
              </a:rPr>
              <a:t>i0</a:t>
            </a:r>
            <a:r>
              <a:rPr lang="zh-CN" altLang="en-US" sz="2400" b="1">
                <a:solidFill>
                  <a:srgbClr val="FF0000"/>
                </a:solidFill>
                <a:latin typeface="黑体" pitchFamily="49" charset="-122"/>
                <a:ea typeface="黑体" pitchFamily="49" charset="-122"/>
                <a:sym typeface="Symbol" pitchFamily="18" charset="2"/>
              </a:rPr>
              <a:t>表示空格所在行</a:t>
            </a:r>
            <a:r>
              <a:rPr lang="zh-CN" altLang="en-US" sz="2400" b="1">
                <a:solidFill>
                  <a:srgbClr val="FF0000"/>
                </a:solidFill>
                <a:sym typeface="Symbol" pitchFamily="18" charset="2"/>
              </a:rPr>
              <a:t>     </a:t>
            </a:r>
            <a:r>
              <a:rPr lang="en-US" altLang="zh-CN" sz="2400" b="1">
                <a:solidFill>
                  <a:srgbClr val="0000FF"/>
                </a:solidFill>
                <a:latin typeface="黑体" pitchFamily="49" charset="-122"/>
                <a:ea typeface="黑体" pitchFamily="49" charset="-122"/>
                <a:sym typeface="Symbol" pitchFamily="18" charset="2"/>
              </a:rPr>
              <a:t>j0</a:t>
            </a:r>
            <a:r>
              <a:rPr lang="zh-CN" altLang="en-US" sz="2400" b="1">
                <a:solidFill>
                  <a:srgbClr val="0000FF"/>
                </a:solidFill>
                <a:latin typeface="黑体" pitchFamily="49" charset="-122"/>
                <a:ea typeface="黑体" pitchFamily="49" charset="-122"/>
                <a:sym typeface="Symbol" pitchFamily="18" charset="2"/>
              </a:rPr>
              <a:t>表示空格所在列</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70</a:t>
            </a:fld>
            <a:endParaRPr lang="zh-CN" altLang="en-US"/>
          </a:p>
        </p:txBody>
      </p:sp>
    </p:spTree>
    <p:extLst>
      <p:ext uri="{BB962C8B-B14F-4D97-AF65-F5344CB8AC3E}">
        <p14:creationId xmlns:p14="http://schemas.microsoft.com/office/powerpoint/2010/main" val="1656990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1509">
                                            <p:txEl>
                                              <p:pRg st="2" end="2"/>
                                            </p:txEl>
                                          </p:spTgt>
                                        </p:tgtEl>
                                        <p:attrNameLst>
                                          <p:attrName>style.visibility</p:attrName>
                                        </p:attrNameLst>
                                      </p:cBhvr>
                                      <p:to>
                                        <p:strVal val="visible"/>
                                      </p:to>
                                    </p:set>
                                    <p:animEffect transition="in" filter="strips(downRight)">
                                      <p:cBhvr>
                                        <p:cTn id="7" dur="500"/>
                                        <p:tgtEl>
                                          <p:spTgt spid="2150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1509">
                                            <p:txEl>
                                              <p:pRg st="3" end="3"/>
                                            </p:txEl>
                                          </p:spTgt>
                                        </p:tgtEl>
                                        <p:attrNameLst>
                                          <p:attrName>style.visibility</p:attrName>
                                        </p:attrNameLst>
                                      </p:cBhvr>
                                      <p:to>
                                        <p:strVal val="visible"/>
                                      </p:to>
                                    </p:set>
                                    <p:animEffect transition="in" filter="strips(downRight)">
                                      <p:cBhvr>
                                        <p:cTn id="12" dur="500"/>
                                        <p:tgtEl>
                                          <p:spTgt spid="2150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1509">
                                            <p:txEl>
                                              <p:pRg st="4" end="4"/>
                                            </p:txEl>
                                          </p:spTgt>
                                        </p:tgtEl>
                                        <p:attrNameLst>
                                          <p:attrName>style.visibility</p:attrName>
                                        </p:attrNameLst>
                                      </p:cBhvr>
                                      <p:to>
                                        <p:strVal val="visible"/>
                                      </p:to>
                                    </p:set>
                                    <p:animEffect transition="in" filter="strips(downRight)">
                                      <p:cBhvr>
                                        <p:cTn id="17" dur="500"/>
                                        <p:tgtEl>
                                          <p:spTgt spid="215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2" name="AutoShape 2"/>
          <p:cNvCxnSpPr>
            <a:cxnSpLocks noChangeShapeType="1"/>
          </p:cNvCxnSpPr>
          <p:nvPr/>
        </p:nvCxnSpPr>
        <p:spPr bwMode="auto">
          <a:xfrm flipH="1">
            <a:off x="1511698" y="1003301"/>
            <a:ext cx="3400028" cy="481013"/>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33" name="AutoShape 3"/>
          <p:cNvCxnSpPr>
            <a:cxnSpLocks noChangeShapeType="1"/>
          </p:cNvCxnSpPr>
          <p:nvPr/>
        </p:nvCxnSpPr>
        <p:spPr bwMode="auto">
          <a:xfrm>
            <a:off x="4911726" y="1003301"/>
            <a:ext cx="30956" cy="8413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34" name="AutoShape 4"/>
          <p:cNvCxnSpPr>
            <a:cxnSpLocks noChangeShapeType="1"/>
          </p:cNvCxnSpPr>
          <p:nvPr/>
        </p:nvCxnSpPr>
        <p:spPr bwMode="auto">
          <a:xfrm>
            <a:off x="4911725" y="1003301"/>
            <a:ext cx="3854054" cy="481013"/>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2535" name="Object 7"/>
          <p:cNvGraphicFramePr>
            <a:graphicFrameLocks noChangeAspect="1"/>
          </p:cNvGraphicFramePr>
          <p:nvPr/>
        </p:nvGraphicFramePr>
        <p:xfrm>
          <a:off x="975122" y="1484313"/>
          <a:ext cx="1071430" cy="989012"/>
        </p:xfrm>
        <a:graphic>
          <a:graphicData uri="http://schemas.openxmlformats.org/presentationml/2006/ole">
            <mc:AlternateContent xmlns:mc="http://schemas.openxmlformats.org/markup-compatibility/2006">
              <mc:Choice xmlns:v="urn:schemas-microsoft-com:vml" Requires="v">
                <p:oleObj spid="_x0000_s39034"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122" y="1484313"/>
                        <a:ext cx="1071430"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6" name="Object 8"/>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39035"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7" name="Object 9"/>
          <p:cNvGraphicFramePr>
            <a:graphicFrameLocks noChangeAspect="1"/>
          </p:cNvGraphicFramePr>
          <p:nvPr/>
        </p:nvGraphicFramePr>
        <p:xfrm>
          <a:off x="8229204" y="1484313"/>
          <a:ext cx="1071430" cy="989012"/>
        </p:xfrm>
        <a:graphic>
          <a:graphicData uri="http://schemas.openxmlformats.org/presentationml/2006/ole">
            <mc:AlternateContent xmlns:mc="http://schemas.openxmlformats.org/markup-compatibility/2006">
              <mc:Choice xmlns:v="urn:schemas-microsoft-com:vml" Requires="v">
                <p:oleObj spid="_x0000_s39036"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204" y="1484313"/>
                        <a:ext cx="1071430"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8" name="Object 10"/>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39037" r:id="rId9" imgW="711208" imgH="711208" progId="Equation.3">
                  <p:embed/>
                </p:oleObj>
              </mc:Choice>
              <mc:Fallback>
                <p:oleObj r:id="rId9" imgW="711208" imgH="7112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9" name="Oval 9"/>
          <p:cNvSpPr>
            <a:spLocks noChangeArrowheads="1"/>
          </p:cNvSpPr>
          <p:nvPr/>
        </p:nvSpPr>
        <p:spPr bwMode="auto">
          <a:xfrm>
            <a:off x="6122459" y="69215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sp>
        <p:nvSpPr>
          <p:cNvPr id="22540" name="Rectangle 10"/>
          <p:cNvSpPr>
            <a:spLocks noChangeArrowheads="1"/>
          </p:cNvSpPr>
          <p:nvPr/>
        </p:nvSpPr>
        <p:spPr bwMode="auto">
          <a:xfrm>
            <a:off x="5733785" y="0"/>
            <a:ext cx="1872854"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i0=1</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sp>
        <p:nvSpPr>
          <p:cNvPr id="22541" name="Rectangle 11"/>
          <p:cNvSpPr>
            <a:spLocks noChangeArrowheads="1"/>
          </p:cNvSpPr>
          <p:nvPr/>
        </p:nvSpPr>
        <p:spPr bwMode="auto">
          <a:xfrm>
            <a:off x="975123" y="3429001"/>
            <a:ext cx="8191367"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R1</a:t>
            </a:r>
            <a:r>
              <a:rPr lang="zh-CN" altLang="en-US" sz="2400" b="1">
                <a:solidFill>
                  <a:srgbClr val="FF0000"/>
                </a:solidFill>
                <a:sym typeface="Symbol" pitchFamily="18" charset="2"/>
              </a:rPr>
              <a:t>左移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&gt;1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2542" name="Oval 12"/>
          <p:cNvSpPr>
            <a:spLocks noChangeArrowheads="1"/>
          </p:cNvSpPr>
          <p:nvPr/>
        </p:nvSpPr>
        <p:spPr bwMode="auto">
          <a:xfrm>
            <a:off x="3236649" y="620714"/>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R3</a:t>
            </a:r>
          </a:p>
        </p:txBody>
      </p:sp>
      <p:sp>
        <p:nvSpPr>
          <p:cNvPr id="22543" name="Rectangle 13"/>
          <p:cNvSpPr>
            <a:spLocks noChangeArrowheads="1"/>
          </p:cNvSpPr>
          <p:nvPr/>
        </p:nvSpPr>
        <p:spPr bwMode="auto">
          <a:xfrm>
            <a:off x="975123" y="4321176"/>
            <a:ext cx="8191367"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R3</a:t>
            </a:r>
            <a:r>
              <a:rPr lang="zh-CN" altLang="en-US" sz="2400" b="1">
                <a:solidFill>
                  <a:srgbClr val="FF0000"/>
                </a:solidFill>
                <a:sym typeface="Symbol" pitchFamily="18" charset="2"/>
              </a:rPr>
              <a:t>右移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2544" name="Oval 14"/>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2545" name="Rectangle 15"/>
          <p:cNvSpPr>
            <a:spLocks noChangeArrowheads="1"/>
          </p:cNvSpPr>
          <p:nvPr/>
        </p:nvSpPr>
        <p:spPr bwMode="auto">
          <a:xfrm>
            <a:off x="896012" y="5184776"/>
            <a:ext cx="826875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R4</a:t>
            </a:r>
            <a:r>
              <a:rPr lang="zh-CN" altLang="en-US" sz="2400" b="1">
                <a:solidFill>
                  <a:srgbClr val="FF0000"/>
                </a:solidFill>
                <a:sym typeface="Symbol" pitchFamily="18" charset="2"/>
              </a:rPr>
              <a:t>下移</a:t>
            </a:r>
            <a:r>
              <a:rPr lang="en-US" altLang="zh-CN" sz="2400" b="1">
                <a:solidFill>
                  <a:srgbClr val="FF0000"/>
                </a:solidFill>
                <a:sym typeface="Symbol" pitchFamily="18" charset="2"/>
              </a:rPr>
              <a:t>; </a:t>
            </a:r>
            <a:r>
              <a:rPr lang="en-US" altLang="zh-CN" sz="2400" b="1">
                <a:solidFill>
                  <a:srgbClr val="FF0000"/>
                </a:solidFill>
              </a:rPr>
              <a:t>i0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sp>
        <p:nvSpPr>
          <p:cNvPr id="22546" name="Rectangle 16"/>
          <p:cNvSpPr>
            <a:spLocks noChangeArrowheads="1"/>
          </p:cNvSpPr>
          <p:nvPr/>
        </p:nvSpPr>
        <p:spPr bwMode="auto">
          <a:xfrm>
            <a:off x="6521450" y="2027239"/>
            <a:ext cx="1008609" cy="58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a:solidFill>
                  <a:schemeClr val="bg1"/>
                </a:solidFill>
                <a:ea typeface="黑体" pitchFamily="49" charset="-122"/>
              </a:rPr>
              <a:t>冲突</a:t>
            </a:r>
          </a:p>
        </p:txBody>
      </p:sp>
      <p:sp>
        <p:nvSpPr>
          <p:cNvPr id="22547" name="Rectangle 17"/>
          <p:cNvSpPr>
            <a:spLocks noChangeArrowheads="1"/>
          </p:cNvSpPr>
          <p:nvPr/>
        </p:nvSpPr>
        <p:spPr bwMode="auto">
          <a:xfrm>
            <a:off x="2889250" y="2895600"/>
            <a:ext cx="4304383" cy="5847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b="1">
                <a:solidFill>
                  <a:schemeClr val="bg1"/>
                </a:solidFill>
                <a:ea typeface="黑体" pitchFamily="49" charset="-122"/>
              </a:rPr>
              <a:t>⒈</a:t>
            </a:r>
            <a:r>
              <a:rPr lang="zh-CN" altLang="en-US" sz="3200" b="1">
                <a:solidFill>
                  <a:schemeClr val="bg1"/>
                </a:solidFill>
                <a:ea typeface="黑体" pitchFamily="49" charset="-122"/>
              </a:rPr>
              <a:t>错位的棋牌个数最少</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1985101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box(in)">
                                      <p:cBhvr>
                                        <p:cTn id="7" dur="500"/>
                                        <p:tgtEl>
                                          <p:spTgt spid="2253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2541"/>
                                        </p:tgtEl>
                                        <p:attrNameLst>
                                          <p:attrName>style.visibility</p:attrName>
                                        </p:attrNameLst>
                                      </p:cBhvr>
                                      <p:to>
                                        <p:strVal val="visible"/>
                                      </p:to>
                                    </p:set>
                                    <p:animEffect transition="in" filter="box(in)">
                                      <p:cBhvr>
                                        <p:cTn id="10" dur="500"/>
                                        <p:tgtEl>
                                          <p:spTgt spid="225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animEffect transition="in" filter="box(out)">
                                      <p:cBhvr>
                                        <p:cTn id="15" dur="500"/>
                                        <p:tgtEl>
                                          <p:spTgt spid="22534"/>
                                        </p:tgtEl>
                                      </p:cBhvr>
                                    </p:animEffect>
                                  </p:childTnLst>
                                </p:cTn>
                              </p:par>
                              <p:par>
                                <p:cTn id="16" presetID="4" presetClass="entr" presetSubtype="32" fill="hold" nodeType="withEffect">
                                  <p:stCondLst>
                                    <p:cond delay="0"/>
                                  </p:stCondLst>
                                  <p:childTnLst>
                                    <p:set>
                                      <p:cBhvr>
                                        <p:cTn id="17" dur="1" fill="hold">
                                          <p:stCondLst>
                                            <p:cond delay="0"/>
                                          </p:stCondLst>
                                        </p:cTn>
                                        <p:tgtEl>
                                          <p:spTgt spid="22537"/>
                                        </p:tgtEl>
                                        <p:attrNameLst>
                                          <p:attrName>style.visibility</p:attrName>
                                        </p:attrNameLst>
                                      </p:cBhvr>
                                      <p:to>
                                        <p:strVal val="visible"/>
                                      </p:to>
                                    </p:set>
                                    <p:animEffect transition="in" filter="box(out)">
                                      <p:cBhvr>
                                        <p:cTn id="18" dur="500"/>
                                        <p:tgtEl>
                                          <p:spTgt spid="225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2542"/>
                                        </p:tgtEl>
                                        <p:attrNameLst>
                                          <p:attrName>style.visibility</p:attrName>
                                        </p:attrNameLst>
                                      </p:cBhvr>
                                      <p:to>
                                        <p:strVal val="visible"/>
                                      </p:to>
                                    </p:set>
                                    <p:animEffect transition="in" filter="box(in)">
                                      <p:cBhvr>
                                        <p:cTn id="23" dur="500"/>
                                        <p:tgtEl>
                                          <p:spTgt spid="2254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2543"/>
                                        </p:tgtEl>
                                        <p:attrNameLst>
                                          <p:attrName>style.visibility</p:attrName>
                                        </p:attrNameLst>
                                      </p:cBhvr>
                                      <p:to>
                                        <p:strVal val="visible"/>
                                      </p:to>
                                    </p:set>
                                    <p:animEffect transition="in" filter="box(in)">
                                      <p:cBhvr>
                                        <p:cTn id="26" dur="500"/>
                                        <p:tgtEl>
                                          <p:spTgt spid="2254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22532"/>
                                        </p:tgtEl>
                                        <p:attrNameLst>
                                          <p:attrName>style.visibility</p:attrName>
                                        </p:attrNameLst>
                                      </p:cBhvr>
                                      <p:to>
                                        <p:strVal val="visible"/>
                                      </p:to>
                                    </p:set>
                                    <p:animEffect transition="in" filter="box(out)">
                                      <p:cBhvr>
                                        <p:cTn id="31" dur="500"/>
                                        <p:tgtEl>
                                          <p:spTgt spid="22532"/>
                                        </p:tgtEl>
                                      </p:cBhvr>
                                    </p:animEffect>
                                  </p:childTnLst>
                                </p:cTn>
                              </p:par>
                              <p:par>
                                <p:cTn id="32" presetID="4" presetClass="entr" presetSubtype="32" fill="hold" nodeType="withEffect">
                                  <p:stCondLst>
                                    <p:cond delay="0"/>
                                  </p:stCondLst>
                                  <p:childTnLst>
                                    <p:set>
                                      <p:cBhvr>
                                        <p:cTn id="33" dur="1" fill="hold">
                                          <p:stCondLst>
                                            <p:cond delay="0"/>
                                          </p:stCondLst>
                                        </p:cTn>
                                        <p:tgtEl>
                                          <p:spTgt spid="22535"/>
                                        </p:tgtEl>
                                        <p:attrNameLst>
                                          <p:attrName>style.visibility</p:attrName>
                                        </p:attrNameLst>
                                      </p:cBhvr>
                                      <p:to>
                                        <p:strVal val="visible"/>
                                      </p:to>
                                    </p:set>
                                    <p:animEffect transition="in" filter="box(out)">
                                      <p:cBhvr>
                                        <p:cTn id="34" dur="500"/>
                                        <p:tgtEl>
                                          <p:spTgt spid="225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2544"/>
                                        </p:tgtEl>
                                        <p:attrNameLst>
                                          <p:attrName>style.visibility</p:attrName>
                                        </p:attrNameLst>
                                      </p:cBhvr>
                                      <p:to>
                                        <p:strVal val="visible"/>
                                      </p:to>
                                    </p:set>
                                    <p:animEffect transition="in" filter="box(in)">
                                      <p:cBhvr>
                                        <p:cTn id="39" dur="500"/>
                                        <p:tgtEl>
                                          <p:spTgt spid="22544"/>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2545"/>
                                        </p:tgtEl>
                                        <p:attrNameLst>
                                          <p:attrName>style.visibility</p:attrName>
                                        </p:attrNameLst>
                                      </p:cBhvr>
                                      <p:to>
                                        <p:strVal val="visible"/>
                                      </p:to>
                                    </p:set>
                                    <p:animEffect transition="in" filter="box(in)">
                                      <p:cBhvr>
                                        <p:cTn id="42" dur="500"/>
                                        <p:tgtEl>
                                          <p:spTgt spid="225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22533"/>
                                        </p:tgtEl>
                                        <p:attrNameLst>
                                          <p:attrName>style.visibility</p:attrName>
                                        </p:attrNameLst>
                                      </p:cBhvr>
                                      <p:to>
                                        <p:strVal val="visible"/>
                                      </p:to>
                                    </p:set>
                                    <p:animEffect transition="in" filter="box(out)">
                                      <p:cBhvr>
                                        <p:cTn id="47" dur="500"/>
                                        <p:tgtEl>
                                          <p:spTgt spid="22533"/>
                                        </p:tgtEl>
                                      </p:cBhvr>
                                    </p:animEffect>
                                  </p:childTnLst>
                                </p:cTn>
                              </p:par>
                              <p:par>
                                <p:cTn id="48" presetID="4" presetClass="entr" presetSubtype="32" fill="hold" nodeType="withEffect">
                                  <p:stCondLst>
                                    <p:cond delay="0"/>
                                  </p:stCondLst>
                                  <p:childTnLst>
                                    <p:set>
                                      <p:cBhvr>
                                        <p:cTn id="49" dur="1" fill="hold">
                                          <p:stCondLst>
                                            <p:cond delay="0"/>
                                          </p:stCondLst>
                                        </p:cTn>
                                        <p:tgtEl>
                                          <p:spTgt spid="22536"/>
                                        </p:tgtEl>
                                        <p:attrNameLst>
                                          <p:attrName>style.visibility</p:attrName>
                                        </p:attrNameLst>
                                      </p:cBhvr>
                                      <p:to>
                                        <p:strVal val="visible"/>
                                      </p:to>
                                    </p:set>
                                    <p:animEffect transition="in" filter="box(out)">
                                      <p:cBhvr>
                                        <p:cTn id="50" dur="500"/>
                                        <p:tgtEl>
                                          <p:spTgt spid="225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546"/>
                                        </p:tgtEl>
                                        <p:attrNameLst>
                                          <p:attrName>style.visibility</p:attrName>
                                        </p:attrNameLst>
                                      </p:cBhvr>
                                      <p:to>
                                        <p:strVal val="visible"/>
                                      </p:to>
                                    </p:set>
                                    <p:anim calcmode="lin" valueType="num">
                                      <p:cBhvr additive="base">
                                        <p:cTn id="55" dur="500" fill="hold"/>
                                        <p:tgtEl>
                                          <p:spTgt spid="22546"/>
                                        </p:tgtEl>
                                        <p:attrNameLst>
                                          <p:attrName>ppt_x</p:attrName>
                                        </p:attrNameLst>
                                      </p:cBhvr>
                                      <p:tavLst>
                                        <p:tav tm="0">
                                          <p:val>
                                            <p:strVal val="#ppt_x"/>
                                          </p:val>
                                        </p:tav>
                                        <p:tav tm="100000">
                                          <p:val>
                                            <p:strVal val="#ppt_x"/>
                                          </p:val>
                                        </p:tav>
                                      </p:tavLst>
                                    </p:anim>
                                    <p:anim calcmode="lin" valueType="num">
                                      <p:cBhvr additive="base">
                                        <p:cTn id="56" dur="500" fill="hold"/>
                                        <p:tgtEl>
                                          <p:spTgt spid="2254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547"/>
                                        </p:tgtEl>
                                        <p:attrNameLst>
                                          <p:attrName>style.visibility</p:attrName>
                                        </p:attrNameLst>
                                      </p:cBhvr>
                                      <p:to>
                                        <p:strVal val="visible"/>
                                      </p:to>
                                    </p:set>
                                    <p:anim calcmode="lin" valueType="num">
                                      <p:cBhvr additive="base">
                                        <p:cTn id="61" dur="500" fill="hold"/>
                                        <p:tgtEl>
                                          <p:spTgt spid="22547"/>
                                        </p:tgtEl>
                                        <p:attrNameLst>
                                          <p:attrName>ppt_x</p:attrName>
                                        </p:attrNameLst>
                                      </p:cBhvr>
                                      <p:tavLst>
                                        <p:tav tm="0">
                                          <p:val>
                                            <p:strVal val="#ppt_x"/>
                                          </p:val>
                                        </p:tav>
                                        <p:tav tm="100000">
                                          <p:val>
                                            <p:strVal val="#ppt_x"/>
                                          </p:val>
                                        </p:tav>
                                      </p:tavLst>
                                    </p:anim>
                                    <p:anim calcmode="lin" valueType="num">
                                      <p:cBhvr additive="base">
                                        <p:cTn id="62" dur="500" fill="hold"/>
                                        <p:tgtEl>
                                          <p:spTgt spid="22547"/>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xit" presetSubtype="4" fill="hold" grpId="1" nodeType="clickEffect">
                                  <p:stCondLst>
                                    <p:cond delay="0"/>
                                  </p:stCondLst>
                                  <p:childTnLst>
                                    <p:anim calcmode="lin" valueType="num">
                                      <p:cBhvr additive="base">
                                        <p:cTn id="66" dur="500"/>
                                        <p:tgtEl>
                                          <p:spTgt spid="22542"/>
                                        </p:tgtEl>
                                        <p:attrNameLst>
                                          <p:attrName>ppt_x</p:attrName>
                                        </p:attrNameLst>
                                      </p:cBhvr>
                                      <p:tavLst>
                                        <p:tav tm="0">
                                          <p:val>
                                            <p:strVal val="ppt_x"/>
                                          </p:val>
                                        </p:tav>
                                        <p:tav tm="100000">
                                          <p:val>
                                            <p:strVal val="ppt_x"/>
                                          </p:val>
                                        </p:tav>
                                      </p:tavLst>
                                    </p:anim>
                                    <p:anim calcmode="lin" valueType="num">
                                      <p:cBhvr additive="base">
                                        <p:cTn id="67" dur="500"/>
                                        <p:tgtEl>
                                          <p:spTgt spid="22542"/>
                                        </p:tgtEl>
                                        <p:attrNameLst>
                                          <p:attrName>ppt_y</p:attrName>
                                        </p:attrNameLst>
                                      </p:cBhvr>
                                      <p:tavLst>
                                        <p:tav tm="0">
                                          <p:val>
                                            <p:strVal val="ppt_y"/>
                                          </p:val>
                                        </p:tav>
                                        <p:tav tm="100000">
                                          <p:val>
                                            <p:strVal val="1+ppt_h/2"/>
                                          </p:val>
                                        </p:tav>
                                      </p:tavLst>
                                    </p:anim>
                                    <p:set>
                                      <p:cBhvr>
                                        <p:cTn id="68" dur="1" fill="hold">
                                          <p:stCondLst>
                                            <p:cond delay="499"/>
                                          </p:stCondLst>
                                        </p:cTn>
                                        <p:tgtEl>
                                          <p:spTgt spid="22542"/>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22539"/>
                                        </p:tgtEl>
                                        <p:attrNameLst>
                                          <p:attrName>ppt_x</p:attrName>
                                        </p:attrNameLst>
                                      </p:cBhvr>
                                      <p:tavLst>
                                        <p:tav tm="0">
                                          <p:val>
                                            <p:strVal val="ppt_x"/>
                                          </p:val>
                                        </p:tav>
                                        <p:tav tm="100000">
                                          <p:val>
                                            <p:strVal val="ppt_x"/>
                                          </p:val>
                                        </p:tav>
                                      </p:tavLst>
                                    </p:anim>
                                    <p:anim calcmode="lin" valueType="num">
                                      <p:cBhvr additive="base">
                                        <p:cTn id="71" dur="500"/>
                                        <p:tgtEl>
                                          <p:spTgt spid="22539"/>
                                        </p:tgtEl>
                                        <p:attrNameLst>
                                          <p:attrName>ppt_y</p:attrName>
                                        </p:attrNameLst>
                                      </p:cBhvr>
                                      <p:tavLst>
                                        <p:tav tm="0">
                                          <p:val>
                                            <p:strVal val="ppt_y"/>
                                          </p:val>
                                        </p:tav>
                                        <p:tav tm="100000">
                                          <p:val>
                                            <p:strVal val="1+ppt_h/2"/>
                                          </p:val>
                                        </p:tav>
                                      </p:tavLst>
                                    </p:anim>
                                    <p:set>
                                      <p:cBhvr>
                                        <p:cTn id="72" dur="1" fill="hold">
                                          <p:stCondLst>
                                            <p:cond delay="499"/>
                                          </p:stCondLst>
                                        </p:cTn>
                                        <p:tgtEl>
                                          <p:spTgt spid="22539"/>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22534"/>
                                        </p:tgtEl>
                                        <p:attrNameLst>
                                          <p:attrName>ppt_x</p:attrName>
                                        </p:attrNameLst>
                                      </p:cBhvr>
                                      <p:tavLst>
                                        <p:tav tm="0">
                                          <p:val>
                                            <p:strVal val="ppt_x"/>
                                          </p:val>
                                        </p:tav>
                                        <p:tav tm="100000">
                                          <p:val>
                                            <p:strVal val="ppt_x"/>
                                          </p:val>
                                        </p:tav>
                                      </p:tavLst>
                                    </p:anim>
                                    <p:anim calcmode="lin" valueType="num">
                                      <p:cBhvr additive="base">
                                        <p:cTn id="75" dur="500"/>
                                        <p:tgtEl>
                                          <p:spTgt spid="22534"/>
                                        </p:tgtEl>
                                        <p:attrNameLst>
                                          <p:attrName>ppt_y</p:attrName>
                                        </p:attrNameLst>
                                      </p:cBhvr>
                                      <p:tavLst>
                                        <p:tav tm="0">
                                          <p:val>
                                            <p:strVal val="ppt_y"/>
                                          </p:val>
                                        </p:tav>
                                        <p:tav tm="100000">
                                          <p:val>
                                            <p:strVal val="1+ppt_h/2"/>
                                          </p:val>
                                        </p:tav>
                                      </p:tavLst>
                                    </p:anim>
                                    <p:set>
                                      <p:cBhvr>
                                        <p:cTn id="76" dur="1" fill="hold">
                                          <p:stCondLst>
                                            <p:cond delay="499"/>
                                          </p:stCondLst>
                                        </p:cTn>
                                        <p:tgtEl>
                                          <p:spTgt spid="22534"/>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22532"/>
                                        </p:tgtEl>
                                        <p:attrNameLst>
                                          <p:attrName>ppt_x</p:attrName>
                                        </p:attrNameLst>
                                      </p:cBhvr>
                                      <p:tavLst>
                                        <p:tav tm="0">
                                          <p:val>
                                            <p:strVal val="ppt_x"/>
                                          </p:val>
                                        </p:tav>
                                        <p:tav tm="100000">
                                          <p:val>
                                            <p:strVal val="ppt_x"/>
                                          </p:val>
                                        </p:tav>
                                      </p:tavLst>
                                    </p:anim>
                                    <p:anim calcmode="lin" valueType="num">
                                      <p:cBhvr additive="base">
                                        <p:cTn id="79" dur="500"/>
                                        <p:tgtEl>
                                          <p:spTgt spid="22532"/>
                                        </p:tgtEl>
                                        <p:attrNameLst>
                                          <p:attrName>ppt_y</p:attrName>
                                        </p:attrNameLst>
                                      </p:cBhvr>
                                      <p:tavLst>
                                        <p:tav tm="0">
                                          <p:val>
                                            <p:strVal val="ppt_y"/>
                                          </p:val>
                                        </p:tav>
                                        <p:tav tm="100000">
                                          <p:val>
                                            <p:strVal val="1+ppt_h/2"/>
                                          </p:val>
                                        </p:tav>
                                      </p:tavLst>
                                    </p:anim>
                                    <p:set>
                                      <p:cBhvr>
                                        <p:cTn id="80" dur="1" fill="hold">
                                          <p:stCondLst>
                                            <p:cond delay="499"/>
                                          </p:stCondLst>
                                        </p:cTn>
                                        <p:tgtEl>
                                          <p:spTgt spid="22532"/>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22535"/>
                                        </p:tgtEl>
                                        <p:attrNameLst>
                                          <p:attrName>ppt_x</p:attrName>
                                        </p:attrNameLst>
                                      </p:cBhvr>
                                      <p:tavLst>
                                        <p:tav tm="0">
                                          <p:val>
                                            <p:strVal val="ppt_x"/>
                                          </p:val>
                                        </p:tav>
                                        <p:tav tm="100000">
                                          <p:val>
                                            <p:strVal val="ppt_x"/>
                                          </p:val>
                                        </p:tav>
                                      </p:tavLst>
                                    </p:anim>
                                    <p:anim calcmode="lin" valueType="num">
                                      <p:cBhvr additive="base">
                                        <p:cTn id="83" dur="500"/>
                                        <p:tgtEl>
                                          <p:spTgt spid="22535"/>
                                        </p:tgtEl>
                                        <p:attrNameLst>
                                          <p:attrName>ppt_y</p:attrName>
                                        </p:attrNameLst>
                                      </p:cBhvr>
                                      <p:tavLst>
                                        <p:tav tm="0">
                                          <p:val>
                                            <p:strVal val="ppt_y"/>
                                          </p:val>
                                        </p:tav>
                                        <p:tav tm="100000">
                                          <p:val>
                                            <p:strVal val="1+ppt_h/2"/>
                                          </p:val>
                                        </p:tav>
                                      </p:tavLst>
                                    </p:anim>
                                    <p:set>
                                      <p:cBhvr>
                                        <p:cTn id="84" dur="1" fill="hold">
                                          <p:stCondLst>
                                            <p:cond delay="499"/>
                                          </p:stCondLst>
                                        </p:cTn>
                                        <p:tgtEl>
                                          <p:spTgt spid="2253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2537"/>
                                        </p:tgtEl>
                                        <p:attrNameLst>
                                          <p:attrName>ppt_x</p:attrName>
                                        </p:attrNameLst>
                                      </p:cBhvr>
                                      <p:tavLst>
                                        <p:tav tm="0">
                                          <p:val>
                                            <p:strVal val="ppt_x"/>
                                          </p:val>
                                        </p:tav>
                                        <p:tav tm="100000">
                                          <p:val>
                                            <p:strVal val="ppt_x"/>
                                          </p:val>
                                        </p:tav>
                                      </p:tavLst>
                                    </p:anim>
                                    <p:anim calcmode="lin" valueType="num">
                                      <p:cBhvr additive="base">
                                        <p:cTn id="87" dur="500"/>
                                        <p:tgtEl>
                                          <p:spTgt spid="22537"/>
                                        </p:tgtEl>
                                        <p:attrNameLst>
                                          <p:attrName>ppt_y</p:attrName>
                                        </p:attrNameLst>
                                      </p:cBhvr>
                                      <p:tavLst>
                                        <p:tav tm="0">
                                          <p:val>
                                            <p:strVal val="ppt_y"/>
                                          </p:val>
                                        </p:tav>
                                        <p:tav tm="100000">
                                          <p:val>
                                            <p:strVal val="1+ppt_h/2"/>
                                          </p:val>
                                        </p:tav>
                                      </p:tavLst>
                                    </p:anim>
                                    <p:set>
                                      <p:cBhvr>
                                        <p:cTn id="88" dur="1" fill="hold">
                                          <p:stCondLst>
                                            <p:cond delay="499"/>
                                          </p:stCondLst>
                                        </p:cTn>
                                        <p:tgtEl>
                                          <p:spTgt spid="22537"/>
                                        </p:tgtEl>
                                        <p:attrNameLst>
                                          <p:attrName>style.visibility</p:attrName>
                                        </p:attrNameLst>
                                      </p:cBhvr>
                                      <p:to>
                                        <p:strVal val="hidden"/>
                                      </p:to>
                                    </p:set>
                                  </p:childTnLst>
                                </p:cTn>
                              </p:par>
                              <p:par>
                                <p:cTn id="89" presetID="2" presetClass="exit" presetSubtype="4" fill="hold" grpId="1" nodeType="withEffect">
                                  <p:stCondLst>
                                    <p:cond delay="0"/>
                                  </p:stCondLst>
                                  <p:childTnLst>
                                    <p:anim calcmode="lin" valueType="num">
                                      <p:cBhvr additive="base">
                                        <p:cTn id="90" dur="500"/>
                                        <p:tgtEl>
                                          <p:spTgt spid="22541"/>
                                        </p:tgtEl>
                                        <p:attrNameLst>
                                          <p:attrName>ppt_x</p:attrName>
                                        </p:attrNameLst>
                                      </p:cBhvr>
                                      <p:tavLst>
                                        <p:tav tm="0">
                                          <p:val>
                                            <p:strVal val="ppt_x"/>
                                          </p:val>
                                        </p:tav>
                                        <p:tav tm="100000">
                                          <p:val>
                                            <p:strVal val="ppt_x"/>
                                          </p:val>
                                        </p:tav>
                                      </p:tavLst>
                                    </p:anim>
                                    <p:anim calcmode="lin" valueType="num">
                                      <p:cBhvr additive="base">
                                        <p:cTn id="91" dur="500"/>
                                        <p:tgtEl>
                                          <p:spTgt spid="22541"/>
                                        </p:tgtEl>
                                        <p:attrNameLst>
                                          <p:attrName>ppt_y</p:attrName>
                                        </p:attrNameLst>
                                      </p:cBhvr>
                                      <p:tavLst>
                                        <p:tav tm="0">
                                          <p:val>
                                            <p:strVal val="ppt_y"/>
                                          </p:val>
                                        </p:tav>
                                        <p:tav tm="100000">
                                          <p:val>
                                            <p:strVal val="1+ppt_h/2"/>
                                          </p:val>
                                        </p:tav>
                                      </p:tavLst>
                                    </p:anim>
                                    <p:set>
                                      <p:cBhvr>
                                        <p:cTn id="92" dur="1" fill="hold">
                                          <p:stCondLst>
                                            <p:cond delay="499"/>
                                          </p:stCondLst>
                                        </p:cTn>
                                        <p:tgtEl>
                                          <p:spTgt spid="22541"/>
                                        </p:tgtEl>
                                        <p:attrNameLst>
                                          <p:attrName>style.visibility</p:attrName>
                                        </p:attrNameLst>
                                      </p:cBhvr>
                                      <p:to>
                                        <p:strVal val="hidden"/>
                                      </p:to>
                                    </p:set>
                                  </p:childTnLst>
                                </p:cTn>
                              </p:par>
                              <p:par>
                                <p:cTn id="93" presetID="2" presetClass="exit" presetSubtype="4" fill="hold" grpId="1" nodeType="withEffect">
                                  <p:stCondLst>
                                    <p:cond delay="0"/>
                                  </p:stCondLst>
                                  <p:childTnLst>
                                    <p:anim calcmode="lin" valueType="num">
                                      <p:cBhvr additive="base">
                                        <p:cTn id="94" dur="500"/>
                                        <p:tgtEl>
                                          <p:spTgt spid="22543"/>
                                        </p:tgtEl>
                                        <p:attrNameLst>
                                          <p:attrName>ppt_x</p:attrName>
                                        </p:attrNameLst>
                                      </p:cBhvr>
                                      <p:tavLst>
                                        <p:tav tm="0">
                                          <p:val>
                                            <p:strVal val="ppt_x"/>
                                          </p:val>
                                        </p:tav>
                                        <p:tav tm="100000">
                                          <p:val>
                                            <p:strVal val="ppt_x"/>
                                          </p:val>
                                        </p:tav>
                                      </p:tavLst>
                                    </p:anim>
                                    <p:anim calcmode="lin" valueType="num">
                                      <p:cBhvr additive="base">
                                        <p:cTn id="95" dur="500"/>
                                        <p:tgtEl>
                                          <p:spTgt spid="22543"/>
                                        </p:tgtEl>
                                        <p:attrNameLst>
                                          <p:attrName>ppt_y</p:attrName>
                                        </p:attrNameLst>
                                      </p:cBhvr>
                                      <p:tavLst>
                                        <p:tav tm="0">
                                          <p:val>
                                            <p:strVal val="ppt_y"/>
                                          </p:val>
                                        </p:tav>
                                        <p:tav tm="100000">
                                          <p:val>
                                            <p:strVal val="1+ppt_h/2"/>
                                          </p:val>
                                        </p:tav>
                                      </p:tavLst>
                                    </p:anim>
                                    <p:set>
                                      <p:cBhvr>
                                        <p:cTn id="96" dur="1" fill="hold">
                                          <p:stCondLst>
                                            <p:cond delay="499"/>
                                          </p:stCondLst>
                                        </p:cTn>
                                        <p:tgtEl>
                                          <p:spTgt spid="22543"/>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xit" presetSubtype="4" fill="hold" grpId="1" nodeType="clickEffect">
                                  <p:stCondLst>
                                    <p:cond delay="0"/>
                                  </p:stCondLst>
                                  <p:childTnLst>
                                    <p:anim calcmode="lin" valueType="num">
                                      <p:cBhvr additive="base">
                                        <p:cTn id="100" dur="500"/>
                                        <p:tgtEl>
                                          <p:spTgt spid="22547"/>
                                        </p:tgtEl>
                                        <p:attrNameLst>
                                          <p:attrName>ppt_x</p:attrName>
                                        </p:attrNameLst>
                                      </p:cBhvr>
                                      <p:tavLst>
                                        <p:tav tm="0">
                                          <p:val>
                                            <p:strVal val="ppt_x"/>
                                          </p:val>
                                        </p:tav>
                                        <p:tav tm="100000">
                                          <p:val>
                                            <p:strVal val="ppt_x"/>
                                          </p:val>
                                        </p:tav>
                                      </p:tavLst>
                                    </p:anim>
                                    <p:anim calcmode="lin" valueType="num">
                                      <p:cBhvr additive="base">
                                        <p:cTn id="101" dur="500"/>
                                        <p:tgtEl>
                                          <p:spTgt spid="22547"/>
                                        </p:tgtEl>
                                        <p:attrNameLst>
                                          <p:attrName>ppt_y</p:attrName>
                                        </p:attrNameLst>
                                      </p:cBhvr>
                                      <p:tavLst>
                                        <p:tav tm="0">
                                          <p:val>
                                            <p:strVal val="ppt_y"/>
                                          </p:val>
                                        </p:tav>
                                        <p:tav tm="100000">
                                          <p:val>
                                            <p:strVal val="1+ppt_h/2"/>
                                          </p:val>
                                        </p:tav>
                                      </p:tavLst>
                                    </p:anim>
                                    <p:set>
                                      <p:cBhvr>
                                        <p:cTn id="102" dur="1" fill="hold">
                                          <p:stCondLst>
                                            <p:cond delay="499"/>
                                          </p:stCondLst>
                                        </p:cTn>
                                        <p:tgtEl>
                                          <p:spTgt spid="225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animBg="1" autoUpdateAnimBg="0"/>
      <p:bldP spid="22539" grpId="1" animBg="1" autoUpdateAnimBg="0"/>
      <p:bldP spid="22541" grpId="0" animBg="1" autoUpdateAnimBg="0"/>
      <p:bldP spid="22541" grpId="1" animBg="1" autoUpdateAnimBg="0"/>
      <p:bldP spid="22542" grpId="0" animBg="1" autoUpdateAnimBg="0"/>
      <p:bldP spid="22542" grpId="1" animBg="1" autoUpdateAnimBg="0"/>
      <p:bldP spid="22543" grpId="0" animBg="1" autoUpdateAnimBg="0"/>
      <p:bldP spid="22543" grpId="1" animBg="1" autoUpdateAnimBg="0"/>
      <p:bldP spid="22544" grpId="0" animBg="1" autoUpdateAnimBg="0"/>
      <p:bldP spid="22545" grpId="0" animBg="1" autoUpdateAnimBg="0"/>
      <p:bldP spid="22546" grpId="0" animBg="1" autoUpdateAnimBg="0"/>
      <p:bldP spid="22547" grpId="0" animBg="1" autoUpdateAnimBg="0"/>
      <p:bldP spid="22547" grpId="1"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6" name="AutoShape 2"/>
          <p:cNvCxnSpPr>
            <a:cxnSpLocks noChangeShapeType="1"/>
          </p:cNvCxnSpPr>
          <p:nvPr/>
        </p:nvCxnSpPr>
        <p:spPr bwMode="auto">
          <a:xfrm>
            <a:off x="4911726" y="990601"/>
            <a:ext cx="30956" cy="8413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3557"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39998"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39999"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Oval 5"/>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3560" name="Rectangle 6"/>
          <p:cNvSpPr>
            <a:spLocks noChangeArrowheads="1"/>
          </p:cNvSpPr>
          <p:nvPr/>
        </p:nvSpPr>
        <p:spPr bwMode="auto">
          <a:xfrm>
            <a:off x="896012" y="5184776"/>
            <a:ext cx="826875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R4</a:t>
            </a:r>
            <a:r>
              <a:rPr lang="zh-CN" altLang="en-US" sz="2400" b="1">
                <a:solidFill>
                  <a:srgbClr val="FF0000"/>
                </a:solidFill>
                <a:sym typeface="Symbol" pitchFamily="18" charset="2"/>
              </a:rPr>
              <a:t>下移</a:t>
            </a:r>
            <a:r>
              <a:rPr lang="en-US" altLang="zh-CN" sz="2400" b="1">
                <a:solidFill>
                  <a:srgbClr val="FF0000"/>
                </a:solidFill>
                <a:sym typeface="Symbol" pitchFamily="18" charset="2"/>
              </a:rPr>
              <a:t>; </a:t>
            </a:r>
            <a:r>
              <a:rPr lang="en-US" altLang="zh-CN" sz="2400" b="1">
                <a:solidFill>
                  <a:srgbClr val="FF0000"/>
                </a:solidFill>
              </a:rPr>
              <a:t>i0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sp>
        <p:nvSpPr>
          <p:cNvPr id="23561" name="Rectangle 7"/>
          <p:cNvSpPr>
            <a:spLocks noChangeArrowheads="1"/>
          </p:cNvSpPr>
          <p:nvPr/>
        </p:nvSpPr>
        <p:spPr bwMode="auto">
          <a:xfrm>
            <a:off x="5654675" y="1989138"/>
            <a:ext cx="1872854"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i0=2</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72</a:t>
            </a:fld>
            <a:endParaRPr lang="zh-CN" altLang="en-US"/>
          </a:p>
        </p:txBody>
      </p:sp>
    </p:spTree>
    <p:extLst>
      <p:ext uri="{BB962C8B-B14F-4D97-AF65-F5344CB8AC3E}">
        <p14:creationId xmlns:p14="http://schemas.microsoft.com/office/powerpoint/2010/main" val="27949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3561"/>
                                        </p:tgtEl>
                                        <p:attrNameLst>
                                          <p:attrName>style.visibility</p:attrName>
                                        </p:attrNameLst>
                                      </p:cBhvr>
                                      <p:to>
                                        <p:strVal val="visible"/>
                                      </p:to>
                                    </p:set>
                                    <p:animEffect transition="in" filter="strips(downLeft)">
                                      <p:cBhvr>
                                        <p:cTn id="7"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80" name="AutoShape 2"/>
          <p:cNvCxnSpPr>
            <a:cxnSpLocks noChangeShapeType="1"/>
          </p:cNvCxnSpPr>
          <p:nvPr/>
        </p:nvCxnSpPr>
        <p:spPr bwMode="auto">
          <a:xfrm>
            <a:off x="4911726" y="990601"/>
            <a:ext cx="30956" cy="8413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4581"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1112" r:id="rId4" imgW="711208" imgH="711208" progId="Equation.3">
                  <p:embed/>
                </p:oleObj>
              </mc:Choice>
              <mc:Fallback>
                <p:oleObj r:id="rId4" imgW="711208" imgH="71120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1113" r:id="rId6" imgW="711208" imgH="711208" progId="Equation.3">
                  <p:embed/>
                </p:oleObj>
              </mc:Choice>
              <mc:Fallback>
                <p:oleObj r:id="rId6" imgW="711208" imgH="71120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Rectangle 5"/>
          <p:cNvSpPr>
            <a:spLocks noChangeArrowheads="1"/>
          </p:cNvSpPr>
          <p:nvPr/>
        </p:nvSpPr>
        <p:spPr bwMode="auto">
          <a:xfrm>
            <a:off x="975123" y="4437063"/>
            <a:ext cx="8191367"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R1</a:t>
            </a:r>
            <a:r>
              <a:rPr lang="zh-CN" altLang="en-US" sz="2400" b="1">
                <a:solidFill>
                  <a:srgbClr val="FF0000"/>
                </a:solidFill>
                <a:sym typeface="Symbol" pitchFamily="18" charset="2"/>
              </a:rPr>
              <a:t>左移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&gt;1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4584" name="Rectangle 6"/>
          <p:cNvSpPr>
            <a:spLocks noChangeArrowheads="1"/>
          </p:cNvSpPr>
          <p:nvPr/>
        </p:nvSpPr>
        <p:spPr bwMode="auto">
          <a:xfrm>
            <a:off x="975123" y="5229226"/>
            <a:ext cx="8191367"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R3</a:t>
            </a:r>
            <a:r>
              <a:rPr lang="zh-CN" altLang="en-US" sz="2400" b="1">
                <a:solidFill>
                  <a:srgbClr val="FF0000"/>
                </a:solidFill>
                <a:sym typeface="Symbol" pitchFamily="18" charset="2"/>
              </a:rPr>
              <a:t>右移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4585" name="Oval 7"/>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4586" name="Rectangle 8"/>
          <p:cNvSpPr>
            <a:spLocks noChangeArrowheads="1"/>
          </p:cNvSpPr>
          <p:nvPr/>
        </p:nvSpPr>
        <p:spPr bwMode="auto">
          <a:xfrm>
            <a:off x="975123" y="5949951"/>
            <a:ext cx="818964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R4</a:t>
            </a:r>
            <a:r>
              <a:rPr lang="zh-CN" altLang="en-US" sz="2400" b="1">
                <a:solidFill>
                  <a:srgbClr val="FF0000"/>
                </a:solidFill>
                <a:sym typeface="Symbol" pitchFamily="18" charset="2"/>
              </a:rPr>
              <a:t>下移</a:t>
            </a:r>
            <a:r>
              <a:rPr lang="en-US" altLang="zh-CN" sz="2400" b="1">
                <a:solidFill>
                  <a:srgbClr val="FF0000"/>
                </a:solidFill>
                <a:sym typeface="Symbol" pitchFamily="18" charset="2"/>
              </a:rPr>
              <a:t>; </a:t>
            </a:r>
            <a:r>
              <a:rPr lang="en-US" altLang="zh-CN" sz="2400" b="1">
                <a:solidFill>
                  <a:srgbClr val="FF0000"/>
                </a:solidFill>
              </a:rPr>
              <a:t>i0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sp>
        <p:nvSpPr>
          <p:cNvPr id="24587" name="Rectangle 9"/>
          <p:cNvSpPr>
            <a:spLocks noChangeArrowheads="1"/>
          </p:cNvSpPr>
          <p:nvPr/>
        </p:nvSpPr>
        <p:spPr bwMode="auto">
          <a:xfrm>
            <a:off x="5654675" y="1989138"/>
            <a:ext cx="1872854"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i0=2</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graphicFrame>
        <p:nvGraphicFramePr>
          <p:cNvPr id="24588" name="Object 12"/>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1114" r:id="rId8" imgW="711208" imgH="711208" progId="Equation.3">
                  <p:embed/>
                </p:oleObj>
              </mc:Choice>
              <mc:Fallback>
                <p:oleObj r:id="rId8" imgW="711208" imgH="71120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13"/>
          <p:cNvGraphicFramePr>
            <a:graphicFrameLocks noChangeAspect="1"/>
          </p:cNvGraphicFramePr>
          <p:nvPr/>
        </p:nvGraphicFramePr>
        <p:xfrm>
          <a:off x="2221971" y="3141663"/>
          <a:ext cx="1071431" cy="989012"/>
        </p:xfrm>
        <a:graphic>
          <a:graphicData uri="http://schemas.openxmlformats.org/presentationml/2006/ole">
            <mc:AlternateContent xmlns:mc="http://schemas.openxmlformats.org/markup-compatibility/2006">
              <mc:Choice xmlns:v="urn:schemas-microsoft-com:vml" Requires="v">
                <p:oleObj spid="_x0000_s41115" r:id="rId10" imgW="711208" imgH="711208" progId="Equation.3">
                  <p:embed/>
                </p:oleObj>
              </mc:Choice>
              <mc:Fallback>
                <p:oleObj r:id="rId10" imgW="711208" imgH="71120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1971" y="31416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14"/>
          <p:cNvGraphicFramePr>
            <a:graphicFrameLocks noChangeAspect="1"/>
          </p:cNvGraphicFramePr>
          <p:nvPr/>
        </p:nvGraphicFramePr>
        <p:xfrm>
          <a:off x="7059745" y="3141663"/>
          <a:ext cx="1071430" cy="989012"/>
        </p:xfrm>
        <a:graphic>
          <a:graphicData uri="http://schemas.openxmlformats.org/presentationml/2006/ole">
            <mc:AlternateContent xmlns:mc="http://schemas.openxmlformats.org/markup-compatibility/2006">
              <mc:Choice xmlns:v="urn:schemas-microsoft-com:vml" Requires="v">
                <p:oleObj spid="_x0000_s41116" r:id="rId12" imgW="711208" imgH="711208" progId="Equation.3">
                  <p:embed/>
                </p:oleObj>
              </mc:Choice>
              <mc:Fallback>
                <p:oleObj r:id="rId12" imgW="711208" imgH="711208"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59745" y="3141663"/>
                        <a:ext cx="1071430"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4591" name="AutoShape 13"/>
          <p:cNvCxnSpPr>
            <a:cxnSpLocks noChangeShapeType="1"/>
          </p:cNvCxnSpPr>
          <p:nvPr/>
        </p:nvCxnSpPr>
        <p:spPr bwMode="auto">
          <a:xfrm flipH="1">
            <a:off x="2758547" y="2833689"/>
            <a:ext cx="2184135" cy="3079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2" name="AutoShape 14"/>
          <p:cNvCxnSpPr>
            <a:cxnSpLocks noChangeShapeType="1"/>
          </p:cNvCxnSpPr>
          <p:nvPr/>
        </p:nvCxnSpPr>
        <p:spPr bwMode="auto">
          <a:xfrm>
            <a:off x="4942681" y="28463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3" name="AutoShape 15"/>
          <p:cNvCxnSpPr>
            <a:cxnSpLocks noChangeShapeType="1"/>
          </p:cNvCxnSpPr>
          <p:nvPr/>
        </p:nvCxnSpPr>
        <p:spPr bwMode="auto">
          <a:xfrm>
            <a:off x="4942682" y="2833689"/>
            <a:ext cx="2653639" cy="3079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4" name="Oval 16"/>
          <p:cNvSpPr>
            <a:spLocks noChangeArrowheads="1"/>
          </p:cNvSpPr>
          <p:nvPr/>
        </p:nvSpPr>
        <p:spPr bwMode="auto">
          <a:xfrm>
            <a:off x="2846257" y="24209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sp>
        <p:nvSpPr>
          <p:cNvPr id="24595" name="Oval 17"/>
          <p:cNvSpPr>
            <a:spLocks noChangeArrowheads="1"/>
          </p:cNvSpPr>
          <p:nvPr/>
        </p:nvSpPr>
        <p:spPr bwMode="auto">
          <a:xfrm>
            <a:off x="6746744" y="249237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R3</a:t>
            </a:r>
          </a:p>
        </p:txBody>
      </p:sp>
      <p:sp>
        <p:nvSpPr>
          <p:cNvPr id="24596" name="Oval 18"/>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4597" name="Rectangle 19"/>
          <p:cNvSpPr>
            <a:spLocks noChangeArrowheads="1"/>
          </p:cNvSpPr>
          <p:nvPr/>
        </p:nvSpPr>
        <p:spPr bwMode="auto">
          <a:xfrm>
            <a:off x="7677150" y="1447800"/>
            <a:ext cx="1008609" cy="58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a:solidFill>
                  <a:schemeClr val="bg1"/>
                </a:solidFill>
                <a:ea typeface="黑体" pitchFamily="49" charset="-122"/>
              </a:rPr>
              <a:t>冲突</a:t>
            </a:r>
          </a:p>
        </p:txBody>
      </p:sp>
      <p:sp>
        <p:nvSpPr>
          <p:cNvPr id="24598" name="Rectangle 20"/>
          <p:cNvSpPr>
            <a:spLocks noChangeArrowheads="1"/>
          </p:cNvSpPr>
          <p:nvPr/>
        </p:nvSpPr>
        <p:spPr bwMode="auto">
          <a:xfrm>
            <a:off x="412750" y="228600"/>
            <a:ext cx="4304383" cy="5847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b="1">
                <a:solidFill>
                  <a:schemeClr val="bg1"/>
                </a:solidFill>
                <a:ea typeface="黑体" pitchFamily="49" charset="-122"/>
              </a:rPr>
              <a:t>⒈</a:t>
            </a:r>
            <a:r>
              <a:rPr lang="zh-CN" altLang="en-US" sz="3200" b="1">
                <a:solidFill>
                  <a:schemeClr val="bg1"/>
                </a:solidFill>
                <a:ea typeface="黑体" pitchFamily="49" charset="-122"/>
              </a:rPr>
              <a:t>错位的棋牌个数最少</a:t>
            </a:r>
          </a:p>
        </p:txBody>
      </p:sp>
      <p:sp>
        <p:nvSpPr>
          <p:cNvPr id="24599" name="Rectangle 21"/>
          <p:cNvSpPr>
            <a:spLocks noChangeArrowheads="1"/>
          </p:cNvSpPr>
          <p:nvPr/>
        </p:nvSpPr>
        <p:spPr bwMode="auto">
          <a:xfrm>
            <a:off x="412750" y="914400"/>
            <a:ext cx="5128327" cy="5847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b="1">
                <a:solidFill>
                  <a:schemeClr val="bg1"/>
                </a:solidFill>
                <a:ea typeface="黑体" pitchFamily="49" charset="-122"/>
              </a:rPr>
              <a:t>⒉</a:t>
            </a:r>
            <a:r>
              <a:rPr lang="zh-CN" altLang="en-US" sz="3200" b="1">
                <a:solidFill>
                  <a:schemeClr val="bg1"/>
                </a:solidFill>
                <a:ea typeface="黑体" pitchFamily="49" charset="-122"/>
              </a:rPr>
              <a:t>（移动次数）的总和最小</a:t>
            </a:r>
          </a:p>
        </p:txBody>
      </p:sp>
      <p:sp>
        <p:nvSpPr>
          <p:cNvPr id="24600" name="Rectangle 22"/>
          <p:cNvSpPr>
            <a:spLocks noChangeArrowheads="1"/>
          </p:cNvSpPr>
          <p:nvPr/>
        </p:nvSpPr>
        <p:spPr bwMode="auto">
          <a:xfrm>
            <a:off x="1568450" y="3581400"/>
            <a:ext cx="495300" cy="533400"/>
          </a:xfrm>
          <a:prstGeom prst="rect">
            <a:avLst/>
          </a:prstGeom>
          <a:solidFill>
            <a:srgbClr val="0000FF"/>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chemeClr val="bg1"/>
                </a:solidFill>
              </a:rPr>
              <a:t>5</a:t>
            </a:r>
          </a:p>
        </p:txBody>
      </p:sp>
      <p:sp>
        <p:nvSpPr>
          <p:cNvPr id="24601" name="Rectangle 23"/>
          <p:cNvSpPr>
            <a:spLocks noChangeArrowheads="1"/>
          </p:cNvSpPr>
          <p:nvPr/>
        </p:nvSpPr>
        <p:spPr bwMode="auto">
          <a:xfrm>
            <a:off x="5530850" y="3581400"/>
            <a:ext cx="495300" cy="533400"/>
          </a:xfrm>
          <a:prstGeom prst="rect">
            <a:avLst/>
          </a:prstGeom>
          <a:solidFill>
            <a:srgbClr val="0000FF"/>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chemeClr val="bg1"/>
                </a:solidFill>
              </a:rPr>
              <a:t>3</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73</a:t>
            </a:fld>
            <a:endParaRPr lang="zh-CN" altLang="en-US"/>
          </a:p>
        </p:txBody>
      </p:sp>
    </p:spTree>
    <p:extLst>
      <p:ext uri="{BB962C8B-B14F-4D97-AF65-F5344CB8AC3E}">
        <p14:creationId xmlns:p14="http://schemas.microsoft.com/office/powerpoint/2010/main" val="1875354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594"/>
                                        </p:tgtEl>
                                        <p:attrNameLst>
                                          <p:attrName>style.visibility</p:attrName>
                                        </p:attrNameLst>
                                      </p:cBhvr>
                                      <p:to>
                                        <p:strVal val="visible"/>
                                      </p:to>
                                    </p:set>
                                    <p:animEffect transition="in" filter="box(in)">
                                      <p:cBhvr>
                                        <p:cTn id="7" dur="500"/>
                                        <p:tgtEl>
                                          <p:spTgt spid="2459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4583"/>
                                        </p:tgtEl>
                                        <p:attrNameLst>
                                          <p:attrName>style.visibility</p:attrName>
                                        </p:attrNameLst>
                                      </p:cBhvr>
                                      <p:to>
                                        <p:strVal val="visible"/>
                                      </p:to>
                                    </p:set>
                                    <p:animEffect transition="in" filter="box(in)">
                                      <p:cBhvr>
                                        <p:cTn id="10" dur="500"/>
                                        <p:tgtEl>
                                          <p:spTgt spid="2458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4595"/>
                                        </p:tgtEl>
                                        <p:attrNameLst>
                                          <p:attrName>style.visibility</p:attrName>
                                        </p:attrNameLst>
                                      </p:cBhvr>
                                      <p:to>
                                        <p:strVal val="visible"/>
                                      </p:to>
                                    </p:set>
                                    <p:animEffect transition="in" filter="box(in)">
                                      <p:cBhvr>
                                        <p:cTn id="15" dur="500"/>
                                        <p:tgtEl>
                                          <p:spTgt spid="2459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4584"/>
                                        </p:tgtEl>
                                        <p:attrNameLst>
                                          <p:attrName>style.visibility</p:attrName>
                                        </p:attrNameLst>
                                      </p:cBhvr>
                                      <p:to>
                                        <p:strVal val="visible"/>
                                      </p:to>
                                    </p:set>
                                    <p:animEffect transition="in" filter="box(in)">
                                      <p:cBhvr>
                                        <p:cTn id="18" dur="500"/>
                                        <p:tgtEl>
                                          <p:spTgt spid="2458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24591"/>
                                        </p:tgtEl>
                                        <p:attrNameLst>
                                          <p:attrName>style.visibility</p:attrName>
                                        </p:attrNameLst>
                                      </p:cBhvr>
                                      <p:to>
                                        <p:strVal val="visible"/>
                                      </p:to>
                                    </p:set>
                                    <p:animEffect transition="in" filter="box(out)">
                                      <p:cBhvr>
                                        <p:cTn id="23" dur="500"/>
                                        <p:tgtEl>
                                          <p:spTgt spid="24591"/>
                                        </p:tgtEl>
                                      </p:cBhvr>
                                    </p:animEffect>
                                  </p:childTnLst>
                                </p:cTn>
                              </p:par>
                              <p:par>
                                <p:cTn id="24" presetID="4" presetClass="entr" presetSubtype="32" fill="hold" nodeType="withEffect">
                                  <p:stCondLst>
                                    <p:cond delay="0"/>
                                  </p:stCondLst>
                                  <p:childTnLst>
                                    <p:set>
                                      <p:cBhvr>
                                        <p:cTn id="25" dur="1" fill="hold">
                                          <p:stCondLst>
                                            <p:cond delay="0"/>
                                          </p:stCondLst>
                                        </p:cTn>
                                        <p:tgtEl>
                                          <p:spTgt spid="24589"/>
                                        </p:tgtEl>
                                        <p:attrNameLst>
                                          <p:attrName>style.visibility</p:attrName>
                                        </p:attrNameLst>
                                      </p:cBhvr>
                                      <p:to>
                                        <p:strVal val="visible"/>
                                      </p:to>
                                    </p:set>
                                    <p:animEffect transition="in" filter="box(out)">
                                      <p:cBhvr>
                                        <p:cTn id="26" dur="500"/>
                                        <p:tgtEl>
                                          <p:spTgt spid="245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24593"/>
                                        </p:tgtEl>
                                        <p:attrNameLst>
                                          <p:attrName>style.visibility</p:attrName>
                                        </p:attrNameLst>
                                      </p:cBhvr>
                                      <p:to>
                                        <p:strVal val="visible"/>
                                      </p:to>
                                    </p:set>
                                    <p:animEffect transition="in" filter="box(out)">
                                      <p:cBhvr>
                                        <p:cTn id="31" dur="500"/>
                                        <p:tgtEl>
                                          <p:spTgt spid="24593"/>
                                        </p:tgtEl>
                                      </p:cBhvr>
                                    </p:animEffect>
                                  </p:childTnLst>
                                </p:cTn>
                              </p:par>
                              <p:par>
                                <p:cTn id="32" presetID="4" presetClass="entr" presetSubtype="32" fill="hold" nodeType="withEffect">
                                  <p:stCondLst>
                                    <p:cond delay="0"/>
                                  </p:stCondLst>
                                  <p:childTnLst>
                                    <p:set>
                                      <p:cBhvr>
                                        <p:cTn id="33" dur="1" fill="hold">
                                          <p:stCondLst>
                                            <p:cond delay="0"/>
                                          </p:stCondLst>
                                        </p:cTn>
                                        <p:tgtEl>
                                          <p:spTgt spid="24590"/>
                                        </p:tgtEl>
                                        <p:attrNameLst>
                                          <p:attrName>style.visibility</p:attrName>
                                        </p:attrNameLst>
                                      </p:cBhvr>
                                      <p:to>
                                        <p:strVal val="visible"/>
                                      </p:to>
                                    </p:set>
                                    <p:animEffect transition="in" filter="box(out)">
                                      <p:cBhvr>
                                        <p:cTn id="34" dur="500"/>
                                        <p:tgtEl>
                                          <p:spTgt spid="2459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4596"/>
                                        </p:tgtEl>
                                        <p:attrNameLst>
                                          <p:attrName>style.visibility</p:attrName>
                                        </p:attrNameLst>
                                      </p:cBhvr>
                                      <p:to>
                                        <p:strVal val="visible"/>
                                      </p:to>
                                    </p:set>
                                    <p:animEffect transition="in" filter="box(in)">
                                      <p:cBhvr>
                                        <p:cTn id="39" dur="500"/>
                                        <p:tgtEl>
                                          <p:spTgt spid="24596"/>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4586"/>
                                        </p:tgtEl>
                                        <p:attrNameLst>
                                          <p:attrName>style.visibility</p:attrName>
                                        </p:attrNameLst>
                                      </p:cBhvr>
                                      <p:to>
                                        <p:strVal val="visible"/>
                                      </p:to>
                                    </p:set>
                                    <p:animEffect transition="in" filter="box(in)">
                                      <p:cBhvr>
                                        <p:cTn id="42" dur="500"/>
                                        <p:tgtEl>
                                          <p:spTgt spid="2458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24592"/>
                                        </p:tgtEl>
                                        <p:attrNameLst>
                                          <p:attrName>style.visibility</p:attrName>
                                        </p:attrNameLst>
                                      </p:cBhvr>
                                      <p:to>
                                        <p:strVal val="visible"/>
                                      </p:to>
                                    </p:set>
                                    <p:animEffect transition="in" filter="box(out)">
                                      <p:cBhvr>
                                        <p:cTn id="47" dur="500"/>
                                        <p:tgtEl>
                                          <p:spTgt spid="24592"/>
                                        </p:tgtEl>
                                      </p:cBhvr>
                                    </p:animEffect>
                                  </p:childTnLst>
                                </p:cTn>
                              </p:par>
                              <p:par>
                                <p:cTn id="48" presetID="4" presetClass="entr" presetSubtype="32" fill="hold" nodeType="withEffect">
                                  <p:stCondLst>
                                    <p:cond delay="0"/>
                                  </p:stCondLst>
                                  <p:childTnLst>
                                    <p:set>
                                      <p:cBhvr>
                                        <p:cTn id="49" dur="1" fill="hold">
                                          <p:stCondLst>
                                            <p:cond delay="0"/>
                                          </p:stCondLst>
                                        </p:cTn>
                                        <p:tgtEl>
                                          <p:spTgt spid="24588"/>
                                        </p:tgtEl>
                                        <p:attrNameLst>
                                          <p:attrName>style.visibility</p:attrName>
                                        </p:attrNameLst>
                                      </p:cBhvr>
                                      <p:to>
                                        <p:strVal val="visible"/>
                                      </p:to>
                                    </p:set>
                                    <p:animEffect transition="in" filter="box(out)">
                                      <p:cBhvr>
                                        <p:cTn id="50" dur="500"/>
                                        <p:tgtEl>
                                          <p:spTgt spid="2458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597"/>
                                        </p:tgtEl>
                                        <p:attrNameLst>
                                          <p:attrName>style.visibility</p:attrName>
                                        </p:attrNameLst>
                                      </p:cBhvr>
                                      <p:to>
                                        <p:strVal val="visible"/>
                                      </p:to>
                                    </p:set>
                                    <p:anim calcmode="lin" valueType="num">
                                      <p:cBhvr additive="base">
                                        <p:cTn id="55" dur="500" fill="hold"/>
                                        <p:tgtEl>
                                          <p:spTgt spid="24597"/>
                                        </p:tgtEl>
                                        <p:attrNameLst>
                                          <p:attrName>ppt_x</p:attrName>
                                        </p:attrNameLst>
                                      </p:cBhvr>
                                      <p:tavLst>
                                        <p:tav tm="0">
                                          <p:val>
                                            <p:strVal val="#ppt_x"/>
                                          </p:val>
                                        </p:tav>
                                        <p:tav tm="100000">
                                          <p:val>
                                            <p:strVal val="#ppt_x"/>
                                          </p:val>
                                        </p:tav>
                                      </p:tavLst>
                                    </p:anim>
                                    <p:anim calcmode="lin" valueType="num">
                                      <p:cBhvr additive="base">
                                        <p:cTn id="56" dur="500" fill="hold"/>
                                        <p:tgtEl>
                                          <p:spTgt spid="24597"/>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598"/>
                                        </p:tgtEl>
                                        <p:attrNameLst>
                                          <p:attrName>style.visibility</p:attrName>
                                        </p:attrNameLst>
                                      </p:cBhvr>
                                      <p:to>
                                        <p:strVal val="visible"/>
                                      </p:to>
                                    </p:set>
                                    <p:anim calcmode="lin" valueType="num">
                                      <p:cBhvr additive="base">
                                        <p:cTn id="61" dur="500" fill="hold"/>
                                        <p:tgtEl>
                                          <p:spTgt spid="24598"/>
                                        </p:tgtEl>
                                        <p:attrNameLst>
                                          <p:attrName>ppt_x</p:attrName>
                                        </p:attrNameLst>
                                      </p:cBhvr>
                                      <p:tavLst>
                                        <p:tav tm="0">
                                          <p:val>
                                            <p:strVal val="#ppt_x"/>
                                          </p:val>
                                        </p:tav>
                                        <p:tav tm="100000">
                                          <p:val>
                                            <p:strVal val="#ppt_x"/>
                                          </p:val>
                                        </p:tav>
                                      </p:tavLst>
                                    </p:anim>
                                    <p:anim calcmode="lin" valueType="num">
                                      <p:cBhvr additive="base">
                                        <p:cTn id="62" dur="500" fill="hold"/>
                                        <p:tgtEl>
                                          <p:spTgt spid="24598"/>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xit" presetSubtype="4" fill="hold" nodeType="clickEffect">
                                  <p:stCondLst>
                                    <p:cond delay="0"/>
                                  </p:stCondLst>
                                  <p:childTnLst>
                                    <p:anim calcmode="lin" valueType="num">
                                      <p:cBhvr additive="base">
                                        <p:cTn id="66" dur="500"/>
                                        <p:tgtEl>
                                          <p:spTgt spid="24593"/>
                                        </p:tgtEl>
                                        <p:attrNameLst>
                                          <p:attrName>ppt_x</p:attrName>
                                        </p:attrNameLst>
                                      </p:cBhvr>
                                      <p:tavLst>
                                        <p:tav tm="0">
                                          <p:val>
                                            <p:strVal val="ppt_x"/>
                                          </p:val>
                                        </p:tav>
                                        <p:tav tm="100000">
                                          <p:val>
                                            <p:strVal val="ppt_x"/>
                                          </p:val>
                                        </p:tav>
                                      </p:tavLst>
                                    </p:anim>
                                    <p:anim calcmode="lin" valueType="num">
                                      <p:cBhvr additive="base">
                                        <p:cTn id="67" dur="500"/>
                                        <p:tgtEl>
                                          <p:spTgt spid="24593"/>
                                        </p:tgtEl>
                                        <p:attrNameLst>
                                          <p:attrName>ppt_y</p:attrName>
                                        </p:attrNameLst>
                                      </p:cBhvr>
                                      <p:tavLst>
                                        <p:tav tm="0">
                                          <p:val>
                                            <p:strVal val="ppt_y"/>
                                          </p:val>
                                        </p:tav>
                                        <p:tav tm="100000">
                                          <p:val>
                                            <p:strVal val="1+ppt_h/2"/>
                                          </p:val>
                                        </p:tav>
                                      </p:tavLst>
                                    </p:anim>
                                    <p:set>
                                      <p:cBhvr>
                                        <p:cTn id="68" dur="1" fill="hold">
                                          <p:stCondLst>
                                            <p:cond delay="499"/>
                                          </p:stCondLst>
                                        </p:cTn>
                                        <p:tgtEl>
                                          <p:spTgt spid="24593"/>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24595"/>
                                        </p:tgtEl>
                                        <p:attrNameLst>
                                          <p:attrName>ppt_x</p:attrName>
                                        </p:attrNameLst>
                                      </p:cBhvr>
                                      <p:tavLst>
                                        <p:tav tm="0">
                                          <p:val>
                                            <p:strVal val="ppt_x"/>
                                          </p:val>
                                        </p:tav>
                                        <p:tav tm="100000">
                                          <p:val>
                                            <p:strVal val="ppt_x"/>
                                          </p:val>
                                        </p:tav>
                                      </p:tavLst>
                                    </p:anim>
                                    <p:anim calcmode="lin" valueType="num">
                                      <p:cBhvr additive="base">
                                        <p:cTn id="71" dur="500"/>
                                        <p:tgtEl>
                                          <p:spTgt spid="24595"/>
                                        </p:tgtEl>
                                        <p:attrNameLst>
                                          <p:attrName>ppt_y</p:attrName>
                                        </p:attrNameLst>
                                      </p:cBhvr>
                                      <p:tavLst>
                                        <p:tav tm="0">
                                          <p:val>
                                            <p:strVal val="ppt_y"/>
                                          </p:val>
                                        </p:tav>
                                        <p:tav tm="100000">
                                          <p:val>
                                            <p:strVal val="1+ppt_h/2"/>
                                          </p:val>
                                        </p:tav>
                                      </p:tavLst>
                                    </p:anim>
                                    <p:set>
                                      <p:cBhvr>
                                        <p:cTn id="72" dur="1" fill="hold">
                                          <p:stCondLst>
                                            <p:cond delay="499"/>
                                          </p:stCondLst>
                                        </p:cTn>
                                        <p:tgtEl>
                                          <p:spTgt spid="24595"/>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24590"/>
                                        </p:tgtEl>
                                        <p:attrNameLst>
                                          <p:attrName>ppt_x</p:attrName>
                                        </p:attrNameLst>
                                      </p:cBhvr>
                                      <p:tavLst>
                                        <p:tav tm="0">
                                          <p:val>
                                            <p:strVal val="ppt_x"/>
                                          </p:val>
                                        </p:tav>
                                        <p:tav tm="100000">
                                          <p:val>
                                            <p:strVal val="ppt_x"/>
                                          </p:val>
                                        </p:tav>
                                      </p:tavLst>
                                    </p:anim>
                                    <p:anim calcmode="lin" valueType="num">
                                      <p:cBhvr additive="base">
                                        <p:cTn id="75" dur="500"/>
                                        <p:tgtEl>
                                          <p:spTgt spid="24590"/>
                                        </p:tgtEl>
                                        <p:attrNameLst>
                                          <p:attrName>ppt_y</p:attrName>
                                        </p:attrNameLst>
                                      </p:cBhvr>
                                      <p:tavLst>
                                        <p:tav tm="0">
                                          <p:val>
                                            <p:strVal val="ppt_y"/>
                                          </p:val>
                                        </p:tav>
                                        <p:tav tm="100000">
                                          <p:val>
                                            <p:strVal val="1+ppt_h/2"/>
                                          </p:val>
                                        </p:tav>
                                      </p:tavLst>
                                    </p:anim>
                                    <p:set>
                                      <p:cBhvr>
                                        <p:cTn id="76" dur="1" fill="hold">
                                          <p:stCondLst>
                                            <p:cond delay="499"/>
                                          </p:stCondLst>
                                        </p:cTn>
                                        <p:tgtEl>
                                          <p:spTgt spid="24590"/>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24584"/>
                                        </p:tgtEl>
                                        <p:attrNameLst>
                                          <p:attrName>ppt_x</p:attrName>
                                        </p:attrNameLst>
                                      </p:cBhvr>
                                      <p:tavLst>
                                        <p:tav tm="0">
                                          <p:val>
                                            <p:strVal val="ppt_x"/>
                                          </p:val>
                                        </p:tav>
                                        <p:tav tm="100000">
                                          <p:val>
                                            <p:strVal val="ppt_x"/>
                                          </p:val>
                                        </p:tav>
                                      </p:tavLst>
                                    </p:anim>
                                    <p:anim calcmode="lin" valueType="num">
                                      <p:cBhvr additive="base">
                                        <p:cTn id="79" dur="500"/>
                                        <p:tgtEl>
                                          <p:spTgt spid="24584"/>
                                        </p:tgtEl>
                                        <p:attrNameLst>
                                          <p:attrName>ppt_y</p:attrName>
                                        </p:attrNameLst>
                                      </p:cBhvr>
                                      <p:tavLst>
                                        <p:tav tm="0">
                                          <p:val>
                                            <p:strVal val="ppt_y"/>
                                          </p:val>
                                        </p:tav>
                                        <p:tav tm="100000">
                                          <p:val>
                                            <p:strVal val="1+ppt_h/2"/>
                                          </p:val>
                                        </p:tav>
                                      </p:tavLst>
                                    </p:anim>
                                    <p:set>
                                      <p:cBhvr>
                                        <p:cTn id="80" dur="1" fill="hold">
                                          <p:stCondLst>
                                            <p:cond delay="499"/>
                                          </p:stCondLst>
                                        </p:cTn>
                                        <p:tgtEl>
                                          <p:spTgt spid="24584"/>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4599"/>
                                        </p:tgtEl>
                                        <p:attrNameLst>
                                          <p:attrName>style.visibility</p:attrName>
                                        </p:attrNameLst>
                                      </p:cBhvr>
                                      <p:to>
                                        <p:strVal val="visible"/>
                                      </p:to>
                                    </p:set>
                                    <p:anim calcmode="lin" valueType="num">
                                      <p:cBhvr additive="base">
                                        <p:cTn id="85" dur="500" fill="hold"/>
                                        <p:tgtEl>
                                          <p:spTgt spid="24599"/>
                                        </p:tgtEl>
                                        <p:attrNameLst>
                                          <p:attrName>ppt_x</p:attrName>
                                        </p:attrNameLst>
                                      </p:cBhvr>
                                      <p:tavLst>
                                        <p:tav tm="0">
                                          <p:val>
                                            <p:strVal val="#ppt_x"/>
                                          </p:val>
                                        </p:tav>
                                        <p:tav tm="100000">
                                          <p:val>
                                            <p:strVal val="#ppt_x"/>
                                          </p:val>
                                        </p:tav>
                                      </p:tavLst>
                                    </p:anim>
                                    <p:anim calcmode="lin" valueType="num">
                                      <p:cBhvr additive="base">
                                        <p:cTn id="86" dur="500" fill="hold"/>
                                        <p:tgtEl>
                                          <p:spTgt spid="24599"/>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4601"/>
                                        </p:tgtEl>
                                        <p:attrNameLst>
                                          <p:attrName>style.visibility</p:attrName>
                                        </p:attrNameLst>
                                      </p:cBhvr>
                                      <p:to>
                                        <p:strVal val="visible"/>
                                      </p:to>
                                    </p:set>
                                    <p:anim calcmode="lin" valueType="num">
                                      <p:cBhvr additive="base">
                                        <p:cTn id="91" dur="500" fill="hold"/>
                                        <p:tgtEl>
                                          <p:spTgt spid="24601"/>
                                        </p:tgtEl>
                                        <p:attrNameLst>
                                          <p:attrName>ppt_x</p:attrName>
                                        </p:attrNameLst>
                                      </p:cBhvr>
                                      <p:tavLst>
                                        <p:tav tm="0">
                                          <p:val>
                                            <p:strVal val="#ppt_x"/>
                                          </p:val>
                                        </p:tav>
                                        <p:tav tm="100000">
                                          <p:val>
                                            <p:strVal val="#ppt_x"/>
                                          </p:val>
                                        </p:tav>
                                      </p:tavLst>
                                    </p:anim>
                                    <p:anim calcmode="lin" valueType="num">
                                      <p:cBhvr additive="base">
                                        <p:cTn id="92" dur="500" fill="hold"/>
                                        <p:tgtEl>
                                          <p:spTgt spid="2460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4600"/>
                                        </p:tgtEl>
                                        <p:attrNameLst>
                                          <p:attrName>style.visibility</p:attrName>
                                        </p:attrNameLst>
                                      </p:cBhvr>
                                      <p:to>
                                        <p:strVal val="visible"/>
                                      </p:to>
                                    </p:set>
                                    <p:anim calcmode="lin" valueType="num">
                                      <p:cBhvr additive="base">
                                        <p:cTn id="95" dur="500" fill="hold"/>
                                        <p:tgtEl>
                                          <p:spTgt spid="24600"/>
                                        </p:tgtEl>
                                        <p:attrNameLst>
                                          <p:attrName>ppt_x</p:attrName>
                                        </p:attrNameLst>
                                      </p:cBhvr>
                                      <p:tavLst>
                                        <p:tav tm="0">
                                          <p:val>
                                            <p:strVal val="#ppt_x"/>
                                          </p:val>
                                        </p:tav>
                                        <p:tav tm="100000">
                                          <p:val>
                                            <p:strVal val="#ppt_x"/>
                                          </p:val>
                                        </p:tav>
                                      </p:tavLst>
                                    </p:anim>
                                    <p:anim calcmode="lin" valueType="num">
                                      <p:cBhvr additive="base">
                                        <p:cTn id="96" dur="500" fill="hold"/>
                                        <p:tgtEl>
                                          <p:spTgt spid="24600"/>
                                        </p:tgtEl>
                                        <p:attrNameLst>
                                          <p:attrName>ppt_y</p:attrName>
                                        </p:attrNameLst>
                                      </p:cBhvr>
                                      <p:tavLst>
                                        <p:tav tm="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xit" presetSubtype="4" fill="hold" grpId="1" nodeType="clickEffect">
                                  <p:stCondLst>
                                    <p:cond delay="0"/>
                                  </p:stCondLst>
                                  <p:childTnLst>
                                    <p:anim calcmode="lin" valueType="num">
                                      <p:cBhvr additive="base">
                                        <p:cTn id="100" dur="500"/>
                                        <p:tgtEl>
                                          <p:spTgt spid="24594"/>
                                        </p:tgtEl>
                                        <p:attrNameLst>
                                          <p:attrName>ppt_x</p:attrName>
                                        </p:attrNameLst>
                                      </p:cBhvr>
                                      <p:tavLst>
                                        <p:tav tm="0">
                                          <p:val>
                                            <p:strVal val="ppt_x"/>
                                          </p:val>
                                        </p:tav>
                                        <p:tav tm="100000">
                                          <p:val>
                                            <p:strVal val="ppt_x"/>
                                          </p:val>
                                        </p:tav>
                                      </p:tavLst>
                                    </p:anim>
                                    <p:anim calcmode="lin" valueType="num">
                                      <p:cBhvr additive="base">
                                        <p:cTn id="101" dur="500"/>
                                        <p:tgtEl>
                                          <p:spTgt spid="24594"/>
                                        </p:tgtEl>
                                        <p:attrNameLst>
                                          <p:attrName>ppt_y</p:attrName>
                                        </p:attrNameLst>
                                      </p:cBhvr>
                                      <p:tavLst>
                                        <p:tav tm="0">
                                          <p:val>
                                            <p:strVal val="ppt_y"/>
                                          </p:val>
                                        </p:tav>
                                        <p:tav tm="100000">
                                          <p:val>
                                            <p:strVal val="1+ppt_h/2"/>
                                          </p:val>
                                        </p:tav>
                                      </p:tavLst>
                                    </p:anim>
                                    <p:set>
                                      <p:cBhvr>
                                        <p:cTn id="102" dur="1" fill="hold">
                                          <p:stCondLst>
                                            <p:cond delay="499"/>
                                          </p:stCondLst>
                                        </p:cTn>
                                        <p:tgtEl>
                                          <p:spTgt spid="24594"/>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24591"/>
                                        </p:tgtEl>
                                        <p:attrNameLst>
                                          <p:attrName>ppt_x</p:attrName>
                                        </p:attrNameLst>
                                      </p:cBhvr>
                                      <p:tavLst>
                                        <p:tav tm="0">
                                          <p:val>
                                            <p:strVal val="ppt_x"/>
                                          </p:val>
                                        </p:tav>
                                        <p:tav tm="100000">
                                          <p:val>
                                            <p:strVal val="ppt_x"/>
                                          </p:val>
                                        </p:tav>
                                      </p:tavLst>
                                    </p:anim>
                                    <p:anim calcmode="lin" valueType="num">
                                      <p:cBhvr additive="base">
                                        <p:cTn id="105" dur="500"/>
                                        <p:tgtEl>
                                          <p:spTgt spid="24591"/>
                                        </p:tgtEl>
                                        <p:attrNameLst>
                                          <p:attrName>ppt_y</p:attrName>
                                        </p:attrNameLst>
                                      </p:cBhvr>
                                      <p:tavLst>
                                        <p:tav tm="0">
                                          <p:val>
                                            <p:strVal val="ppt_y"/>
                                          </p:val>
                                        </p:tav>
                                        <p:tav tm="100000">
                                          <p:val>
                                            <p:strVal val="1+ppt_h/2"/>
                                          </p:val>
                                        </p:tav>
                                      </p:tavLst>
                                    </p:anim>
                                    <p:set>
                                      <p:cBhvr>
                                        <p:cTn id="106" dur="1" fill="hold">
                                          <p:stCondLst>
                                            <p:cond delay="499"/>
                                          </p:stCondLst>
                                        </p:cTn>
                                        <p:tgtEl>
                                          <p:spTgt spid="24591"/>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24589"/>
                                        </p:tgtEl>
                                        <p:attrNameLst>
                                          <p:attrName>ppt_x</p:attrName>
                                        </p:attrNameLst>
                                      </p:cBhvr>
                                      <p:tavLst>
                                        <p:tav tm="0">
                                          <p:val>
                                            <p:strVal val="ppt_x"/>
                                          </p:val>
                                        </p:tav>
                                        <p:tav tm="100000">
                                          <p:val>
                                            <p:strVal val="ppt_x"/>
                                          </p:val>
                                        </p:tav>
                                      </p:tavLst>
                                    </p:anim>
                                    <p:anim calcmode="lin" valueType="num">
                                      <p:cBhvr additive="base">
                                        <p:cTn id="109" dur="500"/>
                                        <p:tgtEl>
                                          <p:spTgt spid="24589"/>
                                        </p:tgtEl>
                                        <p:attrNameLst>
                                          <p:attrName>ppt_y</p:attrName>
                                        </p:attrNameLst>
                                      </p:cBhvr>
                                      <p:tavLst>
                                        <p:tav tm="0">
                                          <p:val>
                                            <p:strVal val="ppt_y"/>
                                          </p:val>
                                        </p:tav>
                                        <p:tav tm="100000">
                                          <p:val>
                                            <p:strVal val="1+ppt_h/2"/>
                                          </p:val>
                                        </p:tav>
                                      </p:tavLst>
                                    </p:anim>
                                    <p:set>
                                      <p:cBhvr>
                                        <p:cTn id="110" dur="1" fill="hold">
                                          <p:stCondLst>
                                            <p:cond delay="499"/>
                                          </p:stCondLst>
                                        </p:cTn>
                                        <p:tgtEl>
                                          <p:spTgt spid="24589"/>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24583"/>
                                        </p:tgtEl>
                                        <p:attrNameLst>
                                          <p:attrName>ppt_x</p:attrName>
                                        </p:attrNameLst>
                                      </p:cBhvr>
                                      <p:tavLst>
                                        <p:tav tm="0">
                                          <p:val>
                                            <p:strVal val="ppt_x"/>
                                          </p:val>
                                        </p:tav>
                                        <p:tav tm="100000">
                                          <p:val>
                                            <p:strVal val="ppt_x"/>
                                          </p:val>
                                        </p:tav>
                                      </p:tavLst>
                                    </p:anim>
                                    <p:anim calcmode="lin" valueType="num">
                                      <p:cBhvr additive="base">
                                        <p:cTn id="113" dur="500"/>
                                        <p:tgtEl>
                                          <p:spTgt spid="24583"/>
                                        </p:tgtEl>
                                        <p:attrNameLst>
                                          <p:attrName>ppt_y</p:attrName>
                                        </p:attrNameLst>
                                      </p:cBhvr>
                                      <p:tavLst>
                                        <p:tav tm="0">
                                          <p:val>
                                            <p:strVal val="ppt_y"/>
                                          </p:val>
                                        </p:tav>
                                        <p:tav tm="100000">
                                          <p:val>
                                            <p:strVal val="1+ppt_h/2"/>
                                          </p:val>
                                        </p:tav>
                                      </p:tavLst>
                                    </p:anim>
                                    <p:set>
                                      <p:cBhvr>
                                        <p:cTn id="114" dur="1" fill="hold">
                                          <p:stCondLst>
                                            <p:cond delay="499"/>
                                          </p:stCondLst>
                                        </p:cTn>
                                        <p:tgtEl>
                                          <p:spTgt spid="2458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xit" presetSubtype="4" fill="hold" grpId="1" nodeType="clickEffect">
                                  <p:stCondLst>
                                    <p:cond delay="0"/>
                                  </p:stCondLst>
                                  <p:childTnLst>
                                    <p:anim calcmode="lin" valueType="num">
                                      <p:cBhvr additive="base">
                                        <p:cTn id="118" dur="500"/>
                                        <p:tgtEl>
                                          <p:spTgt spid="24598"/>
                                        </p:tgtEl>
                                        <p:attrNameLst>
                                          <p:attrName>ppt_x</p:attrName>
                                        </p:attrNameLst>
                                      </p:cBhvr>
                                      <p:tavLst>
                                        <p:tav tm="0">
                                          <p:val>
                                            <p:strVal val="ppt_x"/>
                                          </p:val>
                                        </p:tav>
                                        <p:tav tm="100000">
                                          <p:val>
                                            <p:strVal val="ppt_x"/>
                                          </p:val>
                                        </p:tav>
                                      </p:tavLst>
                                    </p:anim>
                                    <p:anim calcmode="lin" valueType="num">
                                      <p:cBhvr additive="base">
                                        <p:cTn id="119" dur="500"/>
                                        <p:tgtEl>
                                          <p:spTgt spid="24598"/>
                                        </p:tgtEl>
                                        <p:attrNameLst>
                                          <p:attrName>ppt_y</p:attrName>
                                        </p:attrNameLst>
                                      </p:cBhvr>
                                      <p:tavLst>
                                        <p:tav tm="0">
                                          <p:val>
                                            <p:strVal val="ppt_y"/>
                                          </p:val>
                                        </p:tav>
                                        <p:tav tm="100000">
                                          <p:val>
                                            <p:strVal val="1+ppt_h/2"/>
                                          </p:val>
                                        </p:tav>
                                      </p:tavLst>
                                    </p:anim>
                                    <p:set>
                                      <p:cBhvr>
                                        <p:cTn id="120" dur="1" fill="hold">
                                          <p:stCondLst>
                                            <p:cond delay="499"/>
                                          </p:stCondLst>
                                        </p:cTn>
                                        <p:tgtEl>
                                          <p:spTgt spid="24598"/>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additive="base">
                                        <p:cTn id="122" dur="500"/>
                                        <p:tgtEl>
                                          <p:spTgt spid="24599"/>
                                        </p:tgtEl>
                                        <p:attrNameLst>
                                          <p:attrName>ppt_x</p:attrName>
                                        </p:attrNameLst>
                                      </p:cBhvr>
                                      <p:tavLst>
                                        <p:tav tm="0">
                                          <p:val>
                                            <p:strVal val="ppt_x"/>
                                          </p:val>
                                        </p:tav>
                                        <p:tav tm="100000">
                                          <p:val>
                                            <p:strVal val="ppt_x"/>
                                          </p:val>
                                        </p:tav>
                                      </p:tavLst>
                                    </p:anim>
                                    <p:anim calcmode="lin" valueType="num">
                                      <p:cBhvr additive="base">
                                        <p:cTn id="123" dur="500"/>
                                        <p:tgtEl>
                                          <p:spTgt spid="24599"/>
                                        </p:tgtEl>
                                        <p:attrNameLst>
                                          <p:attrName>ppt_y</p:attrName>
                                        </p:attrNameLst>
                                      </p:cBhvr>
                                      <p:tavLst>
                                        <p:tav tm="0">
                                          <p:val>
                                            <p:strVal val="ppt_y"/>
                                          </p:val>
                                        </p:tav>
                                        <p:tav tm="100000">
                                          <p:val>
                                            <p:strVal val="1+ppt_h/2"/>
                                          </p:val>
                                        </p:tav>
                                      </p:tavLst>
                                    </p:anim>
                                    <p:set>
                                      <p:cBhvr>
                                        <p:cTn id="124" dur="1" fill="hold">
                                          <p:stCondLst>
                                            <p:cond delay="499"/>
                                          </p:stCondLst>
                                        </p:cTn>
                                        <p:tgtEl>
                                          <p:spTgt spid="24599"/>
                                        </p:tgtEl>
                                        <p:attrNameLst>
                                          <p:attrName>style.visibility</p:attrName>
                                        </p:attrNameLst>
                                      </p:cBhvr>
                                      <p:to>
                                        <p:strVal val="hidden"/>
                                      </p:to>
                                    </p:set>
                                  </p:childTnLst>
                                </p:cTn>
                              </p:par>
                              <p:par>
                                <p:cTn id="125" presetID="2" presetClass="exit" presetSubtype="4" fill="hold" grpId="1" nodeType="withEffect">
                                  <p:stCondLst>
                                    <p:cond delay="0"/>
                                  </p:stCondLst>
                                  <p:childTnLst>
                                    <p:anim calcmode="lin" valueType="num">
                                      <p:cBhvr additive="base">
                                        <p:cTn id="126" dur="500"/>
                                        <p:tgtEl>
                                          <p:spTgt spid="24600"/>
                                        </p:tgtEl>
                                        <p:attrNameLst>
                                          <p:attrName>ppt_x</p:attrName>
                                        </p:attrNameLst>
                                      </p:cBhvr>
                                      <p:tavLst>
                                        <p:tav tm="0">
                                          <p:val>
                                            <p:strVal val="ppt_x"/>
                                          </p:val>
                                        </p:tav>
                                        <p:tav tm="100000">
                                          <p:val>
                                            <p:strVal val="ppt_x"/>
                                          </p:val>
                                        </p:tav>
                                      </p:tavLst>
                                    </p:anim>
                                    <p:anim calcmode="lin" valueType="num">
                                      <p:cBhvr additive="base">
                                        <p:cTn id="127" dur="500"/>
                                        <p:tgtEl>
                                          <p:spTgt spid="24600"/>
                                        </p:tgtEl>
                                        <p:attrNameLst>
                                          <p:attrName>ppt_y</p:attrName>
                                        </p:attrNameLst>
                                      </p:cBhvr>
                                      <p:tavLst>
                                        <p:tav tm="0">
                                          <p:val>
                                            <p:strVal val="ppt_y"/>
                                          </p:val>
                                        </p:tav>
                                        <p:tav tm="100000">
                                          <p:val>
                                            <p:strVal val="1+ppt_h/2"/>
                                          </p:val>
                                        </p:tav>
                                      </p:tavLst>
                                    </p:anim>
                                    <p:set>
                                      <p:cBhvr>
                                        <p:cTn id="128" dur="1" fill="hold">
                                          <p:stCondLst>
                                            <p:cond delay="499"/>
                                          </p:stCondLst>
                                        </p:cTn>
                                        <p:tgtEl>
                                          <p:spTgt spid="24600"/>
                                        </p:tgtEl>
                                        <p:attrNameLst>
                                          <p:attrName>style.visibility</p:attrName>
                                        </p:attrNameLst>
                                      </p:cBhvr>
                                      <p:to>
                                        <p:strVal val="hidden"/>
                                      </p:to>
                                    </p:set>
                                  </p:childTnLst>
                                </p:cTn>
                              </p:par>
                              <p:par>
                                <p:cTn id="129" presetID="2" presetClass="exit" presetSubtype="4" fill="hold" grpId="1" nodeType="withEffect">
                                  <p:stCondLst>
                                    <p:cond delay="0"/>
                                  </p:stCondLst>
                                  <p:childTnLst>
                                    <p:anim calcmode="lin" valueType="num">
                                      <p:cBhvr additive="base">
                                        <p:cTn id="130" dur="500"/>
                                        <p:tgtEl>
                                          <p:spTgt spid="24601"/>
                                        </p:tgtEl>
                                        <p:attrNameLst>
                                          <p:attrName>ppt_x</p:attrName>
                                        </p:attrNameLst>
                                      </p:cBhvr>
                                      <p:tavLst>
                                        <p:tav tm="0">
                                          <p:val>
                                            <p:strVal val="ppt_x"/>
                                          </p:val>
                                        </p:tav>
                                        <p:tav tm="100000">
                                          <p:val>
                                            <p:strVal val="ppt_x"/>
                                          </p:val>
                                        </p:tav>
                                      </p:tavLst>
                                    </p:anim>
                                    <p:anim calcmode="lin" valueType="num">
                                      <p:cBhvr additive="base">
                                        <p:cTn id="131" dur="500"/>
                                        <p:tgtEl>
                                          <p:spTgt spid="24601"/>
                                        </p:tgtEl>
                                        <p:attrNameLst>
                                          <p:attrName>ppt_y</p:attrName>
                                        </p:attrNameLst>
                                      </p:cBhvr>
                                      <p:tavLst>
                                        <p:tav tm="0">
                                          <p:val>
                                            <p:strVal val="ppt_y"/>
                                          </p:val>
                                        </p:tav>
                                        <p:tav tm="100000">
                                          <p:val>
                                            <p:strVal val="1+ppt_h/2"/>
                                          </p:val>
                                        </p:tav>
                                      </p:tavLst>
                                    </p:anim>
                                    <p:set>
                                      <p:cBhvr>
                                        <p:cTn id="132" dur="1" fill="hold">
                                          <p:stCondLst>
                                            <p:cond delay="499"/>
                                          </p:stCondLst>
                                        </p:cTn>
                                        <p:tgtEl>
                                          <p:spTgt spid="246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nimBg="1" autoUpdateAnimBg="0"/>
      <p:bldP spid="24583" grpId="1" animBg="1" autoUpdateAnimBg="0"/>
      <p:bldP spid="24584" grpId="0" animBg="1" autoUpdateAnimBg="0"/>
      <p:bldP spid="24584" grpId="1" animBg="1" autoUpdateAnimBg="0"/>
      <p:bldP spid="24586" grpId="0" animBg="1" autoUpdateAnimBg="0"/>
      <p:bldP spid="24594" grpId="0" animBg="1" autoUpdateAnimBg="0"/>
      <p:bldP spid="24594" grpId="1" animBg="1" autoUpdateAnimBg="0"/>
      <p:bldP spid="24595" grpId="0" animBg="1" autoUpdateAnimBg="0"/>
      <p:bldP spid="24595" grpId="1" animBg="1" autoUpdateAnimBg="0"/>
      <p:bldP spid="24596" grpId="0" animBg="1" autoUpdateAnimBg="0"/>
      <p:bldP spid="24597" grpId="0" animBg="1" autoUpdateAnimBg="0"/>
      <p:bldP spid="24598" grpId="0" animBg="1" autoUpdateAnimBg="0"/>
      <p:bldP spid="24598" grpId="1" animBg="1" autoUpdateAnimBg="0"/>
      <p:bldP spid="24599" grpId="0" animBg="1" autoUpdateAnimBg="0"/>
      <p:bldP spid="24599" grpId="1" animBg="1" autoUpdateAnimBg="0"/>
      <p:bldP spid="24600" grpId="0" animBg="1" autoUpdateAnimBg="0"/>
      <p:bldP spid="24600" grpId="1" animBg="1" autoUpdateAnimBg="0"/>
      <p:bldP spid="24601" grpId="0" animBg="1" autoUpdateAnimBg="0"/>
      <p:bldP spid="24601" grpId="1"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28" name="AutoShape 2"/>
          <p:cNvCxnSpPr>
            <a:cxnSpLocks noChangeShapeType="1"/>
          </p:cNvCxnSpPr>
          <p:nvPr/>
        </p:nvCxnSpPr>
        <p:spPr bwMode="auto">
          <a:xfrm>
            <a:off x="4911726" y="990600"/>
            <a:ext cx="30956" cy="8540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6629"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2076"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2077"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Oval 5"/>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6632" name="Rectangle 6"/>
          <p:cNvSpPr>
            <a:spLocks noChangeArrowheads="1"/>
          </p:cNvSpPr>
          <p:nvPr/>
        </p:nvSpPr>
        <p:spPr bwMode="auto">
          <a:xfrm>
            <a:off x="975123" y="5949951"/>
            <a:ext cx="818964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R4</a:t>
            </a:r>
            <a:r>
              <a:rPr lang="zh-CN" altLang="en-US" sz="2400" b="1">
                <a:solidFill>
                  <a:srgbClr val="FF0000"/>
                </a:solidFill>
                <a:sym typeface="Symbol" pitchFamily="18" charset="2"/>
              </a:rPr>
              <a:t>下移</a:t>
            </a:r>
            <a:r>
              <a:rPr lang="en-US" altLang="zh-CN" sz="2400" b="1">
                <a:solidFill>
                  <a:srgbClr val="FF0000"/>
                </a:solidFill>
                <a:sym typeface="Symbol" pitchFamily="18" charset="2"/>
              </a:rPr>
              <a:t>; </a:t>
            </a:r>
            <a:r>
              <a:rPr lang="en-US" altLang="zh-CN" sz="2400" b="1">
                <a:solidFill>
                  <a:srgbClr val="FF0000"/>
                </a:solidFill>
              </a:rPr>
              <a:t>i0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graphicFrame>
        <p:nvGraphicFramePr>
          <p:cNvPr id="26633" name="Object 9"/>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2078"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6634" name="AutoShape 8"/>
          <p:cNvCxnSpPr>
            <a:cxnSpLocks noChangeShapeType="1"/>
          </p:cNvCxnSpPr>
          <p:nvPr/>
        </p:nvCxnSpPr>
        <p:spPr bwMode="auto">
          <a:xfrm>
            <a:off x="4942681" y="28336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635" name="Oval 9"/>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6636" name="Rectangle 10"/>
          <p:cNvSpPr>
            <a:spLocks noChangeArrowheads="1"/>
          </p:cNvSpPr>
          <p:nvPr/>
        </p:nvSpPr>
        <p:spPr bwMode="auto">
          <a:xfrm>
            <a:off x="5888567" y="3284538"/>
            <a:ext cx="1872854"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i0=3</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74</a:t>
            </a:fld>
            <a:endParaRPr lang="zh-CN" altLang="en-US"/>
          </a:p>
        </p:txBody>
      </p:sp>
    </p:spTree>
    <p:extLst>
      <p:ext uri="{BB962C8B-B14F-4D97-AF65-F5344CB8AC3E}">
        <p14:creationId xmlns:p14="http://schemas.microsoft.com/office/powerpoint/2010/main" val="170958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6636"/>
                                        </p:tgtEl>
                                        <p:attrNameLst>
                                          <p:attrName>style.visibility</p:attrName>
                                        </p:attrNameLst>
                                      </p:cBhvr>
                                      <p:to>
                                        <p:strVal val="visible"/>
                                      </p:to>
                                    </p:set>
                                    <p:animEffect transition="in" filter="strips(downLeft)">
                                      <p:cBhvr>
                                        <p:cTn id="7" dur="500"/>
                                        <p:tgtEl>
                                          <p:spTgt spid="2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6"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652" name="AutoShape 2"/>
          <p:cNvCxnSpPr>
            <a:cxnSpLocks noChangeShapeType="1"/>
          </p:cNvCxnSpPr>
          <p:nvPr/>
        </p:nvCxnSpPr>
        <p:spPr bwMode="auto">
          <a:xfrm>
            <a:off x="4911726" y="990600"/>
            <a:ext cx="30956" cy="8540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7653"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3160"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3161"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Rectangle 5"/>
          <p:cNvSpPr>
            <a:spLocks noChangeArrowheads="1"/>
          </p:cNvSpPr>
          <p:nvPr/>
        </p:nvSpPr>
        <p:spPr bwMode="auto">
          <a:xfrm>
            <a:off x="741231" y="5445126"/>
            <a:ext cx="8191367"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R1</a:t>
            </a:r>
            <a:r>
              <a:rPr lang="zh-CN" altLang="en-US" sz="2400" b="1">
                <a:solidFill>
                  <a:srgbClr val="FF0000"/>
                </a:solidFill>
                <a:sym typeface="Symbol" pitchFamily="18" charset="2"/>
              </a:rPr>
              <a:t>左移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&gt;1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7656" name="Rectangle 6"/>
          <p:cNvSpPr>
            <a:spLocks noChangeArrowheads="1"/>
          </p:cNvSpPr>
          <p:nvPr/>
        </p:nvSpPr>
        <p:spPr bwMode="auto">
          <a:xfrm>
            <a:off x="741231" y="6237288"/>
            <a:ext cx="8191367"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R3</a:t>
            </a:r>
            <a:r>
              <a:rPr lang="zh-CN" altLang="en-US" sz="2400" b="1">
                <a:solidFill>
                  <a:srgbClr val="FF0000"/>
                </a:solidFill>
                <a:sym typeface="Symbol" pitchFamily="18" charset="2"/>
              </a:rPr>
              <a:t>右移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7657" name="Oval 7"/>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7658" name="Rectangle 8"/>
          <p:cNvSpPr>
            <a:spLocks noChangeArrowheads="1"/>
          </p:cNvSpPr>
          <p:nvPr/>
        </p:nvSpPr>
        <p:spPr bwMode="auto">
          <a:xfrm>
            <a:off x="5888567" y="3284538"/>
            <a:ext cx="1872854"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i0=3</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graphicFrame>
        <p:nvGraphicFramePr>
          <p:cNvPr id="27659" name="Object 11"/>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3162"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7660" name="AutoShape 10"/>
          <p:cNvCxnSpPr>
            <a:cxnSpLocks noChangeShapeType="1"/>
          </p:cNvCxnSpPr>
          <p:nvPr/>
        </p:nvCxnSpPr>
        <p:spPr bwMode="auto">
          <a:xfrm>
            <a:off x="4942681" y="28336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61" name="Oval 11"/>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cxnSp>
        <p:nvCxnSpPr>
          <p:cNvPr id="27662" name="AutoShape 12"/>
          <p:cNvCxnSpPr>
            <a:cxnSpLocks noChangeShapeType="1"/>
          </p:cNvCxnSpPr>
          <p:nvPr/>
        </p:nvCxnSpPr>
        <p:spPr bwMode="auto">
          <a:xfrm>
            <a:off x="4942681" y="4359275"/>
            <a:ext cx="0" cy="2222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3" name="AutoShape 13"/>
          <p:cNvCxnSpPr>
            <a:cxnSpLocks noChangeShapeType="1"/>
          </p:cNvCxnSpPr>
          <p:nvPr/>
        </p:nvCxnSpPr>
        <p:spPr bwMode="auto">
          <a:xfrm>
            <a:off x="4942681" y="4359276"/>
            <a:ext cx="2586567" cy="385763"/>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64" name="Oval 14"/>
          <p:cNvSpPr>
            <a:spLocks noChangeArrowheads="1"/>
          </p:cNvSpPr>
          <p:nvPr/>
        </p:nvSpPr>
        <p:spPr bwMode="auto">
          <a:xfrm>
            <a:off x="3470540" y="407670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sp>
        <p:nvSpPr>
          <p:cNvPr id="27665" name="Oval 15"/>
          <p:cNvSpPr>
            <a:spLocks noChangeArrowheads="1"/>
          </p:cNvSpPr>
          <p:nvPr/>
        </p:nvSpPr>
        <p:spPr bwMode="auto">
          <a:xfrm>
            <a:off x="6679672" y="409575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R3</a:t>
            </a:r>
          </a:p>
        </p:txBody>
      </p:sp>
      <p:graphicFrame>
        <p:nvGraphicFramePr>
          <p:cNvPr id="27666" name="Object 18"/>
          <p:cNvGraphicFramePr>
            <a:graphicFrameLocks noChangeAspect="1"/>
          </p:cNvGraphicFramePr>
          <p:nvPr/>
        </p:nvGraphicFramePr>
        <p:xfrm>
          <a:off x="4406107" y="4581526"/>
          <a:ext cx="1071431" cy="989013"/>
        </p:xfrm>
        <a:graphic>
          <a:graphicData uri="http://schemas.openxmlformats.org/presentationml/2006/ole">
            <mc:AlternateContent xmlns:mc="http://schemas.openxmlformats.org/markup-compatibility/2006">
              <mc:Choice xmlns:v="urn:schemas-microsoft-com:vml" Requires="v">
                <p:oleObj spid="_x0000_s43163" r:id="rId9" imgW="711208" imgH="711208" progId="Equation.3">
                  <p:embed/>
                </p:oleObj>
              </mc:Choice>
              <mc:Fallback>
                <p:oleObj r:id="rId9" imgW="711208" imgH="7112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6107" y="4581526"/>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7" name="Object 19"/>
          <p:cNvGraphicFramePr>
            <a:graphicFrameLocks noChangeAspect="1"/>
          </p:cNvGraphicFramePr>
          <p:nvPr/>
        </p:nvGraphicFramePr>
        <p:xfrm>
          <a:off x="6435461" y="4652963"/>
          <a:ext cx="1071431" cy="989012"/>
        </p:xfrm>
        <a:graphic>
          <a:graphicData uri="http://schemas.openxmlformats.org/presentationml/2006/ole">
            <mc:AlternateContent xmlns:mc="http://schemas.openxmlformats.org/markup-compatibility/2006">
              <mc:Choice xmlns:v="urn:schemas-microsoft-com:vml" Requires="v">
                <p:oleObj spid="_x0000_s43164" r:id="rId11" imgW="711208" imgH="711208" progId="Equation.3">
                  <p:embed/>
                </p:oleObj>
              </mc:Choice>
              <mc:Fallback>
                <p:oleObj r:id="rId11" imgW="711208" imgH="7112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5461" y="46529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8" name="Rectangle 18"/>
          <p:cNvSpPr>
            <a:spLocks noChangeArrowheads="1"/>
          </p:cNvSpPr>
          <p:nvPr/>
        </p:nvSpPr>
        <p:spPr bwMode="auto">
          <a:xfrm>
            <a:off x="6521450" y="2027239"/>
            <a:ext cx="1008609" cy="58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a:solidFill>
                  <a:schemeClr val="bg1"/>
                </a:solidFill>
                <a:ea typeface="黑体" pitchFamily="49" charset="-122"/>
              </a:rPr>
              <a:t>冲突</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4157778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64"/>
                                        </p:tgtEl>
                                        <p:attrNameLst>
                                          <p:attrName>style.visibility</p:attrName>
                                        </p:attrNameLst>
                                      </p:cBhvr>
                                      <p:to>
                                        <p:strVal val="visible"/>
                                      </p:to>
                                    </p:set>
                                    <p:animEffect transition="in" filter="box(in)">
                                      <p:cBhvr>
                                        <p:cTn id="7" dur="500"/>
                                        <p:tgtEl>
                                          <p:spTgt spid="2766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655"/>
                                        </p:tgtEl>
                                        <p:attrNameLst>
                                          <p:attrName>style.visibility</p:attrName>
                                        </p:attrNameLst>
                                      </p:cBhvr>
                                      <p:to>
                                        <p:strVal val="visible"/>
                                      </p:to>
                                    </p:set>
                                    <p:animEffect transition="in" filter="box(in)">
                                      <p:cBhvr>
                                        <p:cTn id="10" dur="500"/>
                                        <p:tgtEl>
                                          <p:spTgt spid="2765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7665"/>
                                        </p:tgtEl>
                                        <p:attrNameLst>
                                          <p:attrName>style.visibility</p:attrName>
                                        </p:attrNameLst>
                                      </p:cBhvr>
                                      <p:to>
                                        <p:strVal val="visible"/>
                                      </p:to>
                                    </p:set>
                                    <p:animEffect transition="in" filter="box(in)">
                                      <p:cBhvr>
                                        <p:cTn id="15" dur="500"/>
                                        <p:tgtEl>
                                          <p:spTgt spid="2766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7656"/>
                                        </p:tgtEl>
                                        <p:attrNameLst>
                                          <p:attrName>style.visibility</p:attrName>
                                        </p:attrNameLst>
                                      </p:cBhvr>
                                      <p:to>
                                        <p:strVal val="visible"/>
                                      </p:to>
                                    </p:set>
                                    <p:animEffect transition="in" filter="box(in)">
                                      <p:cBhvr>
                                        <p:cTn id="18" dur="500"/>
                                        <p:tgtEl>
                                          <p:spTgt spid="276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27662"/>
                                        </p:tgtEl>
                                        <p:attrNameLst>
                                          <p:attrName>style.visibility</p:attrName>
                                        </p:attrNameLst>
                                      </p:cBhvr>
                                      <p:to>
                                        <p:strVal val="visible"/>
                                      </p:to>
                                    </p:set>
                                    <p:animEffect transition="in" filter="box(out)">
                                      <p:cBhvr>
                                        <p:cTn id="23" dur="500"/>
                                        <p:tgtEl>
                                          <p:spTgt spid="27662"/>
                                        </p:tgtEl>
                                      </p:cBhvr>
                                    </p:animEffect>
                                  </p:childTnLst>
                                </p:cTn>
                              </p:par>
                              <p:par>
                                <p:cTn id="24" presetID="4" presetClass="entr" presetSubtype="16" fill="hold" nodeType="withEffect">
                                  <p:stCondLst>
                                    <p:cond delay="0"/>
                                  </p:stCondLst>
                                  <p:childTnLst>
                                    <p:set>
                                      <p:cBhvr>
                                        <p:cTn id="25" dur="1" fill="hold">
                                          <p:stCondLst>
                                            <p:cond delay="0"/>
                                          </p:stCondLst>
                                        </p:cTn>
                                        <p:tgtEl>
                                          <p:spTgt spid="27666"/>
                                        </p:tgtEl>
                                        <p:attrNameLst>
                                          <p:attrName>style.visibility</p:attrName>
                                        </p:attrNameLst>
                                      </p:cBhvr>
                                      <p:to>
                                        <p:strVal val="visible"/>
                                      </p:to>
                                    </p:set>
                                    <p:animEffect transition="in" filter="box(in)">
                                      <p:cBhvr>
                                        <p:cTn id="26" dur="500"/>
                                        <p:tgtEl>
                                          <p:spTgt spid="276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27663"/>
                                        </p:tgtEl>
                                        <p:attrNameLst>
                                          <p:attrName>style.visibility</p:attrName>
                                        </p:attrNameLst>
                                      </p:cBhvr>
                                      <p:to>
                                        <p:strVal val="visible"/>
                                      </p:to>
                                    </p:set>
                                    <p:animEffect transition="in" filter="box(out)">
                                      <p:cBhvr>
                                        <p:cTn id="31" dur="500"/>
                                        <p:tgtEl>
                                          <p:spTgt spid="27663"/>
                                        </p:tgtEl>
                                      </p:cBhvr>
                                    </p:animEffect>
                                  </p:childTnLst>
                                </p:cTn>
                              </p:par>
                              <p:par>
                                <p:cTn id="32" presetID="4" presetClass="entr" presetSubtype="16" fill="hold" nodeType="withEffect">
                                  <p:stCondLst>
                                    <p:cond delay="0"/>
                                  </p:stCondLst>
                                  <p:childTnLst>
                                    <p:set>
                                      <p:cBhvr>
                                        <p:cTn id="33" dur="1" fill="hold">
                                          <p:stCondLst>
                                            <p:cond delay="0"/>
                                          </p:stCondLst>
                                        </p:cTn>
                                        <p:tgtEl>
                                          <p:spTgt spid="27667"/>
                                        </p:tgtEl>
                                        <p:attrNameLst>
                                          <p:attrName>style.visibility</p:attrName>
                                        </p:attrNameLst>
                                      </p:cBhvr>
                                      <p:to>
                                        <p:strVal val="visible"/>
                                      </p:to>
                                    </p:set>
                                    <p:animEffect transition="in" filter="box(in)">
                                      <p:cBhvr>
                                        <p:cTn id="34" dur="500"/>
                                        <p:tgtEl>
                                          <p:spTgt spid="2766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7668"/>
                                        </p:tgtEl>
                                        <p:attrNameLst>
                                          <p:attrName>style.visibility</p:attrName>
                                        </p:attrNameLst>
                                      </p:cBhvr>
                                      <p:to>
                                        <p:strVal val="visible"/>
                                      </p:to>
                                    </p:set>
                                    <p:anim calcmode="lin" valueType="num">
                                      <p:cBhvr additive="base">
                                        <p:cTn id="39" dur="500" fill="hold"/>
                                        <p:tgtEl>
                                          <p:spTgt spid="27668"/>
                                        </p:tgtEl>
                                        <p:attrNameLst>
                                          <p:attrName>ppt_x</p:attrName>
                                        </p:attrNameLst>
                                      </p:cBhvr>
                                      <p:tavLst>
                                        <p:tav tm="0">
                                          <p:val>
                                            <p:strVal val="#ppt_x"/>
                                          </p:val>
                                        </p:tav>
                                        <p:tav tm="100000">
                                          <p:val>
                                            <p:strVal val="#ppt_x"/>
                                          </p:val>
                                        </p:tav>
                                      </p:tavLst>
                                    </p:anim>
                                    <p:anim calcmode="lin" valueType="num">
                                      <p:cBhvr additive="base">
                                        <p:cTn id="40" dur="500" fill="hold"/>
                                        <p:tgtEl>
                                          <p:spTgt spid="2766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xit" presetSubtype="4" fill="hold" nodeType="clickEffect">
                                  <p:stCondLst>
                                    <p:cond delay="0"/>
                                  </p:stCondLst>
                                  <p:childTnLst>
                                    <p:anim calcmode="lin" valueType="num">
                                      <p:cBhvr additive="base">
                                        <p:cTn id="44" dur="500"/>
                                        <p:tgtEl>
                                          <p:spTgt spid="27663"/>
                                        </p:tgtEl>
                                        <p:attrNameLst>
                                          <p:attrName>ppt_x</p:attrName>
                                        </p:attrNameLst>
                                      </p:cBhvr>
                                      <p:tavLst>
                                        <p:tav tm="0">
                                          <p:val>
                                            <p:strVal val="ppt_x"/>
                                          </p:val>
                                        </p:tav>
                                        <p:tav tm="100000">
                                          <p:val>
                                            <p:strVal val="ppt_x"/>
                                          </p:val>
                                        </p:tav>
                                      </p:tavLst>
                                    </p:anim>
                                    <p:anim calcmode="lin" valueType="num">
                                      <p:cBhvr additive="base">
                                        <p:cTn id="45" dur="500"/>
                                        <p:tgtEl>
                                          <p:spTgt spid="27663"/>
                                        </p:tgtEl>
                                        <p:attrNameLst>
                                          <p:attrName>ppt_y</p:attrName>
                                        </p:attrNameLst>
                                      </p:cBhvr>
                                      <p:tavLst>
                                        <p:tav tm="0">
                                          <p:val>
                                            <p:strVal val="ppt_y"/>
                                          </p:val>
                                        </p:tav>
                                        <p:tav tm="100000">
                                          <p:val>
                                            <p:strVal val="1+ppt_h/2"/>
                                          </p:val>
                                        </p:tav>
                                      </p:tavLst>
                                    </p:anim>
                                    <p:set>
                                      <p:cBhvr>
                                        <p:cTn id="46" dur="1" fill="hold">
                                          <p:stCondLst>
                                            <p:cond delay="499"/>
                                          </p:stCondLst>
                                        </p:cTn>
                                        <p:tgtEl>
                                          <p:spTgt spid="27663"/>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27665"/>
                                        </p:tgtEl>
                                        <p:attrNameLst>
                                          <p:attrName>ppt_x</p:attrName>
                                        </p:attrNameLst>
                                      </p:cBhvr>
                                      <p:tavLst>
                                        <p:tav tm="0">
                                          <p:val>
                                            <p:strVal val="ppt_x"/>
                                          </p:val>
                                        </p:tav>
                                        <p:tav tm="100000">
                                          <p:val>
                                            <p:strVal val="ppt_x"/>
                                          </p:val>
                                        </p:tav>
                                      </p:tavLst>
                                    </p:anim>
                                    <p:anim calcmode="lin" valueType="num">
                                      <p:cBhvr additive="base">
                                        <p:cTn id="49" dur="500"/>
                                        <p:tgtEl>
                                          <p:spTgt spid="27665"/>
                                        </p:tgtEl>
                                        <p:attrNameLst>
                                          <p:attrName>ppt_y</p:attrName>
                                        </p:attrNameLst>
                                      </p:cBhvr>
                                      <p:tavLst>
                                        <p:tav tm="0">
                                          <p:val>
                                            <p:strVal val="ppt_y"/>
                                          </p:val>
                                        </p:tav>
                                        <p:tav tm="100000">
                                          <p:val>
                                            <p:strVal val="1+ppt_h/2"/>
                                          </p:val>
                                        </p:tav>
                                      </p:tavLst>
                                    </p:anim>
                                    <p:set>
                                      <p:cBhvr>
                                        <p:cTn id="50" dur="1" fill="hold">
                                          <p:stCondLst>
                                            <p:cond delay="499"/>
                                          </p:stCondLst>
                                        </p:cTn>
                                        <p:tgtEl>
                                          <p:spTgt spid="27665"/>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27667"/>
                                        </p:tgtEl>
                                        <p:attrNameLst>
                                          <p:attrName>ppt_x</p:attrName>
                                        </p:attrNameLst>
                                      </p:cBhvr>
                                      <p:tavLst>
                                        <p:tav tm="0">
                                          <p:val>
                                            <p:strVal val="ppt_x"/>
                                          </p:val>
                                        </p:tav>
                                        <p:tav tm="100000">
                                          <p:val>
                                            <p:strVal val="ppt_x"/>
                                          </p:val>
                                        </p:tav>
                                      </p:tavLst>
                                    </p:anim>
                                    <p:anim calcmode="lin" valueType="num">
                                      <p:cBhvr additive="base">
                                        <p:cTn id="53" dur="500"/>
                                        <p:tgtEl>
                                          <p:spTgt spid="27667"/>
                                        </p:tgtEl>
                                        <p:attrNameLst>
                                          <p:attrName>ppt_y</p:attrName>
                                        </p:attrNameLst>
                                      </p:cBhvr>
                                      <p:tavLst>
                                        <p:tav tm="0">
                                          <p:val>
                                            <p:strVal val="ppt_y"/>
                                          </p:val>
                                        </p:tav>
                                        <p:tav tm="100000">
                                          <p:val>
                                            <p:strVal val="1+ppt_h/2"/>
                                          </p:val>
                                        </p:tav>
                                      </p:tavLst>
                                    </p:anim>
                                    <p:set>
                                      <p:cBhvr>
                                        <p:cTn id="54" dur="1" fill="hold">
                                          <p:stCondLst>
                                            <p:cond delay="499"/>
                                          </p:stCondLst>
                                        </p:cTn>
                                        <p:tgtEl>
                                          <p:spTgt spid="27667"/>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27656"/>
                                        </p:tgtEl>
                                        <p:attrNameLst>
                                          <p:attrName>ppt_x</p:attrName>
                                        </p:attrNameLst>
                                      </p:cBhvr>
                                      <p:tavLst>
                                        <p:tav tm="0">
                                          <p:val>
                                            <p:strVal val="ppt_x"/>
                                          </p:val>
                                        </p:tav>
                                        <p:tav tm="100000">
                                          <p:val>
                                            <p:strVal val="ppt_x"/>
                                          </p:val>
                                        </p:tav>
                                      </p:tavLst>
                                    </p:anim>
                                    <p:anim calcmode="lin" valueType="num">
                                      <p:cBhvr additive="base">
                                        <p:cTn id="57" dur="500"/>
                                        <p:tgtEl>
                                          <p:spTgt spid="27656"/>
                                        </p:tgtEl>
                                        <p:attrNameLst>
                                          <p:attrName>ppt_y</p:attrName>
                                        </p:attrNameLst>
                                      </p:cBhvr>
                                      <p:tavLst>
                                        <p:tav tm="0">
                                          <p:val>
                                            <p:strVal val="ppt_y"/>
                                          </p:val>
                                        </p:tav>
                                        <p:tav tm="100000">
                                          <p:val>
                                            <p:strVal val="1+ppt_h/2"/>
                                          </p:val>
                                        </p:tav>
                                      </p:tavLst>
                                    </p:anim>
                                    <p:set>
                                      <p:cBhvr>
                                        <p:cTn id="58" dur="1" fill="hold">
                                          <p:stCondLst>
                                            <p:cond delay="499"/>
                                          </p:stCondLst>
                                        </p:cTn>
                                        <p:tgtEl>
                                          <p:spTgt spid="276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nimBg="1" autoUpdateAnimBg="0"/>
      <p:bldP spid="27656" grpId="0" animBg="1" autoUpdateAnimBg="0"/>
      <p:bldP spid="27656" grpId="1" animBg="1" autoUpdateAnimBg="0"/>
      <p:bldP spid="27664" grpId="0" animBg="1" autoUpdateAnimBg="0"/>
      <p:bldP spid="27665" grpId="0" animBg="1" autoUpdateAnimBg="0"/>
      <p:bldP spid="27665" grpId="1" animBg="1" autoUpdateAnimBg="0"/>
      <p:bldP spid="27668"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676" name="AutoShape 2"/>
          <p:cNvCxnSpPr>
            <a:cxnSpLocks noChangeShapeType="1"/>
          </p:cNvCxnSpPr>
          <p:nvPr/>
        </p:nvCxnSpPr>
        <p:spPr bwMode="auto">
          <a:xfrm>
            <a:off x="4911726" y="990600"/>
            <a:ext cx="30956" cy="8540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8677"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4184"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4185"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Rectangle 5"/>
          <p:cNvSpPr>
            <a:spLocks noChangeArrowheads="1"/>
          </p:cNvSpPr>
          <p:nvPr/>
        </p:nvSpPr>
        <p:spPr bwMode="auto">
          <a:xfrm>
            <a:off x="1052513" y="2276476"/>
            <a:ext cx="819136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R2</a:t>
            </a:r>
            <a:r>
              <a:rPr lang="zh-CN" altLang="en-US" sz="2400" b="1">
                <a:solidFill>
                  <a:srgbClr val="FF0000"/>
                </a:solidFill>
                <a:sym typeface="Symbol" pitchFamily="18" charset="2"/>
              </a:rPr>
              <a:t>上移</a:t>
            </a:r>
            <a:r>
              <a:rPr lang="en-US" altLang="zh-CN" sz="2400" b="1">
                <a:solidFill>
                  <a:srgbClr val="FF0000"/>
                </a:solidFill>
                <a:sym typeface="Symbol" pitchFamily="18" charset="2"/>
              </a:rPr>
              <a:t>; </a:t>
            </a:r>
            <a:r>
              <a:rPr lang="en-US" altLang="zh-CN" sz="2400" b="1"/>
              <a:t> </a:t>
            </a:r>
            <a:r>
              <a:rPr lang="en-US" altLang="zh-CN" sz="2400" b="1">
                <a:solidFill>
                  <a:srgbClr val="FF0000"/>
                </a:solidFill>
              </a:rPr>
              <a:t>i0</a:t>
            </a:r>
            <a:r>
              <a:rPr lang="en-US" altLang="zh-CN" sz="2400" b="1"/>
              <a:t>&gt;1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sp>
        <p:nvSpPr>
          <p:cNvPr id="28680" name="Oval 6"/>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8681" name="Rectangle 7"/>
          <p:cNvSpPr>
            <a:spLocks noChangeArrowheads="1"/>
          </p:cNvSpPr>
          <p:nvPr/>
        </p:nvSpPr>
        <p:spPr bwMode="auto">
          <a:xfrm>
            <a:off x="5733785" y="4652963"/>
            <a:ext cx="1872854"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i0=3</a:t>
            </a:r>
            <a:r>
              <a:rPr lang="zh-CN" altLang="en-US" sz="2400" b="1">
                <a:solidFill>
                  <a:srgbClr val="FF0000"/>
                </a:solidFill>
                <a:sym typeface="Symbol" pitchFamily="18" charset="2"/>
              </a:rPr>
              <a:t>，</a:t>
            </a:r>
            <a:r>
              <a:rPr lang="en-US" altLang="zh-CN" sz="2400" b="1">
                <a:solidFill>
                  <a:srgbClr val="FF0000"/>
                </a:solidFill>
                <a:sym typeface="Symbol" pitchFamily="18" charset="2"/>
              </a:rPr>
              <a:t>j0=1</a:t>
            </a:r>
          </a:p>
        </p:txBody>
      </p:sp>
      <p:graphicFrame>
        <p:nvGraphicFramePr>
          <p:cNvPr id="28682" name="Object 10"/>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4186"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8683" name="AutoShape 9"/>
          <p:cNvCxnSpPr>
            <a:cxnSpLocks noChangeShapeType="1"/>
          </p:cNvCxnSpPr>
          <p:nvPr/>
        </p:nvCxnSpPr>
        <p:spPr bwMode="auto">
          <a:xfrm>
            <a:off x="4942681" y="28463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4" name="Oval 10"/>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cxnSp>
        <p:nvCxnSpPr>
          <p:cNvPr id="28685" name="AutoShape 11"/>
          <p:cNvCxnSpPr>
            <a:cxnSpLocks noChangeShapeType="1"/>
          </p:cNvCxnSpPr>
          <p:nvPr/>
        </p:nvCxnSpPr>
        <p:spPr bwMode="auto">
          <a:xfrm>
            <a:off x="4942681" y="4346575"/>
            <a:ext cx="0" cy="2222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6" name="Oval 12"/>
          <p:cNvSpPr>
            <a:spLocks noChangeArrowheads="1"/>
          </p:cNvSpPr>
          <p:nvPr/>
        </p:nvSpPr>
        <p:spPr bwMode="auto">
          <a:xfrm>
            <a:off x="3470540" y="407670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graphicFrame>
        <p:nvGraphicFramePr>
          <p:cNvPr id="28687" name="Object 15"/>
          <p:cNvGraphicFramePr>
            <a:graphicFrameLocks noChangeAspect="1"/>
          </p:cNvGraphicFramePr>
          <p:nvPr/>
        </p:nvGraphicFramePr>
        <p:xfrm>
          <a:off x="4406107" y="4581526"/>
          <a:ext cx="1071431" cy="989013"/>
        </p:xfrm>
        <a:graphic>
          <a:graphicData uri="http://schemas.openxmlformats.org/presentationml/2006/ole">
            <mc:AlternateContent xmlns:mc="http://schemas.openxmlformats.org/markup-compatibility/2006">
              <mc:Choice xmlns:v="urn:schemas-microsoft-com:vml" Requires="v">
                <p:oleObj spid="_x0000_s44187" r:id="rId9" imgW="711208" imgH="711208" progId="Equation.3">
                  <p:embed/>
                </p:oleObj>
              </mc:Choice>
              <mc:Fallback>
                <p:oleObj r:id="rId9" imgW="711208" imgH="7112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6107" y="4581526"/>
                        <a:ext cx="1071431" cy="989013"/>
                      </a:xfrm>
                      <a:prstGeom prst="rect">
                        <a:avLst/>
                      </a:prstGeom>
                      <a:noFill/>
                      <a:ln w="25400" cmpd="sng">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8" name="Object 16"/>
          <p:cNvGraphicFramePr>
            <a:graphicFrameLocks noChangeAspect="1"/>
          </p:cNvGraphicFramePr>
          <p:nvPr/>
        </p:nvGraphicFramePr>
        <p:xfrm>
          <a:off x="4406107" y="5868988"/>
          <a:ext cx="1071431" cy="989012"/>
        </p:xfrm>
        <a:graphic>
          <a:graphicData uri="http://schemas.openxmlformats.org/presentationml/2006/ole">
            <mc:AlternateContent xmlns:mc="http://schemas.openxmlformats.org/markup-compatibility/2006">
              <mc:Choice xmlns:v="urn:schemas-microsoft-com:vml" Requires="v">
                <p:oleObj spid="_x0000_s44188" r:id="rId11" imgW="711208" imgH="711208" progId="Equation.3">
                  <p:embed/>
                </p:oleObj>
              </mc:Choice>
              <mc:Fallback>
                <p:oleObj r:id="rId11" imgW="711208" imgH="7112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6107" y="5868988"/>
                        <a:ext cx="1071431" cy="9890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8689" name="AutoShape 15"/>
          <p:cNvCxnSpPr>
            <a:cxnSpLocks noChangeShapeType="1"/>
          </p:cNvCxnSpPr>
          <p:nvPr/>
        </p:nvCxnSpPr>
        <p:spPr bwMode="auto">
          <a:xfrm>
            <a:off x="4942681" y="5595938"/>
            <a:ext cx="0" cy="2730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90" name="Oval 16"/>
          <p:cNvSpPr>
            <a:spLocks noChangeArrowheads="1"/>
          </p:cNvSpPr>
          <p:nvPr/>
        </p:nvSpPr>
        <p:spPr bwMode="auto">
          <a:xfrm>
            <a:off x="3470540" y="537368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R2</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76</a:t>
            </a:fld>
            <a:endParaRPr lang="zh-CN" altLang="en-US"/>
          </a:p>
        </p:txBody>
      </p:sp>
    </p:spTree>
    <p:extLst>
      <p:ext uri="{BB962C8B-B14F-4D97-AF65-F5344CB8AC3E}">
        <p14:creationId xmlns:p14="http://schemas.microsoft.com/office/powerpoint/2010/main" val="1425972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strips(downLeft)">
                                      <p:cBhvr>
                                        <p:cTn id="7" dur="500"/>
                                        <p:tgtEl>
                                          <p:spTgt spid="286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8679"/>
                                        </p:tgtEl>
                                        <p:attrNameLst>
                                          <p:attrName>style.visibility</p:attrName>
                                        </p:attrNameLst>
                                      </p:cBhvr>
                                      <p:to>
                                        <p:strVal val="visible"/>
                                      </p:to>
                                    </p:set>
                                    <p:animEffect transition="in" filter="box(in)">
                                      <p:cBhvr>
                                        <p:cTn id="12" dur="500"/>
                                        <p:tgtEl>
                                          <p:spTgt spid="28679"/>
                                        </p:tgtEl>
                                      </p:cBhvr>
                                    </p:animEffect>
                                  </p:childTnLst>
                                </p:cTn>
                              </p:par>
                              <p:par>
                                <p:cTn id="13" presetID="4" presetClass="entr" presetSubtype="16" fill="hold" nodeType="withEffect">
                                  <p:stCondLst>
                                    <p:cond delay="0"/>
                                  </p:stCondLst>
                                  <p:childTnLst>
                                    <p:set>
                                      <p:cBhvr>
                                        <p:cTn id="14" dur="1" fill="hold">
                                          <p:stCondLst>
                                            <p:cond delay="0"/>
                                          </p:stCondLst>
                                        </p:cTn>
                                        <p:tgtEl>
                                          <p:spTgt spid="28690"/>
                                        </p:tgtEl>
                                        <p:attrNameLst>
                                          <p:attrName>style.visibility</p:attrName>
                                        </p:attrNameLst>
                                      </p:cBhvr>
                                      <p:to>
                                        <p:strVal val="visible"/>
                                      </p:to>
                                    </p:set>
                                    <p:animEffect transition="in" filter="box(in)">
                                      <p:cBhvr>
                                        <p:cTn id="15" dur="500"/>
                                        <p:tgtEl>
                                          <p:spTgt spid="286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28689"/>
                                        </p:tgtEl>
                                        <p:attrNameLst>
                                          <p:attrName>style.visibility</p:attrName>
                                        </p:attrNameLst>
                                      </p:cBhvr>
                                      <p:to>
                                        <p:strVal val="visible"/>
                                      </p:to>
                                    </p:set>
                                    <p:animEffect transition="in" filter="box(in)">
                                      <p:cBhvr>
                                        <p:cTn id="20" dur="500"/>
                                        <p:tgtEl>
                                          <p:spTgt spid="28689"/>
                                        </p:tgtEl>
                                      </p:cBhvr>
                                    </p:animEffect>
                                  </p:childTnLst>
                                </p:cTn>
                              </p:par>
                              <p:par>
                                <p:cTn id="21" presetID="4" presetClass="entr" presetSubtype="16" fill="hold" nodeType="withEffect">
                                  <p:stCondLst>
                                    <p:cond delay="0"/>
                                  </p:stCondLst>
                                  <p:childTnLst>
                                    <p:set>
                                      <p:cBhvr>
                                        <p:cTn id="22" dur="1" fill="hold">
                                          <p:stCondLst>
                                            <p:cond delay="0"/>
                                          </p:stCondLst>
                                        </p:cTn>
                                        <p:tgtEl>
                                          <p:spTgt spid="28688"/>
                                        </p:tgtEl>
                                        <p:attrNameLst>
                                          <p:attrName>style.visibility</p:attrName>
                                        </p:attrNameLst>
                                      </p:cBhvr>
                                      <p:to>
                                        <p:strVal val="visible"/>
                                      </p:to>
                                    </p:set>
                                    <p:animEffect transition="in" filter="box(in)">
                                      <p:cBhvr>
                                        <p:cTn id="23"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700" name="AutoShape 2"/>
          <p:cNvCxnSpPr>
            <a:cxnSpLocks noChangeShapeType="1"/>
          </p:cNvCxnSpPr>
          <p:nvPr/>
        </p:nvCxnSpPr>
        <p:spPr bwMode="auto">
          <a:xfrm>
            <a:off x="4911726" y="990600"/>
            <a:ext cx="30956" cy="8540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29701"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5268"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5269"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Oval 5"/>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29704" name="Rectangle 6"/>
          <p:cNvSpPr>
            <a:spLocks noChangeArrowheads="1"/>
          </p:cNvSpPr>
          <p:nvPr/>
        </p:nvSpPr>
        <p:spPr bwMode="auto">
          <a:xfrm>
            <a:off x="5654675" y="5229226"/>
            <a:ext cx="1872854"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i0=2</a:t>
            </a:r>
            <a:r>
              <a:rPr lang="zh-CN" altLang="en-US" sz="2400" b="1">
                <a:solidFill>
                  <a:srgbClr val="FF0000"/>
                </a:solidFill>
                <a:sym typeface="Symbol" pitchFamily="18" charset="2"/>
              </a:rPr>
              <a:t>，</a:t>
            </a:r>
            <a:r>
              <a:rPr lang="en-US" altLang="zh-CN" sz="2400" b="1">
                <a:solidFill>
                  <a:srgbClr val="FF0000"/>
                </a:solidFill>
                <a:sym typeface="Symbol" pitchFamily="18" charset="2"/>
              </a:rPr>
              <a:t>j0=1</a:t>
            </a:r>
          </a:p>
        </p:txBody>
      </p:sp>
      <p:graphicFrame>
        <p:nvGraphicFramePr>
          <p:cNvPr id="29705" name="Object 9"/>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5270"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9706" name="AutoShape 8"/>
          <p:cNvCxnSpPr>
            <a:cxnSpLocks noChangeShapeType="1"/>
          </p:cNvCxnSpPr>
          <p:nvPr/>
        </p:nvCxnSpPr>
        <p:spPr bwMode="auto">
          <a:xfrm>
            <a:off x="4942681" y="28463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07" name="Oval 9"/>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cxnSp>
        <p:nvCxnSpPr>
          <p:cNvPr id="29708" name="AutoShape 10"/>
          <p:cNvCxnSpPr>
            <a:cxnSpLocks noChangeShapeType="1"/>
          </p:cNvCxnSpPr>
          <p:nvPr/>
        </p:nvCxnSpPr>
        <p:spPr bwMode="auto">
          <a:xfrm>
            <a:off x="4942681" y="4346575"/>
            <a:ext cx="0" cy="2349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09" name="Oval 11"/>
          <p:cNvSpPr>
            <a:spLocks noChangeArrowheads="1"/>
          </p:cNvSpPr>
          <p:nvPr/>
        </p:nvSpPr>
        <p:spPr bwMode="auto">
          <a:xfrm>
            <a:off x="3470540" y="407670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graphicFrame>
        <p:nvGraphicFramePr>
          <p:cNvPr id="29710" name="Object 14"/>
          <p:cNvGraphicFramePr>
            <a:graphicFrameLocks noChangeAspect="1"/>
          </p:cNvGraphicFramePr>
          <p:nvPr/>
        </p:nvGraphicFramePr>
        <p:xfrm>
          <a:off x="4406107" y="4581526"/>
          <a:ext cx="1071431" cy="989013"/>
        </p:xfrm>
        <a:graphic>
          <a:graphicData uri="http://schemas.openxmlformats.org/presentationml/2006/ole">
            <mc:AlternateContent xmlns:mc="http://schemas.openxmlformats.org/markup-compatibility/2006">
              <mc:Choice xmlns:v="urn:schemas-microsoft-com:vml" Requires="v">
                <p:oleObj spid="_x0000_s45271" r:id="rId9" imgW="711208" imgH="711208" progId="Equation.3">
                  <p:embed/>
                </p:oleObj>
              </mc:Choice>
              <mc:Fallback>
                <p:oleObj r:id="rId9" imgW="711208" imgH="7112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6107" y="4581526"/>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1" name="Object 15"/>
          <p:cNvGraphicFramePr>
            <a:graphicFrameLocks noChangeAspect="1"/>
          </p:cNvGraphicFramePr>
          <p:nvPr/>
        </p:nvGraphicFramePr>
        <p:xfrm>
          <a:off x="4406107" y="5868988"/>
          <a:ext cx="1071431" cy="989012"/>
        </p:xfrm>
        <a:graphic>
          <a:graphicData uri="http://schemas.openxmlformats.org/presentationml/2006/ole">
            <mc:AlternateContent xmlns:mc="http://schemas.openxmlformats.org/markup-compatibility/2006">
              <mc:Choice xmlns:v="urn:schemas-microsoft-com:vml" Requires="v">
                <p:oleObj spid="_x0000_s45272" r:id="rId11" imgW="711208" imgH="711208" progId="Equation.3">
                  <p:embed/>
                </p:oleObj>
              </mc:Choice>
              <mc:Fallback>
                <p:oleObj r:id="rId11" imgW="711208" imgH="7112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6107" y="5868988"/>
                        <a:ext cx="1071431" cy="989012"/>
                      </a:xfrm>
                      <a:prstGeom prst="rect">
                        <a:avLst/>
                      </a:prstGeom>
                      <a:solidFill>
                        <a:srgbClr val="FFFF99"/>
                      </a:solidFill>
                      <a:ln w="25400"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9712" name="AutoShape 14"/>
          <p:cNvCxnSpPr>
            <a:cxnSpLocks noChangeShapeType="1"/>
          </p:cNvCxnSpPr>
          <p:nvPr/>
        </p:nvCxnSpPr>
        <p:spPr bwMode="auto">
          <a:xfrm>
            <a:off x="4942681" y="5583238"/>
            <a:ext cx="0" cy="2730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13" name="Oval 15"/>
          <p:cNvSpPr>
            <a:spLocks noChangeArrowheads="1"/>
          </p:cNvSpPr>
          <p:nvPr/>
        </p:nvSpPr>
        <p:spPr bwMode="auto">
          <a:xfrm>
            <a:off x="3470540" y="537368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R2</a:t>
            </a:r>
          </a:p>
        </p:txBody>
      </p:sp>
      <p:graphicFrame>
        <p:nvGraphicFramePr>
          <p:cNvPr id="29714" name="Object 18"/>
          <p:cNvGraphicFramePr>
            <a:graphicFrameLocks noChangeAspect="1"/>
          </p:cNvGraphicFramePr>
          <p:nvPr/>
        </p:nvGraphicFramePr>
        <p:xfrm>
          <a:off x="2144581" y="5868988"/>
          <a:ext cx="1071430" cy="989012"/>
        </p:xfrm>
        <a:graphic>
          <a:graphicData uri="http://schemas.openxmlformats.org/presentationml/2006/ole">
            <mc:AlternateContent xmlns:mc="http://schemas.openxmlformats.org/markup-compatibility/2006">
              <mc:Choice xmlns:v="urn:schemas-microsoft-com:vml" Requires="v">
                <p:oleObj spid="_x0000_s45273" r:id="rId13" imgW="711208" imgH="711208" progId="Equation.3">
                  <p:embed/>
                </p:oleObj>
              </mc:Choice>
              <mc:Fallback>
                <p:oleObj r:id="rId13" imgW="711208" imgH="71120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4581" y="5868988"/>
                        <a:ext cx="1071430" cy="9890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5" name="Object 19"/>
          <p:cNvGraphicFramePr>
            <a:graphicFrameLocks noChangeAspect="1"/>
          </p:cNvGraphicFramePr>
          <p:nvPr/>
        </p:nvGraphicFramePr>
        <p:xfrm>
          <a:off x="7059745" y="5868988"/>
          <a:ext cx="1071430" cy="989012"/>
        </p:xfrm>
        <a:graphic>
          <a:graphicData uri="http://schemas.openxmlformats.org/presentationml/2006/ole">
            <mc:AlternateContent xmlns:mc="http://schemas.openxmlformats.org/markup-compatibility/2006">
              <mc:Choice xmlns:v="urn:schemas-microsoft-com:vml" Requires="v">
                <p:oleObj spid="_x0000_s45274" r:id="rId15" imgW="711208" imgH="711208" progId="Equation.3">
                  <p:embed/>
                </p:oleObj>
              </mc:Choice>
              <mc:Fallback>
                <p:oleObj r:id="rId15" imgW="711208" imgH="71120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59745" y="5868988"/>
                        <a:ext cx="1071430" cy="9890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9716" name="AutoShape 18"/>
          <p:cNvCxnSpPr>
            <a:cxnSpLocks noChangeShapeType="1"/>
          </p:cNvCxnSpPr>
          <p:nvPr/>
        </p:nvCxnSpPr>
        <p:spPr bwMode="auto">
          <a:xfrm flipH="1">
            <a:off x="3216010" y="6364288"/>
            <a:ext cx="1176338" cy="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7" name="AutoShape 19"/>
          <p:cNvCxnSpPr>
            <a:cxnSpLocks noChangeShapeType="1"/>
          </p:cNvCxnSpPr>
          <p:nvPr/>
        </p:nvCxnSpPr>
        <p:spPr bwMode="auto">
          <a:xfrm>
            <a:off x="5505054" y="6364288"/>
            <a:ext cx="1554692" cy="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18" name="Oval 20"/>
          <p:cNvSpPr>
            <a:spLocks noChangeArrowheads="1"/>
          </p:cNvSpPr>
          <p:nvPr/>
        </p:nvSpPr>
        <p:spPr bwMode="auto">
          <a:xfrm>
            <a:off x="1209015" y="594995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R2</a:t>
            </a:r>
          </a:p>
        </p:txBody>
      </p:sp>
      <p:sp>
        <p:nvSpPr>
          <p:cNvPr id="29719" name="Rectangle 21"/>
          <p:cNvSpPr>
            <a:spLocks noChangeArrowheads="1"/>
          </p:cNvSpPr>
          <p:nvPr/>
        </p:nvSpPr>
        <p:spPr bwMode="auto">
          <a:xfrm>
            <a:off x="1129904" y="1484313"/>
            <a:ext cx="8191367" cy="620712"/>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R2</a:t>
            </a:r>
            <a:r>
              <a:rPr lang="zh-CN" altLang="en-US" sz="2400" b="1">
                <a:solidFill>
                  <a:srgbClr val="FF0000"/>
                </a:solidFill>
                <a:sym typeface="Symbol" pitchFamily="18" charset="2"/>
              </a:rPr>
              <a:t>上移</a:t>
            </a:r>
            <a:r>
              <a:rPr lang="en-US" altLang="zh-CN" sz="2400" b="1">
                <a:solidFill>
                  <a:srgbClr val="FF0000"/>
                </a:solidFill>
                <a:sym typeface="Symbol" pitchFamily="18" charset="2"/>
              </a:rPr>
              <a:t>; </a:t>
            </a:r>
            <a:r>
              <a:rPr lang="en-US" altLang="zh-CN" sz="2400" b="1"/>
              <a:t> </a:t>
            </a:r>
            <a:r>
              <a:rPr lang="en-US" altLang="zh-CN" sz="2400" b="1">
                <a:solidFill>
                  <a:srgbClr val="FF0000"/>
                </a:solidFill>
              </a:rPr>
              <a:t>i0</a:t>
            </a:r>
            <a:r>
              <a:rPr lang="en-US" altLang="zh-CN" sz="2400" b="1"/>
              <a:t>&gt;1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S(</a:t>
            </a:r>
            <a:r>
              <a:rPr lang="en-US" altLang="zh-CN" sz="2400" b="1">
                <a:solidFill>
                  <a:srgbClr val="FF0000"/>
                </a:solidFill>
                <a:sym typeface="Symbol" pitchFamily="18" charset="2"/>
              </a:rPr>
              <a:t>i0</a:t>
            </a:r>
            <a:r>
              <a:rPr lang="en-US" altLang="zh-CN" sz="2400" b="1">
                <a:sym typeface="Symbol" pitchFamily="18" charset="2"/>
              </a:rPr>
              <a:t>-1)</a:t>
            </a:r>
            <a:r>
              <a:rPr lang="en-US" altLang="zh-CN" sz="2400" b="1">
                <a:solidFill>
                  <a:srgbClr val="0066FF"/>
                </a:solidFill>
                <a:sym typeface="Symbol" pitchFamily="18" charset="2"/>
              </a:rPr>
              <a:t>j0</a:t>
            </a:r>
            <a:r>
              <a:rPr lang="en-US" altLang="zh-CN" sz="2400" b="1">
                <a:sym typeface="Symbol" pitchFamily="18" charset="2"/>
              </a:rPr>
              <a:t> := 0</a:t>
            </a:r>
          </a:p>
        </p:txBody>
      </p:sp>
      <p:sp>
        <p:nvSpPr>
          <p:cNvPr id="29720" name="Rectangle 22"/>
          <p:cNvSpPr>
            <a:spLocks noChangeArrowheads="1"/>
          </p:cNvSpPr>
          <p:nvPr/>
        </p:nvSpPr>
        <p:spPr bwMode="auto">
          <a:xfrm>
            <a:off x="1052513" y="2276476"/>
            <a:ext cx="819136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R3</a:t>
            </a:r>
            <a:r>
              <a:rPr lang="zh-CN" altLang="en-US" sz="2400" b="1">
                <a:solidFill>
                  <a:srgbClr val="FF0000"/>
                </a:solidFill>
                <a:sym typeface="Symbol" pitchFamily="18" charset="2"/>
              </a:rPr>
              <a:t>右移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29721" name="Oval 23"/>
          <p:cNvSpPr>
            <a:spLocks noChangeArrowheads="1"/>
          </p:cNvSpPr>
          <p:nvPr/>
        </p:nvSpPr>
        <p:spPr bwMode="auto">
          <a:xfrm>
            <a:off x="8306595" y="602138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R3</a:t>
            </a:r>
          </a:p>
        </p:txBody>
      </p:sp>
      <p:sp>
        <p:nvSpPr>
          <p:cNvPr id="29722" name="Rectangle 24"/>
          <p:cNvSpPr>
            <a:spLocks noChangeArrowheads="1"/>
          </p:cNvSpPr>
          <p:nvPr/>
        </p:nvSpPr>
        <p:spPr bwMode="auto">
          <a:xfrm>
            <a:off x="7346950" y="3505200"/>
            <a:ext cx="1008609" cy="58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a:solidFill>
                  <a:schemeClr val="bg1"/>
                </a:solidFill>
                <a:ea typeface="黑体" pitchFamily="49" charset="-122"/>
              </a:rPr>
              <a:t>冲突</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77</a:t>
            </a:fld>
            <a:endParaRPr lang="zh-CN" altLang="en-US"/>
          </a:p>
        </p:txBody>
      </p:sp>
    </p:spTree>
    <p:extLst>
      <p:ext uri="{BB962C8B-B14F-4D97-AF65-F5344CB8AC3E}">
        <p14:creationId xmlns:p14="http://schemas.microsoft.com/office/powerpoint/2010/main" val="2427975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strips(downLeft)">
                                      <p:cBhvr>
                                        <p:cTn id="7" dur="500"/>
                                        <p:tgtEl>
                                          <p:spTgt spid="297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719"/>
                                        </p:tgtEl>
                                        <p:attrNameLst>
                                          <p:attrName>style.visibility</p:attrName>
                                        </p:attrNameLst>
                                      </p:cBhvr>
                                      <p:to>
                                        <p:strVal val="visible"/>
                                      </p:to>
                                    </p:set>
                                    <p:animEffect transition="in" filter="box(in)">
                                      <p:cBhvr>
                                        <p:cTn id="12" dur="500"/>
                                        <p:tgtEl>
                                          <p:spTgt spid="2971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9718"/>
                                        </p:tgtEl>
                                        <p:attrNameLst>
                                          <p:attrName>style.visibility</p:attrName>
                                        </p:attrNameLst>
                                      </p:cBhvr>
                                      <p:to>
                                        <p:strVal val="visible"/>
                                      </p:to>
                                    </p:set>
                                    <p:animEffect transition="in" filter="box(in)">
                                      <p:cBhvr>
                                        <p:cTn id="15" dur="500"/>
                                        <p:tgtEl>
                                          <p:spTgt spid="297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9721"/>
                                        </p:tgtEl>
                                        <p:attrNameLst>
                                          <p:attrName>style.visibility</p:attrName>
                                        </p:attrNameLst>
                                      </p:cBhvr>
                                      <p:to>
                                        <p:strVal val="visible"/>
                                      </p:to>
                                    </p:set>
                                    <p:animEffect transition="in" filter="box(in)">
                                      <p:cBhvr>
                                        <p:cTn id="20" dur="500"/>
                                        <p:tgtEl>
                                          <p:spTgt spid="29721"/>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9720"/>
                                        </p:tgtEl>
                                        <p:attrNameLst>
                                          <p:attrName>style.visibility</p:attrName>
                                        </p:attrNameLst>
                                      </p:cBhvr>
                                      <p:to>
                                        <p:strVal val="visible"/>
                                      </p:to>
                                    </p:set>
                                    <p:animEffect transition="in" filter="box(in)">
                                      <p:cBhvr>
                                        <p:cTn id="23" dur="500"/>
                                        <p:tgtEl>
                                          <p:spTgt spid="297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29716"/>
                                        </p:tgtEl>
                                        <p:attrNameLst>
                                          <p:attrName>style.visibility</p:attrName>
                                        </p:attrNameLst>
                                      </p:cBhvr>
                                      <p:to>
                                        <p:strVal val="visible"/>
                                      </p:to>
                                    </p:set>
                                    <p:animEffect transition="in" filter="box(out)">
                                      <p:cBhvr>
                                        <p:cTn id="28" dur="500"/>
                                        <p:tgtEl>
                                          <p:spTgt spid="29716"/>
                                        </p:tgtEl>
                                      </p:cBhvr>
                                    </p:animEffect>
                                  </p:childTnLst>
                                </p:cTn>
                              </p:par>
                              <p:par>
                                <p:cTn id="29" presetID="4" presetClass="entr" presetSubtype="32" fill="hold" nodeType="withEffect">
                                  <p:stCondLst>
                                    <p:cond delay="0"/>
                                  </p:stCondLst>
                                  <p:childTnLst>
                                    <p:set>
                                      <p:cBhvr>
                                        <p:cTn id="30" dur="1" fill="hold">
                                          <p:stCondLst>
                                            <p:cond delay="0"/>
                                          </p:stCondLst>
                                        </p:cTn>
                                        <p:tgtEl>
                                          <p:spTgt spid="29714"/>
                                        </p:tgtEl>
                                        <p:attrNameLst>
                                          <p:attrName>style.visibility</p:attrName>
                                        </p:attrNameLst>
                                      </p:cBhvr>
                                      <p:to>
                                        <p:strVal val="visible"/>
                                      </p:to>
                                    </p:set>
                                    <p:animEffect transition="in" filter="box(out)">
                                      <p:cBhvr>
                                        <p:cTn id="31" dur="500"/>
                                        <p:tgtEl>
                                          <p:spTgt spid="297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29717"/>
                                        </p:tgtEl>
                                        <p:attrNameLst>
                                          <p:attrName>style.visibility</p:attrName>
                                        </p:attrNameLst>
                                      </p:cBhvr>
                                      <p:to>
                                        <p:strVal val="visible"/>
                                      </p:to>
                                    </p:set>
                                    <p:animEffect transition="in" filter="box(out)">
                                      <p:cBhvr>
                                        <p:cTn id="36" dur="500"/>
                                        <p:tgtEl>
                                          <p:spTgt spid="29717"/>
                                        </p:tgtEl>
                                      </p:cBhvr>
                                    </p:animEffect>
                                  </p:childTnLst>
                                </p:cTn>
                              </p:par>
                              <p:par>
                                <p:cTn id="37" presetID="4" presetClass="entr" presetSubtype="32" fill="hold" nodeType="withEffect">
                                  <p:stCondLst>
                                    <p:cond delay="0"/>
                                  </p:stCondLst>
                                  <p:childTnLst>
                                    <p:set>
                                      <p:cBhvr>
                                        <p:cTn id="38" dur="1" fill="hold">
                                          <p:stCondLst>
                                            <p:cond delay="0"/>
                                          </p:stCondLst>
                                        </p:cTn>
                                        <p:tgtEl>
                                          <p:spTgt spid="29715"/>
                                        </p:tgtEl>
                                        <p:attrNameLst>
                                          <p:attrName>style.visibility</p:attrName>
                                        </p:attrNameLst>
                                      </p:cBhvr>
                                      <p:to>
                                        <p:strVal val="visible"/>
                                      </p:to>
                                    </p:set>
                                    <p:animEffect transition="in" filter="box(out)">
                                      <p:cBhvr>
                                        <p:cTn id="39" dur="500"/>
                                        <p:tgtEl>
                                          <p:spTgt spid="2971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722"/>
                                        </p:tgtEl>
                                        <p:attrNameLst>
                                          <p:attrName>style.visibility</p:attrName>
                                        </p:attrNameLst>
                                      </p:cBhvr>
                                      <p:to>
                                        <p:strVal val="visible"/>
                                      </p:to>
                                    </p:set>
                                    <p:anim calcmode="lin" valueType="num">
                                      <p:cBhvr additive="base">
                                        <p:cTn id="44" dur="500" fill="hold"/>
                                        <p:tgtEl>
                                          <p:spTgt spid="29722"/>
                                        </p:tgtEl>
                                        <p:attrNameLst>
                                          <p:attrName>ppt_x</p:attrName>
                                        </p:attrNameLst>
                                      </p:cBhvr>
                                      <p:tavLst>
                                        <p:tav tm="0">
                                          <p:val>
                                            <p:strVal val="#ppt_x"/>
                                          </p:val>
                                        </p:tav>
                                        <p:tav tm="100000">
                                          <p:val>
                                            <p:strVal val="#ppt_x"/>
                                          </p:val>
                                        </p:tav>
                                      </p:tavLst>
                                    </p:anim>
                                    <p:anim calcmode="lin" valueType="num">
                                      <p:cBhvr additive="base">
                                        <p:cTn id="45" dur="500" fill="hold"/>
                                        <p:tgtEl>
                                          <p:spTgt spid="2972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xit" presetSubtype="4" fill="hold" grpId="1" nodeType="clickEffect">
                                  <p:stCondLst>
                                    <p:cond delay="0"/>
                                  </p:stCondLst>
                                  <p:childTnLst>
                                    <p:anim calcmode="lin" valueType="num">
                                      <p:cBhvr additive="base">
                                        <p:cTn id="49" dur="500"/>
                                        <p:tgtEl>
                                          <p:spTgt spid="29719"/>
                                        </p:tgtEl>
                                        <p:attrNameLst>
                                          <p:attrName>ppt_x</p:attrName>
                                        </p:attrNameLst>
                                      </p:cBhvr>
                                      <p:tavLst>
                                        <p:tav tm="0">
                                          <p:val>
                                            <p:strVal val="ppt_x"/>
                                          </p:val>
                                        </p:tav>
                                        <p:tav tm="100000">
                                          <p:val>
                                            <p:strVal val="ppt_x"/>
                                          </p:val>
                                        </p:tav>
                                      </p:tavLst>
                                    </p:anim>
                                    <p:anim calcmode="lin" valueType="num">
                                      <p:cBhvr additive="base">
                                        <p:cTn id="50" dur="500"/>
                                        <p:tgtEl>
                                          <p:spTgt spid="29719"/>
                                        </p:tgtEl>
                                        <p:attrNameLst>
                                          <p:attrName>ppt_y</p:attrName>
                                        </p:attrNameLst>
                                      </p:cBhvr>
                                      <p:tavLst>
                                        <p:tav tm="0">
                                          <p:val>
                                            <p:strVal val="ppt_y"/>
                                          </p:val>
                                        </p:tav>
                                        <p:tav tm="100000">
                                          <p:val>
                                            <p:strVal val="1+ppt_h/2"/>
                                          </p:val>
                                        </p:tav>
                                      </p:tavLst>
                                    </p:anim>
                                    <p:set>
                                      <p:cBhvr>
                                        <p:cTn id="51" dur="1" fill="hold">
                                          <p:stCondLst>
                                            <p:cond delay="499"/>
                                          </p:stCondLst>
                                        </p:cTn>
                                        <p:tgtEl>
                                          <p:spTgt spid="29719"/>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29716"/>
                                        </p:tgtEl>
                                        <p:attrNameLst>
                                          <p:attrName>ppt_x</p:attrName>
                                        </p:attrNameLst>
                                      </p:cBhvr>
                                      <p:tavLst>
                                        <p:tav tm="0">
                                          <p:val>
                                            <p:strVal val="ppt_x"/>
                                          </p:val>
                                        </p:tav>
                                        <p:tav tm="100000">
                                          <p:val>
                                            <p:strVal val="ppt_x"/>
                                          </p:val>
                                        </p:tav>
                                      </p:tavLst>
                                    </p:anim>
                                    <p:anim calcmode="lin" valueType="num">
                                      <p:cBhvr additive="base">
                                        <p:cTn id="54" dur="500"/>
                                        <p:tgtEl>
                                          <p:spTgt spid="29716"/>
                                        </p:tgtEl>
                                        <p:attrNameLst>
                                          <p:attrName>ppt_y</p:attrName>
                                        </p:attrNameLst>
                                      </p:cBhvr>
                                      <p:tavLst>
                                        <p:tav tm="0">
                                          <p:val>
                                            <p:strVal val="ppt_y"/>
                                          </p:val>
                                        </p:tav>
                                        <p:tav tm="100000">
                                          <p:val>
                                            <p:strVal val="1+ppt_h/2"/>
                                          </p:val>
                                        </p:tav>
                                      </p:tavLst>
                                    </p:anim>
                                    <p:set>
                                      <p:cBhvr>
                                        <p:cTn id="55" dur="1" fill="hold">
                                          <p:stCondLst>
                                            <p:cond delay="499"/>
                                          </p:stCondLst>
                                        </p:cTn>
                                        <p:tgtEl>
                                          <p:spTgt spid="2971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29714"/>
                                        </p:tgtEl>
                                        <p:attrNameLst>
                                          <p:attrName>ppt_x</p:attrName>
                                        </p:attrNameLst>
                                      </p:cBhvr>
                                      <p:tavLst>
                                        <p:tav tm="0">
                                          <p:val>
                                            <p:strVal val="ppt_x"/>
                                          </p:val>
                                        </p:tav>
                                        <p:tav tm="100000">
                                          <p:val>
                                            <p:strVal val="ppt_x"/>
                                          </p:val>
                                        </p:tav>
                                      </p:tavLst>
                                    </p:anim>
                                    <p:anim calcmode="lin" valueType="num">
                                      <p:cBhvr additive="base">
                                        <p:cTn id="58" dur="500"/>
                                        <p:tgtEl>
                                          <p:spTgt spid="29714"/>
                                        </p:tgtEl>
                                        <p:attrNameLst>
                                          <p:attrName>ppt_y</p:attrName>
                                        </p:attrNameLst>
                                      </p:cBhvr>
                                      <p:tavLst>
                                        <p:tav tm="0">
                                          <p:val>
                                            <p:strVal val="ppt_y"/>
                                          </p:val>
                                        </p:tav>
                                        <p:tav tm="100000">
                                          <p:val>
                                            <p:strVal val="1+ppt_h/2"/>
                                          </p:val>
                                        </p:tav>
                                      </p:tavLst>
                                    </p:anim>
                                    <p:set>
                                      <p:cBhvr>
                                        <p:cTn id="59" dur="1" fill="hold">
                                          <p:stCondLst>
                                            <p:cond delay="499"/>
                                          </p:stCondLst>
                                        </p:cTn>
                                        <p:tgtEl>
                                          <p:spTgt spid="29714"/>
                                        </p:tgtEl>
                                        <p:attrNameLst>
                                          <p:attrName>style.visibility</p:attrName>
                                        </p:attrNameLst>
                                      </p:cBhvr>
                                      <p:to>
                                        <p:strVal val="hidden"/>
                                      </p:to>
                                    </p:set>
                                  </p:childTnLst>
                                </p:cTn>
                              </p:par>
                              <p:par>
                                <p:cTn id="60" presetID="2" presetClass="exit" presetSubtype="4" fill="hold" grpId="1" nodeType="withEffect">
                                  <p:stCondLst>
                                    <p:cond delay="0"/>
                                  </p:stCondLst>
                                  <p:childTnLst>
                                    <p:anim calcmode="lin" valueType="num">
                                      <p:cBhvr additive="base">
                                        <p:cTn id="61" dur="500"/>
                                        <p:tgtEl>
                                          <p:spTgt spid="29718"/>
                                        </p:tgtEl>
                                        <p:attrNameLst>
                                          <p:attrName>ppt_x</p:attrName>
                                        </p:attrNameLst>
                                      </p:cBhvr>
                                      <p:tavLst>
                                        <p:tav tm="0">
                                          <p:val>
                                            <p:strVal val="ppt_x"/>
                                          </p:val>
                                        </p:tav>
                                        <p:tav tm="100000">
                                          <p:val>
                                            <p:strVal val="ppt_x"/>
                                          </p:val>
                                        </p:tav>
                                      </p:tavLst>
                                    </p:anim>
                                    <p:anim calcmode="lin" valueType="num">
                                      <p:cBhvr additive="base">
                                        <p:cTn id="62" dur="500"/>
                                        <p:tgtEl>
                                          <p:spTgt spid="29718"/>
                                        </p:tgtEl>
                                        <p:attrNameLst>
                                          <p:attrName>ppt_y</p:attrName>
                                        </p:attrNameLst>
                                      </p:cBhvr>
                                      <p:tavLst>
                                        <p:tav tm="0">
                                          <p:val>
                                            <p:strVal val="ppt_y"/>
                                          </p:val>
                                        </p:tav>
                                        <p:tav tm="100000">
                                          <p:val>
                                            <p:strVal val="1+ppt_h/2"/>
                                          </p:val>
                                        </p:tav>
                                      </p:tavLst>
                                    </p:anim>
                                    <p:set>
                                      <p:cBhvr>
                                        <p:cTn id="63" dur="1" fill="hold">
                                          <p:stCondLst>
                                            <p:cond delay="499"/>
                                          </p:stCondLst>
                                        </p:cTn>
                                        <p:tgtEl>
                                          <p:spTgt spid="297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animBg="1" autoUpdateAnimBg="0"/>
      <p:bldP spid="29718" grpId="0" animBg="1" autoUpdateAnimBg="0"/>
      <p:bldP spid="29718" grpId="1" animBg="1" autoUpdateAnimBg="0"/>
      <p:bldP spid="29719" grpId="0" animBg="1" autoUpdateAnimBg="0"/>
      <p:bldP spid="29719" grpId="1" animBg="1" autoUpdateAnimBg="0"/>
      <p:bldP spid="29720" grpId="0" animBg="1" autoUpdateAnimBg="0"/>
      <p:bldP spid="29721" grpId="0" animBg="1" autoUpdateAnimBg="0"/>
      <p:bldP spid="29722"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4" name="AutoShape 2"/>
          <p:cNvCxnSpPr>
            <a:cxnSpLocks noChangeShapeType="1"/>
          </p:cNvCxnSpPr>
          <p:nvPr/>
        </p:nvCxnSpPr>
        <p:spPr bwMode="auto">
          <a:xfrm>
            <a:off x="4911726" y="990600"/>
            <a:ext cx="30956" cy="8540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graphicFrame>
        <p:nvGraphicFramePr>
          <p:cNvPr id="30725" name="Object 5"/>
          <p:cNvGraphicFramePr>
            <a:graphicFrameLocks noChangeAspect="1"/>
          </p:cNvGraphicFramePr>
          <p:nvPr/>
        </p:nvGraphicFramePr>
        <p:xfrm>
          <a:off x="4406107" y="1844675"/>
          <a:ext cx="1071431" cy="989013"/>
        </p:xfrm>
        <a:graphic>
          <a:graphicData uri="http://schemas.openxmlformats.org/presentationml/2006/ole">
            <mc:AlternateContent xmlns:mc="http://schemas.openxmlformats.org/markup-compatibility/2006">
              <mc:Choice xmlns:v="urn:schemas-microsoft-com:vml" Requires="v">
                <p:oleObj spid="_x0000_s46262" r:id="rId3" imgW="711208" imgH="711208" progId="Equation.3">
                  <p:embed/>
                </p:oleObj>
              </mc:Choice>
              <mc:Fallback>
                <p:oleObj r:id="rId3" imgW="711208" imgH="7112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107" y="1844675"/>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6"/>
          <p:cNvGraphicFramePr>
            <a:graphicFrameLocks noChangeAspect="1"/>
          </p:cNvGraphicFramePr>
          <p:nvPr/>
        </p:nvGraphicFramePr>
        <p:xfrm>
          <a:off x="4375150" y="0"/>
          <a:ext cx="1073150" cy="990600"/>
        </p:xfrm>
        <a:graphic>
          <a:graphicData uri="http://schemas.openxmlformats.org/presentationml/2006/ole">
            <mc:AlternateContent xmlns:mc="http://schemas.openxmlformats.org/markup-compatibility/2006">
              <mc:Choice xmlns:v="urn:schemas-microsoft-com:vml" Requires="v">
                <p:oleObj spid="_x0000_s46263" r:id="rId5" imgW="711208" imgH="711208" progId="Equation.3">
                  <p:embed/>
                </p:oleObj>
              </mc:Choice>
              <mc:Fallback>
                <p:oleObj r:id="rId5" imgW="711208" imgH="7112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150" y="0"/>
                        <a:ext cx="10731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Oval 5"/>
          <p:cNvSpPr>
            <a:spLocks noChangeArrowheads="1"/>
          </p:cNvSpPr>
          <p:nvPr/>
        </p:nvSpPr>
        <p:spPr bwMode="auto">
          <a:xfrm>
            <a:off x="5030392" y="112553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sp>
        <p:nvSpPr>
          <p:cNvPr id="30728" name="Rectangle 6"/>
          <p:cNvSpPr>
            <a:spLocks noChangeArrowheads="1"/>
          </p:cNvSpPr>
          <p:nvPr/>
        </p:nvSpPr>
        <p:spPr bwMode="auto">
          <a:xfrm>
            <a:off x="6669352" y="5013326"/>
            <a:ext cx="1872854"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i0=2</a:t>
            </a:r>
            <a:r>
              <a:rPr lang="zh-CN" altLang="en-US" sz="2400" b="1">
                <a:solidFill>
                  <a:srgbClr val="FF0000"/>
                </a:solidFill>
                <a:sym typeface="Symbol" pitchFamily="18" charset="2"/>
              </a:rPr>
              <a:t>，</a:t>
            </a:r>
            <a:r>
              <a:rPr lang="en-US" altLang="zh-CN" sz="2400" b="1">
                <a:solidFill>
                  <a:srgbClr val="FF0000"/>
                </a:solidFill>
                <a:sym typeface="Symbol" pitchFamily="18" charset="2"/>
              </a:rPr>
              <a:t>j0=2</a:t>
            </a:r>
          </a:p>
        </p:txBody>
      </p:sp>
      <p:graphicFrame>
        <p:nvGraphicFramePr>
          <p:cNvPr id="30729" name="Object 9"/>
          <p:cNvGraphicFramePr>
            <a:graphicFrameLocks noChangeAspect="1"/>
          </p:cNvGraphicFramePr>
          <p:nvPr/>
        </p:nvGraphicFramePr>
        <p:xfrm>
          <a:off x="4406107" y="3357563"/>
          <a:ext cx="1071431" cy="989012"/>
        </p:xfrm>
        <a:graphic>
          <a:graphicData uri="http://schemas.openxmlformats.org/presentationml/2006/ole">
            <mc:AlternateContent xmlns:mc="http://schemas.openxmlformats.org/markup-compatibility/2006">
              <mc:Choice xmlns:v="urn:schemas-microsoft-com:vml" Requires="v">
                <p:oleObj spid="_x0000_s46264" r:id="rId7" imgW="711208" imgH="711208" progId="Equation.3">
                  <p:embed/>
                </p:oleObj>
              </mc:Choice>
              <mc:Fallback>
                <p:oleObj r:id="rId7" imgW="711208" imgH="7112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107" y="3357563"/>
                        <a:ext cx="1071431"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0730" name="AutoShape 8"/>
          <p:cNvCxnSpPr>
            <a:cxnSpLocks noChangeShapeType="1"/>
          </p:cNvCxnSpPr>
          <p:nvPr/>
        </p:nvCxnSpPr>
        <p:spPr bwMode="auto">
          <a:xfrm>
            <a:off x="4942681" y="2846389"/>
            <a:ext cx="0" cy="511175"/>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1" name="Oval 9"/>
          <p:cNvSpPr>
            <a:spLocks noChangeArrowheads="1"/>
          </p:cNvSpPr>
          <p:nvPr/>
        </p:nvSpPr>
        <p:spPr bwMode="auto">
          <a:xfrm>
            <a:off x="4953001" y="2854325"/>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R4</a:t>
            </a:r>
          </a:p>
        </p:txBody>
      </p:sp>
      <p:cxnSp>
        <p:nvCxnSpPr>
          <p:cNvPr id="30732" name="AutoShape 10"/>
          <p:cNvCxnSpPr>
            <a:cxnSpLocks noChangeShapeType="1"/>
          </p:cNvCxnSpPr>
          <p:nvPr/>
        </p:nvCxnSpPr>
        <p:spPr bwMode="auto">
          <a:xfrm>
            <a:off x="4942681" y="4346575"/>
            <a:ext cx="0" cy="2349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3" name="Oval 11"/>
          <p:cNvSpPr>
            <a:spLocks noChangeArrowheads="1"/>
          </p:cNvSpPr>
          <p:nvPr/>
        </p:nvSpPr>
        <p:spPr bwMode="auto">
          <a:xfrm>
            <a:off x="3470540" y="4076700"/>
            <a:ext cx="780785" cy="64928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R1</a:t>
            </a:r>
          </a:p>
        </p:txBody>
      </p:sp>
      <p:graphicFrame>
        <p:nvGraphicFramePr>
          <p:cNvPr id="30734" name="Object 14"/>
          <p:cNvGraphicFramePr>
            <a:graphicFrameLocks noChangeAspect="1"/>
          </p:cNvGraphicFramePr>
          <p:nvPr/>
        </p:nvGraphicFramePr>
        <p:xfrm>
          <a:off x="4406107" y="4581526"/>
          <a:ext cx="1071431" cy="989013"/>
        </p:xfrm>
        <a:graphic>
          <a:graphicData uri="http://schemas.openxmlformats.org/presentationml/2006/ole">
            <mc:AlternateContent xmlns:mc="http://schemas.openxmlformats.org/markup-compatibility/2006">
              <mc:Choice xmlns:v="urn:schemas-microsoft-com:vml" Requires="v">
                <p:oleObj spid="_x0000_s46265" r:id="rId9" imgW="711208" imgH="711208" progId="Equation.3">
                  <p:embed/>
                </p:oleObj>
              </mc:Choice>
              <mc:Fallback>
                <p:oleObj r:id="rId9" imgW="711208" imgH="7112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6107" y="4581526"/>
                        <a:ext cx="1071431"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15"/>
          <p:cNvGraphicFramePr>
            <a:graphicFrameLocks noChangeAspect="1"/>
          </p:cNvGraphicFramePr>
          <p:nvPr/>
        </p:nvGraphicFramePr>
        <p:xfrm>
          <a:off x="4406107" y="5868988"/>
          <a:ext cx="1071431" cy="989012"/>
        </p:xfrm>
        <a:graphic>
          <a:graphicData uri="http://schemas.openxmlformats.org/presentationml/2006/ole">
            <mc:AlternateContent xmlns:mc="http://schemas.openxmlformats.org/markup-compatibility/2006">
              <mc:Choice xmlns:v="urn:schemas-microsoft-com:vml" Requires="v">
                <p:oleObj spid="_x0000_s46266" r:id="rId11" imgW="711208" imgH="711208" progId="Equation.3">
                  <p:embed/>
                </p:oleObj>
              </mc:Choice>
              <mc:Fallback>
                <p:oleObj r:id="rId11" imgW="711208" imgH="7112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6107" y="5868988"/>
                        <a:ext cx="1071431" cy="9890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0736" name="AutoShape 14"/>
          <p:cNvCxnSpPr>
            <a:cxnSpLocks noChangeShapeType="1"/>
          </p:cNvCxnSpPr>
          <p:nvPr/>
        </p:nvCxnSpPr>
        <p:spPr bwMode="auto">
          <a:xfrm>
            <a:off x="4942681" y="5595938"/>
            <a:ext cx="0" cy="27305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7" name="Oval 15"/>
          <p:cNvSpPr>
            <a:spLocks noChangeArrowheads="1"/>
          </p:cNvSpPr>
          <p:nvPr/>
        </p:nvSpPr>
        <p:spPr bwMode="auto">
          <a:xfrm>
            <a:off x="3470540" y="537368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R2</a:t>
            </a:r>
          </a:p>
        </p:txBody>
      </p:sp>
      <p:graphicFrame>
        <p:nvGraphicFramePr>
          <p:cNvPr id="30738" name="Object 18"/>
          <p:cNvGraphicFramePr>
            <a:graphicFrameLocks noChangeAspect="1"/>
          </p:cNvGraphicFramePr>
          <p:nvPr/>
        </p:nvGraphicFramePr>
        <p:xfrm>
          <a:off x="7059745" y="5868988"/>
          <a:ext cx="1071430" cy="989012"/>
        </p:xfrm>
        <a:graphic>
          <a:graphicData uri="http://schemas.openxmlformats.org/presentationml/2006/ole">
            <mc:AlternateContent xmlns:mc="http://schemas.openxmlformats.org/markup-compatibility/2006">
              <mc:Choice xmlns:v="urn:schemas-microsoft-com:vml" Requires="v">
                <p:oleObj spid="_x0000_s46267" r:id="rId13" imgW="711208" imgH="711208" progId="Equation.3">
                  <p:embed/>
                </p:oleObj>
              </mc:Choice>
              <mc:Fallback>
                <p:oleObj r:id="rId13" imgW="711208" imgH="71120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59745" y="5868988"/>
                        <a:ext cx="1071430" cy="989012"/>
                      </a:xfrm>
                      <a:prstGeom prst="rect">
                        <a:avLst/>
                      </a:prstGeom>
                      <a:solidFill>
                        <a:srgbClr val="FFFF99"/>
                      </a:solidFill>
                      <a:ln w="25400"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0739" name="AutoShape 17"/>
          <p:cNvCxnSpPr>
            <a:cxnSpLocks noChangeShapeType="1"/>
          </p:cNvCxnSpPr>
          <p:nvPr/>
        </p:nvCxnSpPr>
        <p:spPr bwMode="auto">
          <a:xfrm>
            <a:off x="5491295" y="6364288"/>
            <a:ext cx="1554692" cy="0"/>
          </a:xfrm>
          <a:prstGeom prst="straightConnector1">
            <a:avLst/>
          </a:prstGeom>
          <a:noFill/>
          <a:ln w="508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40" name="Rectangle 18"/>
          <p:cNvSpPr>
            <a:spLocks noChangeArrowheads="1"/>
          </p:cNvSpPr>
          <p:nvPr/>
        </p:nvSpPr>
        <p:spPr bwMode="auto">
          <a:xfrm>
            <a:off x="1052513" y="2276476"/>
            <a:ext cx="8191368" cy="620713"/>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a:solidFill>
                  <a:srgbClr val="FF0000"/>
                </a:solidFill>
                <a:sym typeface="Symbol" pitchFamily="18" charset="2"/>
              </a:rPr>
              <a:t>R3</a:t>
            </a:r>
            <a:r>
              <a:rPr lang="zh-CN" altLang="en-US" sz="2400" b="1">
                <a:solidFill>
                  <a:srgbClr val="FF0000"/>
                </a:solidFill>
                <a:sym typeface="Symbol" pitchFamily="18" charset="2"/>
              </a:rPr>
              <a:t>右移</a:t>
            </a:r>
            <a:r>
              <a:rPr lang="en-US" altLang="zh-CN" sz="2400" b="1">
                <a:solidFill>
                  <a:srgbClr val="FF0000"/>
                </a:solidFill>
                <a:sym typeface="Symbol" pitchFamily="18" charset="2"/>
              </a:rPr>
              <a:t>; </a:t>
            </a:r>
            <a:r>
              <a:rPr lang="en-US" altLang="zh-CN" sz="2400" b="1">
                <a:solidFill>
                  <a:srgbClr val="0066FF"/>
                </a:solidFill>
              </a:rPr>
              <a:t>j0</a:t>
            </a:r>
            <a:r>
              <a:rPr lang="en-US" altLang="zh-CN" sz="2400" b="1"/>
              <a:t>&lt;3 </a:t>
            </a:r>
            <a:r>
              <a:rPr lang="en-US" altLang="zh-CN" sz="2400" b="1">
                <a:effectLst>
                  <a:outerShdw blurRad="38100" dist="38100" dir="2700000" algn="tl">
                    <a:srgbClr val="FFFFFF"/>
                  </a:outerShdw>
                </a:effectLst>
                <a:sym typeface="Symbol" pitchFamily="18" charset="2"/>
              </a:rPr>
              <a:t> </a:t>
            </a:r>
            <a:r>
              <a:rPr lang="en-US" altLang="zh-CN" sz="2400" b="1">
                <a:sym typeface="Symbol" pitchFamily="18" charset="2"/>
              </a:rPr>
              <a:t>S</a:t>
            </a:r>
            <a:r>
              <a:rPr lang="en-US" altLang="zh-CN" sz="2400" b="1">
                <a:solidFill>
                  <a:srgbClr val="FF0000"/>
                </a:solidFill>
                <a:sym typeface="Symbol" pitchFamily="18" charset="2"/>
              </a:rPr>
              <a:t>i0</a:t>
            </a:r>
            <a:r>
              <a:rPr lang="en-US" altLang="zh-CN" sz="2400" b="1">
                <a:solidFill>
                  <a:srgbClr val="0066FF"/>
                </a:solidFill>
                <a:sym typeface="Symbol" pitchFamily="18" charset="2"/>
              </a:rPr>
              <a:t>j0</a:t>
            </a:r>
            <a:r>
              <a:rPr lang="en-US" altLang="zh-CN" sz="2400" b="1">
                <a:sym typeface="Symbol" pitchFamily="18" charset="2"/>
              </a:rPr>
              <a:t>:=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S</a:t>
            </a:r>
            <a:r>
              <a:rPr lang="en-US" altLang="zh-CN" sz="2400" b="1">
                <a:solidFill>
                  <a:srgbClr val="FF0000"/>
                </a:solidFill>
                <a:sym typeface="Symbol" pitchFamily="18" charset="2"/>
              </a:rPr>
              <a:t>i0</a:t>
            </a:r>
            <a:r>
              <a:rPr lang="en-US" altLang="zh-CN" sz="2400" b="1">
                <a:sym typeface="Symbol" pitchFamily="18" charset="2"/>
              </a:rPr>
              <a:t>(</a:t>
            </a:r>
            <a:r>
              <a:rPr lang="en-US" altLang="zh-CN" sz="2400" b="1">
                <a:solidFill>
                  <a:srgbClr val="0066FF"/>
                </a:solidFill>
                <a:sym typeface="Symbol" pitchFamily="18" charset="2"/>
              </a:rPr>
              <a:t>j0</a:t>
            </a:r>
            <a:r>
              <a:rPr lang="en-US" altLang="zh-CN" sz="2400" b="1">
                <a:sym typeface="Symbol" pitchFamily="18" charset="2"/>
              </a:rPr>
              <a:t>+1) := 0</a:t>
            </a:r>
          </a:p>
        </p:txBody>
      </p:sp>
      <p:sp>
        <p:nvSpPr>
          <p:cNvPr id="30741" name="Oval 19"/>
          <p:cNvSpPr>
            <a:spLocks noChangeArrowheads="1"/>
          </p:cNvSpPr>
          <p:nvPr/>
        </p:nvSpPr>
        <p:spPr bwMode="auto">
          <a:xfrm>
            <a:off x="8306595" y="6021389"/>
            <a:ext cx="780785" cy="649287"/>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R3</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78</a:t>
            </a:fld>
            <a:endParaRPr lang="zh-CN" altLang="en-US"/>
          </a:p>
        </p:txBody>
      </p:sp>
    </p:spTree>
    <p:extLst>
      <p:ext uri="{BB962C8B-B14F-4D97-AF65-F5344CB8AC3E}">
        <p14:creationId xmlns:p14="http://schemas.microsoft.com/office/powerpoint/2010/main" val="25165583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灯片编号占位符 4"/>
          <p:cNvSpPr txBox="1">
            <a:spLocks noGrp="1" noChangeArrowheads="1"/>
          </p:cNvSpPr>
          <p:nvPr/>
        </p:nvSpPr>
        <p:spPr bwMode="auto">
          <a:xfrm>
            <a:off x="9009990" y="6597650"/>
            <a:ext cx="136379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1200" b="1" dirty="0">
              <a:ea typeface="黑体" pitchFamily="49" charset="-122"/>
            </a:endParaRPr>
          </a:p>
        </p:txBody>
      </p:sp>
      <p:sp>
        <p:nvSpPr>
          <p:cNvPr id="47109" name="Rectangle 3"/>
          <p:cNvSpPr>
            <a:spLocks noGrp="1" noChangeArrowheads="1"/>
          </p:cNvSpPr>
          <p:nvPr>
            <p:ph type="body" idx="4294967295"/>
          </p:nvPr>
        </p:nvSpPr>
        <p:spPr>
          <a:xfrm>
            <a:off x="506506" y="622076"/>
            <a:ext cx="8915400" cy="3816350"/>
          </a:xfrm>
        </p:spPr>
        <p:txBody>
          <a:bodyPr>
            <a:noAutofit/>
          </a:bodyPr>
          <a:lstStyle/>
          <a:p>
            <a:pPr eaLnBrk="1" hangingPunct="1">
              <a:lnSpc>
                <a:spcPct val="90000"/>
              </a:lnSpc>
            </a:pPr>
            <a:r>
              <a:rPr lang="zh-CN" altLang="en-US" sz="2800" b="1" dirty="0" smtClean="0">
                <a:solidFill>
                  <a:srgbClr val="0066FF"/>
                </a:solidFill>
              </a:rPr>
              <a:t>例</a:t>
            </a:r>
            <a:r>
              <a:rPr lang="en-US" altLang="zh-CN" sz="2800" b="1" dirty="0" smtClean="0">
                <a:solidFill>
                  <a:srgbClr val="0066FF"/>
                </a:solidFill>
              </a:rPr>
              <a:t>2 </a:t>
            </a:r>
            <a:r>
              <a:rPr lang="zh-CN" altLang="en-US" sz="2800" b="1" dirty="0" smtClean="0">
                <a:solidFill>
                  <a:srgbClr val="0066FF"/>
                </a:solidFill>
              </a:rPr>
              <a:t> 机器人</a:t>
            </a:r>
            <a:r>
              <a:rPr lang="zh-CN" altLang="en-US" sz="2800" b="1" dirty="0">
                <a:solidFill>
                  <a:srgbClr val="0066FF"/>
                </a:solidFill>
              </a:rPr>
              <a:t>搬动积木块</a:t>
            </a:r>
            <a:endParaRPr lang="zh-CN" altLang="en-US" sz="2800" b="1" dirty="0">
              <a:solidFill>
                <a:srgbClr val="FF0000"/>
              </a:solidFill>
            </a:endParaRPr>
          </a:p>
          <a:p>
            <a:pPr lvl="1" eaLnBrk="1" hangingPunct="1">
              <a:lnSpc>
                <a:spcPct val="90000"/>
              </a:lnSpc>
            </a:pPr>
            <a:r>
              <a:rPr lang="zh-CN" altLang="en-US" dirty="0"/>
              <a:t>有三个积木</a:t>
            </a:r>
            <a:r>
              <a:rPr lang="zh-CN" altLang="en-US" dirty="0" smtClean="0"/>
              <a:t>块（</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）放</a:t>
            </a:r>
            <a:r>
              <a:rPr lang="zh-CN" altLang="en-US" dirty="0"/>
              <a:t>在桌子上，且可以叠放在一起；</a:t>
            </a:r>
          </a:p>
          <a:p>
            <a:pPr lvl="1" eaLnBrk="1" hangingPunct="1">
              <a:lnSpc>
                <a:spcPct val="90000"/>
              </a:lnSpc>
            </a:pPr>
            <a:r>
              <a:rPr lang="zh-CN" altLang="en-US" dirty="0"/>
              <a:t>要求从任意初始状态出发，按自上而下</a:t>
            </a:r>
            <a:r>
              <a:rPr lang="en-US" altLang="zh-CN" dirty="0"/>
              <a:t>A</a:t>
            </a:r>
            <a:r>
              <a:rPr lang="zh-CN" altLang="en-US" dirty="0"/>
              <a:t>、</a:t>
            </a:r>
            <a:r>
              <a:rPr lang="en-US" altLang="zh-CN" dirty="0"/>
              <a:t>B</a:t>
            </a:r>
            <a:r>
              <a:rPr lang="zh-CN" altLang="en-US" dirty="0"/>
              <a:t>、</a:t>
            </a:r>
            <a:r>
              <a:rPr lang="en-US" altLang="zh-CN" dirty="0"/>
              <a:t>C</a:t>
            </a:r>
            <a:r>
              <a:rPr lang="zh-CN" altLang="en-US" dirty="0"/>
              <a:t>的顺序叠放这三个积木块；</a:t>
            </a:r>
          </a:p>
          <a:p>
            <a:pPr lvl="1" eaLnBrk="1" hangingPunct="1">
              <a:lnSpc>
                <a:spcPct val="90000"/>
              </a:lnSpc>
            </a:pPr>
            <a:r>
              <a:rPr lang="zh-CN" altLang="en-US" dirty="0"/>
              <a:t>搬动积木块应遵从以下约束：</a:t>
            </a:r>
          </a:p>
          <a:p>
            <a:pPr lvl="2" eaLnBrk="1" hangingPunct="1">
              <a:lnSpc>
                <a:spcPct val="90000"/>
              </a:lnSpc>
            </a:pPr>
            <a:r>
              <a:rPr lang="zh-CN" altLang="en-US" sz="2400" dirty="0"/>
              <a:t>（</a:t>
            </a:r>
            <a:r>
              <a:rPr lang="en-US" altLang="zh-CN" sz="2400" dirty="0"/>
              <a:t>1</a:t>
            </a:r>
            <a:r>
              <a:rPr lang="zh-CN" altLang="en-US" sz="2400" dirty="0"/>
              <a:t>）每次只能搬一块；</a:t>
            </a:r>
          </a:p>
          <a:p>
            <a:pPr lvl="2" eaLnBrk="1" hangingPunct="1">
              <a:lnSpc>
                <a:spcPct val="90000"/>
              </a:lnSpc>
            </a:pPr>
            <a:r>
              <a:rPr lang="zh-CN" altLang="en-US" sz="2400" dirty="0"/>
              <a:t>（</a:t>
            </a:r>
            <a:r>
              <a:rPr lang="en-US" altLang="zh-CN" sz="2400" dirty="0"/>
              <a:t>2</a:t>
            </a:r>
            <a:r>
              <a:rPr lang="zh-CN" altLang="en-US" sz="2400" dirty="0"/>
              <a:t>）只有顶空的积木块才能搬动；</a:t>
            </a:r>
          </a:p>
          <a:p>
            <a:pPr lvl="1">
              <a:lnSpc>
                <a:spcPct val="90000"/>
              </a:lnSpc>
            </a:pPr>
            <a:r>
              <a:rPr lang="zh-CN" altLang="en-US" dirty="0"/>
              <a:t>设计一个产生式系统，包括</a:t>
            </a:r>
            <a:r>
              <a:rPr lang="zh-CN" altLang="en-US" dirty="0">
                <a:solidFill>
                  <a:srgbClr val="0066FF"/>
                </a:solidFill>
              </a:rPr>
              <a:t>综合数据库</a:t>
            </a:r>
            <a:r>
              <a:rPr lang="zh-CN" altLang="en-US" dirty="0"/>
              <a:t>、</a:t>
            </a:r>
            <a:r>
              <a:rPr lang="zh-CN" altLang="en-US" dirty="0">
                <a:solidFill>
                  <a:srgbClr val="0066FF"/>
                </a:solidFill>
              </a:rPr>
              <a:t>规则库</a:t>
            </a:r>
            <a:r>
              <a:rPr lang="zh-CN" altLang="en-US" dirty="0"/>
              <a:t>和</a:t>
            </a:r>
            <a:r>
              <a:rPr lang="zh-CN" altLang="en-US" dirty="0">
                <a:solidFill>
                  <a:srgbClr val="0066FF"/>
                </a:solidFill>
              </a:rPr>
              <a:t>冲突</a:t>
            </a:r>
            <a:r>
              <a:rPr lang="zh-CN" altLang="en-US" dirty="0" smtClean="0">
                <a:solidFill>
                  <a:srgbClr val="0066FF"/>
                </a:solidFill>
              </a:rPr>
              <a:t>解法，</a:t>
            </a:r>
            <a:r>
              <a:rPr lang="zh-CN" altLang="en-US" dirty="0"/>
              <a:t>并应用回溯控制算法给出问题状态的变迁过程。</a:t>
            </a:r>
          </a:p>
          <a:p>
            <a:pPr lvl="1" eaLnBrk="1" hangingPunct="1">
              <a:lnSpc>
                <a:spcPct val="90000"/>
              </a:lnSpc>
            </a:pPr>
            <a:endParaRPr lang="zh-CN" altLang="en-US" dirty="0"/>
          </a:p>
        </p:txBody>
      </p:sp>
      <p:sp>
        <p:nvSpPr>
          <p:cNvPr id="47110" name="Rectangle 4"/>
          <p:cNvSpPr>
            <a:spLocks noChangeArrowheads="1"/>
          </p:cNvSpPr>
          <p:nvPr/>
        </p:nvSpPr>
        <p:spPr bwMode="auto">
          <a:xfrm>
            <a:off x="2768865" y="4725889"/>
            <a:ext cx="622565" cy="433387"/>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A</a:t>
            </a:r>
          </a:p>
        </p:txBody>
      </p:sp>
      <p:sp>
        <p:nvSpPr>
          <p:cNvPr id="47111" name="Rectangle 5"/>
          <p:cNvSpPr>
            <a:spLocks noChangeArrowheads="1"/>
          </p:cNvSpPr>
          <p:nvPr/>
        </p:nvSpPr>
        <p:spPr bwMode="auto">
          <a:xfrm>
            <a:off x="2768865" y="5518050"/>
            <a:ext cx="622565" cy="433388"/>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B</a:t>
            </a:r>
          </a:p>
        </p:txBody>
      </p:sp>
      <p:sp>
        <p:nvSpPr>
          <p:cNvPr id="47112" name="Rectangle 6"/>
          <p:cNvSpPr>
            <a:spLocks noChangeArrowheads="1"/>
          </p:cNvSpPr>
          <p:nvPr/>
        </p:nvSpPr>
        <p:spPr bwMode="auto">
          <a:xfrm>
            <a:off x="2768865" y="5157689"/>
            <a:ext cx="622565" cy="433387"/>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C</a:t>
            </a:r>
          </a:p>
        </p:txBody>
      </p:sp>
      <p:sp>
        <p:nvSpPr>
          <p:cNvPr id="47113" name="Rectangle 7"/>
          <p:cNvSpPr>
            <a:spLocks noChangeArrowheads="1"/>
          </p:cNvSpPr>
          <p:nvPr/>
        </p:nvSpPr>
        <p:spPr bwMode="auto">
          <a:xfrm>
            <a:off x="2067190" y="5949850"/>
            <a:ext cx="1950244" cy="71438"/>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7114" name="Rectangle 8"/>
          <p:cNvSpPr>
            <a:spLocks noChangeArrowheads="1"/>
          </p:cNvSpPr>
          <p:nvPr/>
        </p:nvSpPr>
        <p:spPr bwMode="auto">
          <a:xfrm>
            <a:off x="5967677" y="4654450"/>
            <a:ext cx="622565" cy="433388"/>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dirty="0"/>
              <a:t>A</a:t>
            </a:r>
          </a:p>
        </p:txBody>
      </p:sp>
      <p:sp>
        <p:nvSpPr>
          <p:cNvPr id="47115" name="Rectangle 9"/>
          <p:cNvSpPr>
            <a:spLocks noChangeArrowheads="1"/>
          </p:cNvSpPr>
          <p:nvPr/>
        </p:nvSpPr>
        <p:spPr bwMode="auto">
          <a:xfrm>
            <a:off x="5967677" y="5086250"/>
            <a:ext cx="622565" cy="433388"/>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B</a:t>
            </a:r>
          </a:p>
        </p:txBody>
      </p:sp>
      <p:sp>
        <p:nvSpPr>
          <p:cNvPr id="47116" name="Rectangle 10"/>
          <p:cNvSpPr>
            <a:spLocks noChangeArrowheads="1"/>
          </p:cNvSpPr>
          <p:nvPr/>
        </p:nvSpPr>
        <p:spPr bwMode="auto">
          <a:xfrm>
            <a:off x="5967677" y="5518050"/>
            <a:ext cx="622565" cy="433388"/>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C</a:t>
            </a:r>
          </a:p>
        </p:txBody>
      </p:sp>
      <p:sp>
        <p:nvSpPr>
          <p:cNvPr id="47117" name="Rectangle 11"/>
          <p:cNvSpPr>
            <a:spLocks noChangeArrowheads="1"/>
          </p:cNvSpPr>
          <p:nvPr/>
        </p:nvSpPr>
        <p:spPr bwMode="auto">
          <a:xfrm>
            <a:off x="5266003" y="5949850"/>
            <a:ext cx="1950244" cy="71438"/>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7118" name="AutoShape 12"/>
          <p:cNvSpPr>
            <a:spLocks noChangeArrowheads="1"/>
          </p:cNvSpPr>
          <p:nvPr/>
        </p:nvSpPr>
        <p:spPr bwMode="auto">
          <a:xfrm>
            <a:off x="4023753" y="5086250"/>
            <a:ext cx="1325960" cy="431800"/>
          </a:xfrm>
          <a:prstGeom prst="rightArrow">
            <a:avLst>
              <a:gd name="adj1" fmla="val 50000"/>
              <a:gd name="adj2" fmla="val 70864"/>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4218194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6506" y="44624"/>
            <a:ext cx="8915400" cy="1143000"/>
          </a:xfrm>
        </p:spPr>
        <p:txBody>
          <a:bodyPr>
            <a:normAutofit/>
          </a:bodyPr>
          <a:lstStyle/>
          <a:p>
            <a:r>
              <a:rPr lang="en-US" altLang="zh-CN" b="1" dirty="0"/>
              <a:t>1.2.4 </a:t>
            </a:r>
            <a:r>
              <a:rPr lang="zh-CN" altLang="zh-CN" dirty="0"/>
              <a:t>知识与人工智能的</a:t>
            </a:r>
            <a:r>
              <a:rPr lang="zh-CN" altLang="zh-CN" dirty="0" smtClean="0"/>
              <a:t>关系</a:t>
            </a:r>
            <a:endParaRPr lang="zh-CN" altLang="en-US" dirty="0"/>
          </a:p>
        </p:txBody>
      </p:sp>
      <p:sp>
        <p:nvSpPr>
          <p:cNvPr id="3" name="内容占位符 2"/>
          <p:cNvSpPr>
            <a:spLocks noGrp="1"/>
          </p:cNvSpPr>
          <p:nvPr>
            <p:ph idx="1"/>
          </p:nvPr>
        </p:nvSpPr>
        <p:spPr>
          <a:xfrm>
            <a:off x="495300" y="1268760"/>
            <a:ext cx="9216229" cy="5328592"/>
          </a:xfrm>
        </p:spPr>
        <p:txBody>
          <a:bodyPr>
            <a:normAutofit/>
          </a:bodyPr>
          <a:lstStyle/>
          <a:p>
            <a:r>
              <a:rPr lang="zh-CN" altLang="zh-CN" b="1" dirty="0" smtClean="0">
                <a:solidFill>
                  <a:srgbClr val="FF0000"/>
                </a:solidFill>
              </a:rPr>
              <a:t>“智能”</a:t>
            </a:r>
            <a:r>
              <a:rPr lang="zh-CN" altLang="zh-CN" dirty="0" smtClean="0"/>
              <a:t> ：</a:t>
            </a:r>
            <a:r>
              <a:rPr lang="zh-CN" altLang="zh-CN" dirty="0"/>
              <a:t>在给定的问题</a:t>
            </a:r>
            <a:r>
              <a:rPr lang="en-US" altLang="zh-CN" dirty="0"/>
              <a:t>–</a:t>
            </a:r>
            <a:r>
              <a:rPr lang="zh-CN" altLang="zh-CN" dirty="0"/>
              <a:t>问题环境</a:t>
            </a:r>
            <a:r>
              <a:rPr lang="en-US" altLang="zh-CN" dirty="0"/>
              <a:t>–</a:t>
            </a:r>
            <a:r>
              <a:rPr lang="zh-CN" altLang="zh-CN" dirty="0"/>
              <a:t>主体目的的条件下，智能就是有针对性地</a:t>
            </a:r>
            <a:r>
              <a:rPr lang="zh-CN" altLang="zh-CN" dirty="0">
                <a:solidFill>
                  <a:srgbClr val="FF0000"/>
                </a:solidFill>
              </a:rPr>
              <a:t>获取</a:t>
            </a:r>
            <a:r>
              <a:rPr lang="zh-CN" altLang="zh-CN" dirty="0"/>
              <a:t>问题</a:t>
            </a:r>
            <a:r>
              <a:rPr lang="en-US" altLang="zh-CN" dirty="0"/>
              <a:t>–</a:t>
            </a:r>
            <a:r>
              <a:rPr lang="zh-CN" altLang="zh-CN" dirty="0"/>
              <a:t>环境的信息，恰当地对这些信息进行</a:t>
            </a:r>
            <a:r>
              <a:rPr lang="zh-CN" altLang="zh-CN" dirty="0">
                <a:solidFill>
                  <a:srgbClr val="FF0000"/>
                </a:solidFill>
              </a:rPr>
              <a:t>处理</a:t>
            </a:r>
            <a:r>
              <a:rPr lang="zh-CN" altLang="zh-CN" dirty="0"/>
              <a:t>以提炼知识达到认知，在此基础上，把已有的知识与主体的目的信息相结合，合理地产生解决问题的</a:t>
            </a:r>
            <a:r>
              <a:rPr lang="zh-CN" altLang="zh-CN" dirty="0">
                <a:solidFill>
                  <a:srgbClr val="FF0000"/>
                </a:solidFill>
              </a:rPr>
              <a:t>策略信息</a:t>
            </a:r>
            <a:r>
              <a:rPr lang="zh-CN" altLang="zh-CN" dirty="0"/>
              <a:t>，并利用所得到的策略信息在给定的环境下成功地</a:t>
            </a:r>
            <a:r>
              <a:rPr lang="zh-CN" altLang="zh-CN" dirty="0">
                <a:solidFill>
                  <a:srgbClr val="FF0000"/>
                </a:solidFill>
              </a:rPr>
              <a:t>解决</a:t>
            </a:r>
            <a:r>
              <a:rPr lang="zh-CN" altLang="zh-CN" dirty="0"/>
              <a:t>问题达到主体的目的</a:t>
            </a:r>
            <a:r>
              <a:rPr lang="zh-CN" altLang="zh-CN" dirty="0" smtClean="0"/>
              <a:t>。</a:t>
            </a:r>
            <a:endParaRPr lang="en-US" altLang="zh-CN" dirty="0" smtClean="0"/>
          </a:p>
          <a:p>
            <a:r>
              <a:rPr lang="zh-CN" altLang="zh-CN" dirty="0"/>
              <a:t>上述对智能的理解包含</a:t>
            </a:r>
            <a:r>
              <a:rPr lang="en-US" altLang="zh-CN" dirty="0"/>
              <a:t>4</a:t>
            </a:r>
            <a:r>
              <a:rPr lang="zh-CN" altLang="zh-CN" dirty="0"/>
              <a:t>个要素：</a:t>
            </a:r>
            <a:r>
              <a:rPr lang="zh-CN" altLang="zh-CN" b="1" dirty="0">
                <a:solidFill>
                  <a:srgbClr val="FF0000"/>
                </a:solidFill>
              </a:rPr>
              <a:t>信息、知识、策略、行为</a:t>
            </a:r>
            <a:r>
              <a:rPr lang="zh-CN" altLang="zh-CN" dirty="0"/>
              <a:t>。即智能体至少应具有下述</a:t>
            </a:r>
            <a:r>
              <a:rPr lang="en-US" altLang="zh-CN" dirty="0"/>
              <a:t>4</a:t>
            </a:r>
            <a:r>
              <a:rPr lang="zh-CN" altLang="zh-CN" dirty="0"/>
              <a:t>个能力：</a:t>
            </a:r>
          </a:p>
          <a:p>
            <a:pPr>
              <a:buFont typeface="Wingdings" panose="05000000000000000000" pitchFamily="2" charset="2"/>
              <a:buChar char="Ø"/>
            </a:pPr>
            <a:r>
              <a:rPr lang="en-US" altLang="zh-CN" b="1" dirty="0"/>
              <a:t>⑴ </a:t>
            </a:r>
            <a:r>
              <a:rPr lang="zh-CN" altLang="zh-CN" b="1" dirty="0"/>
              <a:t>获取有用信息的能力（感知、学习）；</a:t>
            </a:r>
          </a:p>
          <a:p>
            <a:pPr>
              <a:buFont typeface="Wingdings" panose="05000000000000000000" pitchFamily="2" charset="2"/>
              <a:buChar char="Ø"/>
            </a:pPr>
            <a:r>
              <a:rPr lang="en-US" altLang="zh-CN" b="1" dirty="0"/>
              <a:t>⑵ </a:t>
            </a:r>
            <a:r>
              <a:rPr lang="zh-CN" altLang="zh-CN" b="1" dirty="0"/>
              <a:t>由信息生成知识的能力（认知）；</a:t>
            </a:r>
          </a:p>
          <a:p>
            <a:pPr>
              <a:buFont typeface="Wingdings" panose="05000000000000000000" pitchFamily="2" charset="2"/>
              <a:buChar char="Ø"/>
            </a:pPr>
            <a:r>
              <a:rPr lang="en-US" altLang="zh-CN" b="1" dirty="0"/>
              <a:t>⑶ </a:t>
            </a:r>
            <a:r>
              <a:rPr lang="zh-CN" altLang="zh-CN" b="1" dirty="0"/>
              <a:t>由知识和目的生成策略的能力（决策）；</a:t>
            </a:r>
          </a:p>
          <a:p>
            <a:pPr>
              <a:buFont typeface="Wingdings" panose="05000000000000000000" pitchFamily="2" charset="2"/>
              <a:buChar char="Ø"/>
            </a:pPr>
            <a:r>
              <a:rPr lang="en-US" altLang="zh-CN" b="1" dirty="0"/>
              <a:t>⑷ </a:t>
            </a:r>
            <a:r>
              <a:rPr lang="zh-CN" altLang="zh-CN" b="1" dirty="0"/>
              <a:t>实施策略取得效果的能力（施效）</a:t>
            </a:r>
            <a:r>
              <a:rPr lang="zh-CN" altLang="zh-CN" dirty="0"/>
              <a:t>。</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32420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circle(in)">
                                      <p:cBhvr>
                                        <p:cTn id="15" dur="2000"/>
                                        <p:tgtEl>
                                          <p:spTgt spid="3">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ircle(in)">
                                      <p:cBhvr>
                                        <p:cTn id="18" dur="2000"/>
                                        <p:tgtEl>
                                          <p:spTgt spid="3">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ircle(in)">
                                      <p:cBhvr>
                                        <p:cTn id="21"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20688"/>
            <a:ext cx="8915400" cy="5703912"/>
          </a:xfrm>
        </p:spPr>
        <p:txBody>
          <a:bodyPr>
            <a:normAutofit/>
          </a:bodyPr>
          <a:lstStyle/>
          <a:p>
            <a:pPr>
              <a:lnSpc>
                <a:spcPct val="90000"/>
              </a:lnSpc>
            </a:pPr>
            <a:r>
              <a:rPr lang="zh-CN" altLang="en-US" sz="3200" b="1" dirty="0" smtClean="0">
                <a:solidFill>
                  <a:srgbClr val="0066FF"/>
                </a:solidFill>
              </a:rPr>
              <a:t>例</a:t>
            </a:r>
            <a:r>
              <a:rPr lang="en-US" altLang="zh-CN" sz="3200" b="1" dirty="0" smtClean="0">
                <a:solidFill>
                  <a:srgbClr val="0066FF"/>
                </a:solidFill>
              </a:rPr>
              <a:t>3</a:t>
            </a:r>
            <a:r>
              <a:rPr lang="zh-CN" altLang="en-US" sz="3200" b="1" dirty="0" smtClean="0">
                <a:solidFill>
                  <a:srgbClr val="0066FF"/>
                </a:solidFill>
              </a:rPr>
              <a:t>二</a:t>
            </a:r>
            <a:r>
              <a:rPr lang="zh-CN" altLang="en-US" sz="3200" b="1" dirty="0">
                <a:solidFill>
                  <a:srgbClr val="0066FF"/>
                </a:solidFill>
              </a:rPr>
              <a:t>阶梵塔问题</a:t>
            </a:r>
            <a:r>
              <a:rPr lang="zh-CN" altLang="en-US" sz="3200" dirty="0" smtClean="0">
                <a:solidFill>
                  <a:srgbClr val="0066FF"/>
                </a:solidFill>
              </a:rPr>
              <a:t>：</a:t>
            </a:r>
            <a:endParaRPr lang="en-US" altLang="zh-CN" sz="3200" dirty="0" smtClean="0">
              <a:solidFill>
                <a:srgbClr val="0066FF"/>
              </a:solidFill>
            </a:endParaRPr>
          </a:p>
          <a:p>
            <a:pPr>
              <a:lnSpc>
                <a:spcPct val="90000"/>
              </a:lnSpc>
            </a:pPr>
            <a:endParaRPr lang="en-US" altLang="zh-CN" sz="3200" dirty="0">
              <a:solidFill>
                <a:srgbClr val="0066FF"/>
              </a:solidFill>
            </a:endParaRPr>
          </a:p>
          <a:p>
            <a:pPr>
              <a:lnSpc>
                <a:spcPct val="90000"/>
              </a:lnSpc>
            </a:pPr>
            <a:endParaRPr lang="en-US" altLang="zh-CN" sz="3200" dirty="0" smtClean="0">
              <a:solidFill>
                <a:srgbClr val="0066FF"/>
              </a:solidFill>
            </a:endParaRPr>
          </a:p>
          <a:p>
            <a:pPr>
              <a:lnSpc>
                <a:spcPct val="90000"/>
              </a:lnSpc>
            </a:pPr>
            <a:endParaRPr lang="en-US" altLang="zh-CN" sz="3200" dirty="0">
              <a:solidFill>
                <a:srgbClr val="0066FF"/>
              </a:solidFill>
            </a:endParaRPr>
          </a:p>
          <a:p>
            <a:pPr>
              <a:lnSpc>
                <a:spcPct val="90000"/>
              </a:lnSpc>
            </a:pPr>
            <a:endParaRPr lang="en-US" altLang="zh-CN" sz="3200" dirty="0" smtClean="0">
              <a:solidFill>
                <a:srgbClr val="0066FF"/>
              </a:solidFill>
            </a:endParaRPr>
          </a:p>
          <a:p>
            <a:pPr>
              <a:lnSpc>
                <a:spcPct val="90000"/>
              </a:lnSpc>
            </a:pPr>
            <a:endParaRPr lang="en-US" altLang="zh-CN" sz="3200" dirty="0">
              <a:solidFill>
                <a:srgbClr val="0066FF"/>
              </a:solidFill>
            </a:endParaRPr>
          </a:p>
          <a:p>
            <a:pPr marL="274320" lvl="1" indent="-274320">
              <a:lnSpc>
                <a:spcPct val="90000"/>
              </a:lnSpc>
              <a:buClr>
                <a:schemeClr val="accent3"/>
              </a:buClr>
              <a:buSzPct val="95000"/>
            </a:pPr>
            <a:r>
              <a:rPr lang="zh-CN" altLang="en-US" sz="2800" dirty="0"/>
              <a:t>设计一个产生式系统，包括</a:t>
            </a:r>
            <a:r>
              <a:rPr lang="zh-CN" altLang="en-US" sz="2800" dirty="0">
                <a:solidFill>
                  <a:srgbClr val="0066FF"/>
                </a:solidFill>
              </a:rPr>
              <a:t>综合数据库</a:t>
            </a:r>
            <a:r>
              <a:rPr lang="zh-CN" altLang="en-US" sz="2800" dirty="0"/>
              <a:t>、</a:t>
            </a:r>
            <a:r>
              <a:rPr lang="zh-CN" altLang="en-US" sz="2800" dirty="0">
                <a:solidFill>
                  <a:srgbClr val="0066FF"/>
                </a:solidFill>
              </a:rPr>
              <a:t>规则库</a:t>
            </a:r>
            <a:r>
              <a:rPr lang="zh-CN" altLang="en-US" sz="2800" dirty="0"/>
              <a:t>和</a:t>
            </a:r>
            <a:r>
              <a:rPr lang="zh-CN" altLang="en-US" sz="2800" dirty="0">
                <a:solidFill>
                  <a:srgbClr val="0066FF"/>
                </a:solidFill>
              </a:rPr>
              <a:t>冲突</a:t>
            </a:r>
            <a:r>
              <a:rPr lang="zh-CN" altLang="en-US" sz="2800" dirty="0" smtClean="0">
                <a:solidFill>
                  <a:srgbClr val="0066FF"/>
                </a:solidFill>
              </a:rPr>
              <a:t>解法，</a:t>
            </a:r>
            <a:r>
              <a:rPr lang="zh-CN" altLang="en-US" sz="2800" dirty="0"/>
              <a:t>并应用回溯控制算法给出问题状态的变迁过程。</a:t>
            </a:r>
          </a:p>
          <a:p>
            <a:pPr>
              <a:lnSpc>
                <a:spcPct val="90000"/>
              </a:lnSpc>
            </a:pPr>
            <a:endParaRPr lang="zh-CN" altLang="en-US" sz="2800" dirty="0">
              <a:solidFill>
                <a:srgbClr val="0066FF"/>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a:p>
        </p:txBody>
      </p:sp>
      <p:grpSp>
        <p:nvGrpSpPr>
          <p:cNvPr id="5" name="Group 8"/>
          <p:cNvGrpSpPr>
            <a:grpSpLocks/>
          </p:cNvGrpSpPr>
          <p:nvPr/>
        </p:nvGrpSpPr>
        <p:grpSpPr bwMode="auto">
          <a:xfrm>
            <a:off x="5925731" y="1196752"/>
            <a:ext cx="2849694" cy="1522413"/>
            <a:chOff x="0" y="0"/>
            <a:chExt cx="1657" cy="959"/>
          </a:xfrm>
        </p:grpSpPr>
        <p:sp>
          <p:nvSpPr>
            <p:cNvPr id="6" name="Line 7"/>
            <p:cNvSpPr>
              <a:spLocks noChangeShapeType="1"/>
            </p:cNvSpPr>
            <p:nvPr/>
          </p:nvSpPr>
          <p:spPr bwMode="auto">
            <a:xfrm>
              <a:off x="0" y="958"/>
              <a:ext cx="1633" cy="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816" y="233"/>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flipV="1">
              <a:off x="1406" y="233"/>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flipV="1">
              <a:off x="181" y="232"/>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11"/>
            <p:cNvSpPr txBox="1">
              <a:spLocks noChangeArrowheads="1"/>
            </p:cNvSpPr>
            <p:nvPr/>
          </p:nvSpPr>
          <p:spPr bwMode="auto">
            <a:xfrm>
              <a:off x="69" y="8"/>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1</a:t>
              </a:r>
            </a:p>
          </p:txBody>
        </p:sp>
        <p:sp>
          <p:nvSpPr>
            <p:cNvPr id="11" name="Text Box 12"/>
            <p:cNvSpPr txBox="1">
              <a:spLocks noChangeArrowheads="1"/>
            </p:cNvSpPr>
            <p:nvPr/>
          </p:nvSpPr>
          <p:spPr bwMode="auto">
            <a:xfrm>
              <a:off x="704" y="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2</a:t>
              </a:r>
            </a:p>
          </p:txBody>
        </p:sp>
        <p:sp>
          <p:nvSpPr>
            <p:cNvPr id="12" name="Text Box 13"/>
            <p:cNvSpPr txBox="1">
              <a:spLocks noChangeArrowheads="1"/>
            </p:cNvSpPr>
            <p:nvPr/>
          </p:nvSpPr>
          <p:spPr bwMode="auto">
            <a:xfrm>
              <a:off x="1294" y="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3</a:t>
              </a:r>
            </a:p>
          </p:txBody>
        </p:sp>
      </p:grpSp>
      <p:sp>
        <p:nvSpPr>
          <p:cNvPr id="15" name="Rectangle 18"/>
          <p:cNvSpPr>
            <a:spLocks noChangeArrowheads="1"/>
          </p:cNvSpPr>
          <p:nvPr/>
        </p:nvSpPr>
        <p:spPr bwMode="auto">
          <a:xfrm>
            <a:off x="7108150" y="2129763"/>
            <a:ext cx="390392" cy="295275"/>
          </a:xfrm>
          <a:prstGeom prst="rect">
            <a:avLst/>
          </a:prstGeom>
          <a:solidFill>
            <a:srgbClr val="FF0000"/>
          </a:solidFill>
          <a:ln w="28575" cmpd="sng">
            <a:solidFill>
              <a:srgbClr val="FF0000"/>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 name="Rectangle 14"/>
          <p:cNvSpPr>
            <a:spLocks noChangeArrowheads="1"/>
          </p:cNvSpPr>
          <p:nvPr/>
        </p:nvSpPr>
        <p:spPr bwMode="auto">
          <a:xfrm>
            <a:off x="6874257" y="2438972"/>
            <a:ext cx="858177" cy="287337"/>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7" name="Group 8"/>
          <p:cNvGrpSpPr>
            <a:grpSpLocks/>
          </p:cNvGrpSpPr>
          <p:nvPr/>
        </p:nvGrpSpPr>
        <p:grpSpPr bwMode="auto">
          <a:xfrm>
            <a:off x="1883630" y="1268761"/>
            <a:ext cx="2849694" cy="1522413"/>
            <a:chOff x="0" y="0"/>
            <a:chExt cx="1657" cy="959"/>
          </a:xfrm>
        </p:grpSpPr>
        <p:sp>
          <p:nvSpPr>
            <p:cNvPr id="18" name="Line 7"/>
            <p:cNvSpPr>
              <a:spLocks noChangeShapeType="1"/>
            </p:cNvSpPr>
            <p:nvPr/>
          </p:nvSpPr>
          <p:spPr bwMode="auto">
            <a:xfrm>
              <a:off x="0" y="958"/>
              <a:ext cx="1633" cy="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8"/>
            <p:cNvSpPr>
              <a:spLocks noChangeShapeType="1"/>
            </p:cNvSpPr>
            <p:nvPr/>
          </p:nvSpPr>
          <p:spPr bwMode="auto">
            <a:xfrm flipV="1">
              <a:off x="816" y="233"/>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9"/>
            <p:cNvSpPr>
              <a:spLocks noChangeShapeType="1"/>
            </p:cNvSpPr>
            <p:nvPr/>
          </p:nvSpPr>
          <p:spPr bwMode="auto">
            <a:xfrm flipV="1">
              <a:off x="1406" y="233"/>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0"/>
            <p:cNvSpPr>
              <a:spLocks noChangeShapeType="1"/>
            </p:cNvSpPr>
            <p:nvPr/>
          </p:nvSpPr>
          <p:spPr bwMode="auto">
            <a:xfrm flipV="1">
              <a:off x="181" y="232"/>
              <a:ext cx="0" cy="726"/>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11"/>
            <p:cNvSpPr txBox="1">
              <a:spLocks noChangeArrowheads="1"/>
            </p:cNvSpPr>
            <p:nvPr/>
          </p:nvSpPr>
          <p:spPr bwMode="auto">
            <a:xfrm>
              <a:off x="69" y="8"/>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1</a:t>
              </a:r>
            </a:p>
          </p:txBody>
        </p:sp>
        <p:sp>
          <p:nvSpPr>
            <p:cNvPr id="23" name="Text Box 12"/>
            <p:cNvSpPr txBox="1">
              <a:spLocks noChangeArrowheads="1"/>
            </p:cNvSpPr>
            <p:nvPr/>
          </p:nvSpPr>
          <p:spPr bwMode="auto">
            <a:xfrm>
              <a:off x="704" y="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2</a:t>
              </a:r>
            </a:p>
          </p:txBody>
        </p:sp>
        <p:sp>
          <p:nvSpPr>
            <p:cNvPr id="24" name="Text Box 13"/>
            <p:cNvSpPr txBox="1">
              <a:spLocks noChangeArrowheads="1"/>
            </p:cNvSpPr>
            <p:nvPr/>
          </p:nvSpPr>
          <p:spPr bwMode="auto">
            <a:xfrm>
              <a:off x="1294" y="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66FF"/>
                  </a:solidFill>
                </a:rPr>
                <a:t>3</a:t>
              </a:r>
            </a:p>
          </p:txBody>
        </p:sp>
      </p:grpSp>
      <p:sp>
        <p:nvSpPr>
          <p:cNvPr id="25" name="Rectangle 14"/>
          <p:cNvSpPr>
            <a:spLocks noChangeArrowheads="1"/>
          </p:cNvSpPr>
          <p:nvPr/>
        </p:nvSpPr>
        <p:spPr bwMode="auto">
          <a:xfrm>
            <a:off x="1754645" y="2502249"/>
            <a:ext cx="858177" cy="287337"/>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6" name="Rectangle 15"/>
          <p:cNvSpPr>
            <a:spLocks noChangeArrowheads="1"/>
          </p:cNvSpPr>
          <p:nvPr/>
        </p:nvSpPr>
        <p:spPr bwMode="auto">
          <a:xfrm>
            <a:off x="1988537" y="2202211"/>
            <a:ext cx="390393" cy="295275"/>
          </a:xfrm>
          <a:prstGeom prst="rect">
            <a:avLst/>
          </a:prstGeom>
          <a:solidFill>
            <a:srgbClr val="FF0000"/>
          </a:solidFill>
          <a:ln w="28575" cmpd="sng">
            <a:solidFill>
              <a:srgbClr val="FF0000"/>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42255896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06506" y="260648"/>
            <a:ext cx="8915400" cy="1143000"/>
          </a:xfrm>
        </p:spPr>
        <p:txBody>
          <a:bodyPr>
            <a:normAutofit/>
          </a:bodyPr>
          <a:lstStyle/>
          <a:p>
            <a:r>
              <a:rPr lang="zh-CN" altLang="zh-CN" b="1" dirty="0"/>
              <a:t>第</a:t>
            </a:r>
            <a:r>
              <a:rPr lang="en-US" altLang="zh-CN" b="1" dirty="0"/>
              <a:t>2.3</a:t>
            </a:r>
            <a:r>
              <a:rPr lang="zh-CN" altLang="zh-CN" b="1" dirty="0"/>
              <a:t>节</a:t>
            </a:r>
            <a:r>
              <a:rPr lang="en-US" altLang="zh-CN" b="1" dirty="0"/>
              <a:t> </a:t>
            </a:r>
            <a:r>
              <a:rPr lang="zh-CN" altLang="zh-CN" b="1" dirty="0"/>
              <a:t>知识的产生式系统表示</a:t>
            </a:r>
            <a:endParaRPr lang="zh-CN" altLang="en-US" dirty="0"/>
          </a:p>
        </p:txBody>
      </p:sp>
      <p:sp>
        <p:nvSpPr>
          <p:cNvPr id="39939" name="Rectangle 3"/>
          <p:cNvSpPr>
            <a:spLocks noGrp="1" noChangeArrowheads="1"/>
          </p:cNvSpPr>
          <p:nvPr>
            <p:ph type="body" idx="1"/>
          </p:nvPr>
        </p:nvSpPr>
        <p:spPr>
          <a:xfrm>
            <a:off x="660400" y="1556792"/>
            <a:ext cx="8502650" cy="4996408"/>
          </a:xfrm>
        </p:spPr>
        <p:txBody>
          <a:bodyPr>
            <a:normAutofit/>
          </a:bodyPr>
          <a:lstStyle/>
          <a:p>
            <a:pPr>
              <a:lnSpc>
                <a:spcPct val="80000"/>
              </a:lnSpc>
            </a:pPr>
            <a:r>
              <a:rPr lang="zh-CN" altLang="en-US" sz="3200" dirty="0" smtClean="0">
                <a:solidFill>
                  <a:srgbClr val="FF0000"/>
                </a:solidFill>
              </a:rPr>
              <a:t>优点</a:t>
            </a:r>
            <a:endParaRPr lang="zh-CN" altLang="en-US" sz="3200" dirty="0">
              <a:solidFill>
                <a:srgbClr val="FF0000"/>
              </a:solidFill>
            </a:endParaRPr>
          </a:p>
          <a:p>
            <a:pPr>
              <a:lnSpc>
                <a:spcPct val="80000"/>
              </a:lnSpc>
              <a:buFont typeface="Wingdings" pitchFamily="2" charset="2"/>
              <a:buChar char="Ø"/>
            </a:pPr>
            <a:r>
              <a:rPr kumimoji="1" lang="zh-CN" altLang="en-US" sz="3200" dirty="0">
                <a:solidFill>
                  <a:schemeClr val="tx2"/>
                </a:solidFill>
              </a:rPr>
              <a:t>自然性</a:t>
            </a:r>
            <a:r>
              <a:rPr kumimoji="1" lang="zh-CN" altLang="en-US" sz="3200" dirty="0"/>
              <a:t>：由于产生式系统采用了人类常用的表达</a:t>
            </a:r>
            <a:r>
              <a:rPr kumimoji="1" lang="zh-CN" altLang="en-US" sz="3200" b="1" dirty="0"/>
              <a:t>因果关系</a:t>
            </a:r>
            <a:r>
              <a:rPr kumimoji="1" lang="zh-CN" altLang="en-US" sz="3200" dirty="0"/>
              <a:t>的知识表示形式，既直观、自然，又便于进行推理。</a:t>
            </a:r>
          </a:p>
          <a:p>
            <a:pPr>
              <a:lnSpc>
                <a:spcPct val="80000"/>
              </a:lnSpc>
              <a:buFont typeface="Wingdings" pitchFamily="2" charset="2"/>
              <a:buChar char="Ø"/>
            </a:pPr>
            <a:r>
              <a:rPr kumimoji="1" lang="zh-CN" altLang="en-US" sz="3200" dirty="0">
                <a:solidFill>
                  <a:schemeClr val="tx2"/>
                </a:solidFill>
              </a:rPr>
              <a:t>模块性</a:t>
            </a:r>
            <a:r>
              <a:rPr kumimoji="1" lang="zh-CN" altLang="en-US" sz="3200" dirty="0"/>
              <a:t>：产生式是规则库中的最基本的知识单元，形式相同，易于模块化管理。</a:t>
            </a:r>
          </a:p>
          <a:p>
            <a:pPr>
              <a:lnSpc>
                <a:spcPct val="80000"/>
              </a:lnSpc>
              <a:buFont typeface="Wingdings" pitchFamily="2" charset="2"/>
              <a:buChar char="Ø"/>
            </a:pPr>
            <a:r>
              <a:rPr kumimoji="1" lang="zh-CN" altLang="en-US" sz="3200" dirty="0">
                <a:solidFill>
                  <a:schemeClr val="tx2"/>
                </a:solidFill>
              </a:rPr>
              <a:t>有效性</a:t>
            </a:r>
            <a:r>
              <a:rPr kumimoji="1" lang="zh-CN" altLang="en-US" sz="3200" dirty="0"/>
              <a:t>：能表示确定性知识、不确定性知识、启发性知识、过程性知识等。</a:t>
            </a:r>
          </a:p>
          <a:p>
            <a:pPr>
              <a:lnSpc>
                <a:spcPct val="80000"/>
              </a:lnSpc>
              <a:buFont typeface="Wingdings" pitchFamily="2" charset="2"/>
              <a:buChar char="Ø"/>
            </a:pPr>
            <a:r>
              <a:rPr kumimoji="1" lang="zh-CN" altLang="en-US" sz="3200" dirty="0">
                <a:solidFill>
                  <a:schemeClr val="tx2"/>
                </a:solidFill>
              </a:rPr>
              <a:t>清晰性</a:t>
            </a:r>
            <a:r>
              <a:rPr kumimoji="1" lang="zh-CN" altLang="en-US" sz="3200" dirty="0"/>
              <a:t>：产生式有固定的格式，既便于规则设计，又易于对规则库中的知识进行一致性、完整性检测。</a:t>
            </a:r>
            <a:endParaRPr lang="zh-CN" altLang="en-US" sz="32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81</a:t>
            </a:fld>
            <a:endParaRPr lang="zh-CN" altLang="en-US"/>
          </a:p>
        </p:txBody>
      </p:sp>
    </p:spTree>
    <p:extLst>
      <p:ext uri="{BB962C8B-B14F-4D97-AF65-F5344CB8AC3E}">
        <p14:creationId xmlns:p14="http://schemas.microsoft.com/office/powerpoint/2010/main" val="32251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939">
                                            <p:txEl>
                                              <p:pRg st="2" end="2"/>
                                            </p:txEl>
                                          </p:spTgt>
                                        </p:tgtEl>
                                        <p:attrNameLst>
                                          <p:attrName>style.visibility</p:attrName>
                                        </p:attrNameLst>
                                      </p:cBhvr>
                                      <p:to>
                                        <p:strVal val="visible"/>
                                      </p:to>
                                    </p:set>
                                    <p:animEffect transition="in" filter="wipe(down)">
                                      <p:cBhvr>
                                        <p:cTn id="12" dur="500"/>
                                        <p:tgtEl>
                                          <p:spTgt spid="39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939">
                                            <p:txEl>
                                              <p:pRg st="3" end="3"/>
                                            </p:txEl>
                                          </p:spTgt>
                                        </p:tgtEl>
                                        <p:attrNameLst>
                                          <p:attrName>style.visibility</p:attrName>
                                        </p:attrNameLst>
                                      </p:cBhvr>
                                      <p:to>
                                        <p:strVal val="visible"/>
                                      </p:to>
                                    </p:set>
                                    <p:animEffect transition="in" filter="wipe(down)">
                                      <p:cBhvr>
                                        <p:cTn id="17" dur="500"/>
                                        <p:tgtEl>
                                          <p:spTgt spid="399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939">
                                            <p:txEl>
                                              <p:pRg st="4" end="4"/>
                                            </p:txEl>
                                          </p:spTgt>
                                        </p:tgtEl>
                                        <p:attrNameLst>
                                          <p:attrName>style.visibility</p:attrName>
                                        </p:attrNameLst>
                                      </p:cBhvr>
                                      <p:to>
                                        <p:strVal val="visible"/>
                                      </p:to>
                                    </p:set>
                                    <p:animEffect transition="in" filter="wipe(down)">
                                      <p:cBhvr>
                                        <p:cTn id="22" dur="500"/>
                                        <p:tgtEl>
                                          <p:spTgt spid="39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73150" y="228600"/>
            <a:ext cx="858520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itchFamily="2" charset="2"/>
              <a:buChar char="n"/>
            </a:pPr>
            <a:r>
              <a:rPr kumimoji="1" lang="zh-CN" altLang="en-US" sz="2800" b="1" dirty="0" smtClean="0">
                <a:solidFill>
                  <a:srgbClr val="FF0000"/>
                </a:solidFill>
                <a:latin typeface="宋体" pitchFamily="2" charset="-122"/>
              </a:rPr>
              <a:t>缺点</a:t>
            </a:r>
            <a:endParaRPr kumimoji="1" lang="zh-CN" altLang="en-US" sz="2800" b="1" dirty="0">
              <a:solidFill>
                <a:srgbClr val="FF0000"/>
              </a:solidFill>
              <a:latin typeface="宋体" pitchFamily="2" charset="-122"/>
            </a:endParaRPr>
          </a:p>
          <a:p>
            <a:pPr>
              <a:spcBef>
                <a:spcPct val="50000"/>
              </a:spcBef>
              <a:buFont typeface="Wingdings" pitchFamily="2" charset="2"/>
              <a:buChar char="Ø"/>
            </a:pPr>
            <a:r>
              <a:rPr kumimoji="1" lang="zh-CN" altLang="en-US" sz="2800" dirty="0">
                <a:solidFill>
                  <a:schemeClr val="tx2"/>
                </a:solidFill>
                <a:latin typeface="黑体" pitchFamily="49" charset="-122"/>
                <a:ea typeface="黑体" pitchFamily="49" charset="-122"/>
              </a:rPr>
              <a:t>效率不高</a:t>
            </a:r>
          </a:p>
          <a:p>
            <a:pPr>
              <a:spcBef>
                <a:spcPct val="50000"/>
              </a:spcBef>
            </a:pPr>
            <a:r>
              <a:rPr kumimoji="1" lang="zh-CN" altLang="en-US" sz="2800" dirty="0">
                <a:latin typeface="宋体" pitchFamily="2" charset="-122"/>
              </a:rPr>
              <a:t>    产生式系统求解问题的过程是一个反复进行</a:t>
            </a:r>
            <a:r>
              <a:rPr kumimoji="1" lang="zh-CN" altLang="en-US" sz="2800" dirty="0">
                <a:latin typeface="Times New Roman"/>
              </a:rPr>
              <a:t>“</a:t>
            </a:r>
            <a:r>
              <a:rPr kumimoji="1" lang="zh-CN" altLang="en-US" sz="2800" b="1" dirty="0">
                <a:solidFill>
                  <a:srgbClr val="FF0000"/>
                </a:solidFill>
                <a:latin typeface="楷体_GB2312" pitchFamily="49" charset="-122"/>
                <a:ea typeface="楷体_GB2312" pitchFamily="49" charset="-122"/>
              </a:rPr>
              <a:t>匹配</a:t>
            </a:r>
            <a:r>
              <a:rPr kumimoji="1" lang="en-US" altLang="zh-CN" sz="2800" b="1" dirty="0">
                <a:solidFill>
                  <a:srgbClr val="FF0000"/>
                </a:solidFill>
                <a:latin typeface="Times New Roman"/>
                <a:ea typeface="楷体_GB2312" pitchFamily="49" charset="-122"/>
              </a:rPr>
              <a:t>—</a:t>
            </a:r>
            <a:r>
              <a:rPr kumimoji="1" lang="zh-CN" altLang="en-US" sz="2800" b="1" dirty="0">
                <a:solidFill>
                  <a:srgbClr val="FF0000"/>
                </a:solidFill>
                <a:latin typeface="楷体_GB2312" pitchFamily="49" charset="-122"/>
                <a:ea typeface="楷体_GB2312" pitchFamily="49" charset="-122"/>
              </a:rPr>
              <a:t>冲突消解</a:t>
            </a:r>
            <a:r>
              <a:rPr kumimoji="1" lang="en-US" altLang="zh-CN" sz="2800" b="1" dirty="0">
                <a:solidFill>
                  <a:srgbClr val="FF0000"/>
                </a:solidFill>
                <a:latin typeface="Times New Roman"/>
                <a:ea typeface="楷体_GB2312" pitchFamily="49" charset="-122"/>
              </a:rPr>
              <a:t>—</a:t>
            </a:r>
            <a:r>
              <a:rPr kumimoji="1" lang="zh-CN" altLang="en-US" sz="2800" b="1" dirty="0">
                <a:solidFill>
                  <a:srgbClr val="FF0000"/>
                </a:solidFill>
                <a:latin typeface="楷体_GB2312" pitchFamily="49" charset="-122"/>
                <a:ea typeface="楷体_GB2312" pitchFamily="49" charset="-122"/>
              </a:rPr>
              <a:t>执行</a:t>
            </a:r>
            <a:r>
              <a:rPr kumimoji="1" lang="zh-CN" altLang="en-US" sz="2800" dirty="0">
                <a:solidFill>
                  <a:srgbClr val="FF0000"/>
                </a:solidFill>
                <a:latin typeface="Times New Roman"/>
              </a:rPr>
              <a:t>”</a:t>
            </a:r>
            <a:r>
              <a:rPr kumimoji="1" lang="zh-CN" altLang="en-US" sz="2800" dirty="0">
                <a:latin typeface="宋体" pitchFamily="2" charset="-122"/>
              </a:rPr>
              <a:t>的过程。由于规则库一般都比较庞大，而匹配又是一件十分费时的工作，因此，其工作效率不高。此外，在求解复杂问题时</a:t>
            </a:r>
            <a:r>
              <a:rPr kumimoji="1" lang="zh-CN" altLang="en-US" sz="2800" b="1" dirty="0">
                <a:solidFill>
                  <a:srgbClr val="FF0000"/>
                </a:solidFill>
                <a:latin typeface="楷体_GB2312" pitchFamily="49" charset="-122"/>
                <a:ea typeface="楷体_GB2312" pitchFamily="49" charset="-122"/>
              </a:rPr>
              <a:t>容易引起组合爆炸</a:t>
            </a:r>
            <a:r>
              <a:rPr kumimoji="1" lang="zh-CN" altLang="en-US" sz="2800" dirty="0">
                <a:latin typeface="宋体" pitchFamily="2" charset="-122"/>
              </a:rPr>
              <a:t>。</a:t>
            </a:r>
          </a:p>
          <a:p>
            <a:pPr>
              <a:spcBef>
                <a:spcPct val="50000"/>
              </a:spcBef>
              <a:buFont typeface="Wingdings" pitchFamily="2" charset="2"/>
              <a:buChar char="Ø"/>
            </a:pPr>
            <a:r>
              <a:rPr kumimoji="1" lang="zh-CN" altLang="en-US" sz="2800" dirty="0">
                <a:solidFill>
                  <a:schemeClr val="tx2"/>
                </a:solidFill>
                <a:latin typeface="黑体" pitchFamily="49" charset="-122"/>
                <a:ea typeface="黑体" pitchFamily="49" charset="-122"/>
              </a:rPr>
              <a:t>不能表达具有结构性的知识</a:t>
            </a:r>
          </a:p>
          <a:p>
            <a:pPr>
              <a:spcBef>
                <a:spcPct val="50000"/>
              </a:spcBef>
            </a:pPr>
            <a:r>
              <a:rPr kumimoji="1" lang="zh-CN" altLang="en-US" sz="2800" dirty="0">
                <a:latin typeface="宋体" pitchFamily="2" charset="-122"/>
              </a:rPr>
              <a:t>    产生式系统对具有结构关系的知识无能为力，它</a:t>
            </a:r>
            <a:r>
              <a:rPr kumimoji="1" lang="zh-CN" altLang="en-US" sz="2800" b="1" dirty="0">
                <a:solidFill>
                  <a:srgbClr val="FF0000"/>
                </a:solidFill>
                <a:latin typeface="楷体_GB2312" pitchFamily="49" charset="-122"/>
                <a:ea typeface="楷体_GB2312" pitchFamily="49" charset="-122"/>
              </a:rPr>
              <a:t>不能把具有结构关系的事物间的区别与联系表示出来</a:t>
            </a:r>
            <a:r>
              <a:rPr kumimoji="1" lang="zh-CN" altLang="en-US" sz="2800" dirty="0">
                <a:solidFill>
                  <a:srgbClr val="FF0000"/>
                </a:solidFill>
                <a:latin typeface="宋体" pitchFamily="2" charset="-122"/>
              </a:rPr>
              <a:t>，</a:t>
            </a:r>
            <a:r>
              <a:rPr kumimoji="1" lang="zh-CN" altLang="en-US" sz="2800" dirty="0">
                <a:latin typeface="宋体" pitchFamily="2" charset="-122"/>
              </a:rPr>
              <a:t>因此，人们经常将它与其它知识表示方法（如框架表示法、语义网络表示法）相结合。</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82</a:t>
            </a:fld>
            <a:endParaRPr lang="zh-CN" altLang="en-US"/>
          </a:p>
        </p:txBody>
      </p:sp>
    </p:spTree>
    <p:extLst>
      <p:ext uri="{BB962C8B-B14F-4D97-AF65-F5344CB8AC3E}">
        <p14:creationId xmlns:p14="http://schemas.microsoft.com/office/powerpoint/2010/main" val="408352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890">
                                            <p:txEl>
                                              <p:pRg st="1" end="1"/>
                                            </p:txEl>
                                          </p:spTgt>
                                        </p:tgtEl>
                                        <p:attrNameLst>
                                          <p:attrName>style.visibility</p:attrName>
                                        </p:attrNameLst>
                                      </p:cBhvr>
                                      <p:to>
                                        <p:strVal val="visible"/>
                                      </p:to>
                                    </p:set>
                                    <p:animEffect transition="in" filter="wipe(down)">
                                      <p:cBhvr>
                                        <p:cTn id="7" dur="500"/>
                                        <p:tgtEl>
                                          <p:spTgt spid="3789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890">
                                            <p:txEl>
                                              <p:pRg st="2" end="2"/>
                                            </p:txEl>
                                          </p:spTgt>
                                        </p:tgtEl>
                                        <p:attrNameLst>
                                          <p:attrName>style.visibility</p:attrName>
                                        </p:attrNameLst>
                                      </p:cBhvr>
                                      <p:to>
                                        <p:strVal val="visible"/>
                                      </p:to>
                                    </p:set>
                                    <p:animEffect transition="in" filter="wipe(down)">
                                      <p:cBhvr>
                                        <p:cTn id="12" dur="500"/>
                                        <p:tgtEl>
                                          <p:spTgt spid="3789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890">
                                            <p:txEl>
                                              <p:pRg st="3" end="3"/>
                                            </p:txEl>
                                          </p:spTgt>
                                        </p:tgtEl>
                                        <p:attrNameLst>
                                          <p:attrName>style.visibility</p:attrName>
                                        </p:attrNameLst>
                                      </p:cBhvr>
                                      <p:to>
                                        <p:strVal val="visible"/>
                                      </p:to>
                                    </p:set>
                                    <p:animEffect transition="in" filter="wipe(down)">
                                      <p:cBhvr>
                                        <p:cTn id="17" dur="500"/>
                                        <p:tgtEl>
                                          <p:spTgt spid="3789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890">
                                            <p:txEl>
                                              <p:pRg st="4" end="4"/>
                                            </p:txEl>
                                          </p:spTgt>
                                        </p:tgtEl>
                                        <p:attrNameLst>
                                          <p:attrName>style.visibility</p:attrName>
                                        </p:attrNameLst>
                                      </p:cBhvr>
                                      <p:to>
                                        <p:strVal val="visible"/>
                                      </p:to>
                                    </p:set>
                                    <p:animEffect transition="in" filter="wipe(down)">
                                      <p:cBhvr>
                                        <p:cTn id="22" dur="500"/>
                                        <p:tgtEl>
                                          <p:spTgt spid="378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第</a:t>
            </a:r>
            <a:r>
              <a:rPr lang="en-US" altLang="zh-CN" b="1" dirty="0"/>
              <a:t>2.4</a:t>
            </a:r>
            <a:r>
              <a:rPr lang="zh-CN" altLang="zh-CN" b="1" dirty="0"/>
              <a:t>节</a:t>
            </a:r>
            <a:r>
              <a:rPr lang="en-US" altLang="zh-CN" b="1" dirty="0"/>
              <a:t> </a:t>
            </a:r>
            <a:r>
              <a:rPr lang="zh-CN" altLang="zh-CN" b="1" dirty="0"/>
              <a:t>知识的结构化表示</a:t>
            </a:r>
            <a:endParaRPr lang="zh-CN" altLang="en-US" dirty="0"/>
          </a:p>
        </p:txBody>
      </p:sp>
      <p:sp>
        <p:nvSpPr>
          <p:cNvPr id="3" name="内容占位符 2"/>
          <p:cNvSpPr>
            <a:spLocks noGrp="1"/>
          </p:cNvSpPr>
          <p:nvPr>
            <p:ph idx="1"/>
          </p:nvPr>
        </p:nvSpPr>
        <p:spPr/>
        <p:txBody>
          <a:bodyPr/>
          <a:lstStyle/>
          <a:p>
            <a:r>
              <a:rPr lang="en-US" altLang="zh-CN" b="1" dirty="0"/>
              <a:t>2.4.1 </a:t>
            </a:r>
            <a:r>
              <a:rPr lang="zh-CN" altLang="zh-CN" dirty="0"/>
              <a:t>语义网络表示法</a:t>
            </a:r>
          </a:p>
          <a:p>
            <a:r>
              <a:rPr lang="en-US" altLang="zh-CN" b="1" dirty="0"/>
              <a:t>2.4.2 </a:t>
            </a:r>
            <a:r>
              <a:rPr lang="zh-CN" altLang="zh-CN" dirty="0"/>
              <a:t>框架表示法</a:t>
            </a:r>
          </a:p>
          <a:p>
            <a:r>
              <a:rPr lang="en-US" altLang="zh-CN" b="1" dirty="0"/>
              <a:t>2.4.3 </a:t>
            </a:r>
            <a:r>
              <a:rPr lang="zh-CN" altLang="zh-CN" dirty="0"/>
              <a:t>剧本表示法</a:t>
            </a:r>
          </a:p>
          <a:p>
            <a:r>
              <a:rPr lang="en-US" altLang="zh-CN" b="1" dirty="0"/>
              <a:t>2.4.4 </a:t>
            </a:r>
            <a:r>
              <a:rPr lang="zh-CN" altLang="zh-CN" dirty="0"/>
              <a:t>过程的表示法</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a:p>
        </p:txBody>
      </p:sp>
    </p:spTree>
    <p:extLst>
      <p:ext uri="{BB962C8B-B14F-4D97-AF65-F5344CB8AC3E}">
        <p14:creationId xmlns:p14="http://schemas.microsoft.com/office/powerpoint/2010/main" val="35333268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2.4.1 </a:t>
            </a:r>
            <a:r>
              <a:rPr lang="zh-CN" altLang="zh-CN" dirty="0"/>
              <a:t>语义网络表示</a:t>
            </a:r>
            <a:r>
              <a:rPr lang="zh-CN" altLang="zh-CN" dirty="0" smtClean="0"/>
              <a:t>法</a:t>
            </a:r>
            <a:endParaRPr lang="zh-CN" altLang="en-US" dirty="0"/>
          </a:p>
        </p:txBody>
      </p:sp>
      <p:sp>
        <p:nvSpPr>
          <p:cNvPr id="3" name="内容占位符 2"/>
          <p:cNvSpPr>
            <a:spLocks noGrp="1"/>
          </p:cNvSpPr>
          <p:nvPr>
            <p:ph idx="1"/>
          </p:nvPr>
        </p:nvSpPr>
        <p:spPr/>
        <p:txBody>
          <a:bodyPr/>
          <a:lstStyle/>
          <a:p>
            <a:r>
              <a:rPr lang="zh-CN" altLang="zh-CN" sz="2800" b="1" dirty="0">
                <a:solidFill>
                  <a:srgbClr val="FF0000"/>
                </a:solidFill>
              </a:rPr>
              <a:t>语义网络</a:t>
            </a:r>
            <a:r>
              <a:rPr lang="zh-CN" altLang="zh-CN" sz="2800" dirty="0"/>
              <a:t>是</a:t>
            </a:r>
            <a:r>
              <a:rPr lang="en-US" altLang="zh-CN" sz="2800" dirty="0" err="1"/>
              <a:t>Quillian</a:t>
            </a:r>
            <a:r>
              <a:rPr lang="zh-CN" altLang="zh-CN" sz="2800" dirty="0"/>
              <a:t>于</a:t>
            </a:r>
            <a:r>
              <a:rPr lang="en-US" altLang="zh-CN" sz="2800" dirty="0"/>
              <a:t>1968</a:t>
            </a:r>
            <a:r>
              <a:rPr lang="zh-CN" altLang="zh-CN" sz="2800" dirty="0"/>
              <a:t>年提出的，作为人类联想记忆的一种心理学模型</a:t>
            </a:r>
            <a:r>
              <a:rPr lang="zh-CN" altLang="zh-CN" sz="2800" dirty="0" smtClean="0"/>
              <a:t>。</a:t>
            </a:r>
            <a:endParaRPr lang="en-US" altLang="zh-CN" sz="2800" dirty="0" smtClean="0"/>
          </a:p>
          <a:p>
            <a:r>
              <a:rPr lang="en-US" altLang="zh-CN" sz="2800" dirty="0"/>
              <a:t>1972</a:t>
            </a:r>
            <a:r>
              <a:rPr lang="zh-CN" altLang="en-US" sz="2800" dirty="0"/>
              <a:t>年，西蒙在他的自然语言理解系统中也采用了语义网络表示法。</a:t>
            </a:r>
          </a:p>
          <a:p>
            <a:r>
              <a:rPr lang="zh-CN" altLang="en-US" sz="2800" dirty="0"/>
              <a:t>语义网络是一种表达能力强而且灵活的知识表示方法，目前已经广泛应用于人工智能领域，尤其是在自然语言处理方面。</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a:p>
        </p:txBody>
      </p:sp>
    </p:spTree>
    <p:extLst>
      <p:ext uri="{BB962C8B-B14F-4D97-AF65-F5344CB8AC3E}">
        <p14:creationId xmlns:p14="http://schemas.microsoft.com/office/powerpoint/2010/main" val="13632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5" name="Rectangle 3"/>
          <p:cNvSpPr>
            <a:spLocks noGrp="1" noChangeArrowheads="1"/>
          </p:cNvSpPr>
          <p:nvPr>
            <p:ph type="body" idx="1"/>
          </p:nvPr>
        </p:nvSpPr>
        <p:spPr>
          <a:xfrm>
            <a:off x="495300" y="476672"/>
            <a:ext cx="8915400" cy="5847928"/>
          </a:xfrm>
        </p:spPr>
        <p:txBody>
          <a:bodyPr>
            <a:normAutofit/>
          </a:bodyPr>
          <a:lstStyle/>
          <a:p>
            <a:pPr>
              <a:lnSpc>
                <a:spcPct val="120000"/>
              </a:lnSpc>
              <a:spcAft>
                <a:spcPct val="20000"/>
              </a:spcAft>
            </a:pPr>
            <a:r>
              <a:rPr lang="en-US" altLang="zh-CN" sz="3200" b="1" dirty="0" smtClean="0">
                <a:solidFill>
                  <a:schemeClr val="tx2"/>
                </a:solidFill>
                <a:latin typeface="Times New Roman" pitchFamily="18" charset="0"/>
                <a:ea typeface="幼圆" pitchFamily="49" charset="-122"/>
              </a:rPr>
              <a:t>1.</a:t>
            </a:r>
            <a:r>
              <a:rPr lang="zh-CN" altLang="en-US" sz="3200" b="1" dirty="0" smtClean="0">
                <a:solidFill>
                  <a:schemeClr val="tx2"/>
                </a:solidFill>
                <a:latin typeface="Times New Roman" pitchFamily="18" charset="0"/>
                <a:ea typeface="幼圆" pitchFamily="49" charset="-122"/>
              </a:rPr>
              <a:t>语义网络</a:t>
            </a:r>
            <a:endParaRPr lang="zh-CN" altLang="en-US" sz="3200" b="1" dirty="0">
              <a:solidFill>
                <a:schemeClr val="tx2"/>
              </a:solidFill>
              <a:latin typeface="Times New Roman" pitchFamily="18" charset="0"/>
              <a:ea typeface="幼圆" pitchFamily="49" charset="-122"/>
            </a:endParaRPr>
          </a:p>
          <a:p>
            <a:pPr lvl="1">
              <a:lnSpc>
                <a:spcPct val="120000"/>
              </a:lnSpc>
              <a:spcAft>
                <a:spcPct val="20000"/>
              </a:spcAft>
              <a:buClr>
                <a:schemeClr val="hlink"/>
              </a:buClr>
              <a:buFont typeface="Wingdings" pitchFamily="2" charset="2"/>
              <a:buChar char="ü"/>
            </a:pPr>
            <a:r>
              <a:rPr lang="zh-CN" altLang="en-US" sz="2800" b="1" dirty="0">
                <a:ea typeface="宋体" pitchFamily="2" charset="-122"/>
              </a:rPr>
              <a:t>语义网络是通过</a:t>
            </a:r>
            <a:r>
              <a:rPr lang="zh-CN" altLang="en-US" sz="2800" b="1" dirty="0">
                <a:solidFill>
                  <a:srgbClr val="FF0000"/>
                </a:solidFill>
                <a:ea typeface="宋体" pitchFamily="2" charset="-122"/>
              </a:rPr>
              <a:t>概念</a:t>
            </a:r>
            <a:r>
              <a:rPr lang="zh-CN" altLang="en-US" sz="2800" b="1" dirty="0">
                <a:ea typeface="宋体" pitchFamily="2" charset="-122"/>
              </a:rPr>
              <a:t>及其</a:t>
            </a:r>
            <a:r>
              <a:rPr lang="zh-CN" altLang="en-US" sz="2800" b="1" dirty="0">
                <a:solidFill>
                  <a:srgbClr val="FF0000"/>
                </a:solidFill>
                <a:ea typeface="宋体" pitchFamily="2" charset="-122"/>
              </a:rPr>
              <a:t>语义关系</a:t>
            </a:r>
            <a:r>
              <a:rPr lang="zh-CN" altLang="en-US" sz="2800" b="1" dirty="0">
                <a:ea typeface="宋体" pitchFamily="2" charset="-122"/>
              </a:rPr>
              <a:t>来表达知识一种网络图。</a:t>
            </a:r>
          </a:p>
          <a:p>
            <a:pPr lvl="1">
              <a:lnSpc>
                <a:spcPct val="120000"/>
              </a:lnSpc>
              <a:spcAft>
                <a:spcPct val="20000"/>
              </a:spcAft>
              <a:buClr>
                <a:schemeClr val="hlink"/>
              </a:buClr>
              <a:buFont typeface="Wingdings" pitchFamily="2" charset="2"/>
              <a:buChar char="ü"/>
            </a:pPr>
            <a:r>
              <a:rPr lang="zh-CN" altLang="en-US" sz="2800" b="1" dirty="0">
                <a:ea typeface="宋体" pitchFamily="2" charset="-122"/>
              </a:rPr>
              <a:t>从图论的观点看，语义网络是一个“</a:t>
            </a:r>
            <a:r>
              <a:rPr lang="zh-CN" altLang="en-US" sz="2800" b="1" dirty="0">
                <a:solidFill>
                  <a:srgbClr val="FF0000"/>
                </a:solidFill>
                <a:ea typeface="宋体" pitchFamily="2" charset="-122"/>
              </a:rPr>
              <a:t>带标识的有向图</a:t>
            </a:r>
            <a:r>
              <a:rPr lang="zh-CN" altLang="en-US" sz="2800" b="1" dirty="0">
                <a:ea typeface="宋体" pitchFamily="2" charset="-122"/>
              </a:rPr>
              <a:t>”</a:t>
            </a:r>
          </a:p>
          <a:p>
            <a:pPr lvl="2">
              <a:spcAft>
                <a:spcPct val="20000"/>
              </a:spcAft>
              <a:buClr>
                <a:srgbClr val="5226AA"/>
              </a:buClr>
              <a:buFont typeface="Wingdings" pitchFamily="2" charset="2"/>
              <a:buChar char="p"/>
            </a:pPr>
            <a:r>
              <a:rPr lang="zh-CN" altLang="en-US" sz="2800" b="1" dirty="0">
                <a:solidFill>
                  <a:srgbClr val="006600"/>
                </a:solidFill>
                <a:ea typeface="宋体" pitchFamily="2" charset="-122"/>
              </a:rPr>
              <a:t>有向图的节点代表实体</a:t>
            </a:r>
            <a:r>
              <a:rPr lang="zh-CN" altLang="en-US" sz="2800" b="1" dirty="0">
                <a:ea typeface="宋体" pitchFamily="2" charset="-122"/>
              </a:rPr>
              <a:t>，表示各种事物、概念、情况、属性、状态、事件、动作等；</a:t>
            </a:r>
            <a:r>
              <a:rPr lang="zh-CN" altLang="en-US" sz="2800" b="1" dirty="0">
                <a:solidFill>
                  <a:srgbClr val="006600"/>
                </a:solidFill>
                <a:ea typeface="宋体" pitchFamily="2" charset="-122"/>
              </a:rPr>
              <a:t>节点还可以是一个语义子网络，形成嵌套结构</a:t>
            </a:r>
            <a:r>
              <a:rPr lang="zh-CN" altLang="en-US" sz="2800" b="1" dirty="0">
                <a:ea typeface="宋体" pitchFamily="2" charset="-122"/>
              </a:rPr>
              <a:t>。</a:t>
            </a:r>
          </a:p>
          <a:p>
            <a:pPr lvl="2">
              <a:spcAft>
                <a:spcPct val="20000"/>
              </a:spcAft>
              <a:buClr>
                <a:srgbClr val="5226AA"/>
              </a:buClr>
              <a:buFont typeface="Wingdings" pitchFamily="2" charset="2"/>
              <a:buChar char="p"/>
            </a:pPr>
            <a:r>
              <a:rPr lang="zh-CN" altLang="en-US" sz="2800" b="1" dirty="0">
                <a:solidFill>
                  <a:srgbClr val="006600"/>
                </a:solidFill>
                <a:ea typeface="宋体" pitchFamily="2" charset="-122"/>
              </a:rPr>
              <a:t>有向图的弧代表语义关系</a:t>
            </a:r>
            <a:r>
              <a:rPr lang="zh-CN" altLang="en-US" sz="2800" b="1" dirty="0">
                <a:ea typeface="宋体" pitchFamily="2" charset="-122"/>
              </a:rPr>
              <a:t>，表示它所连结的两个实体之间的语义联系，它</a:t>
            </a:r>
            <a:r>
              <a:rPr lang="zh-CN" altLang="en-US" sz="2800" b="1" dirty="0">
                <a:solidFill>
                  <a:srgbClr val="006600"/>
                </a:solidFill>
                <a:ea typeface="宋体" pitchFamily="2" charset="-122"/>
              </a:rPr>
              <a:t>必须带有标识</a:t>
            </a:r>
            <a:r>
              <a:rPr lang="zh-CN" altLang="en-US" sz="2800" b="1" dirty="0">
                <a:ea typeface="宋体" pitchFamily="2" charset="-122"/>
              </a:rPr>
              <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85</a:t>
            </a:fld>
            <a:endParaRPr lang="zh-CN" altLang="en-US"/>
          </a:p>
        </p:txBody>
      </p:sp>
    </p:spTree>
    <p:extLst>
      <p:ext uri="{BB962C8B-B14F-4D97-AF65-F5344CB8AC3E}">
        <p14:creationId xmlns:p14="http://schemas.microsoft.com/office/powerpoint/2010/main" val="173593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4595">
                                            <p:txEl>
                                              <p:pRg st="1" end="1"/>
                                            </p:txEl>
                                          </p:spTgt>
                                        </p:tgtEl>
                                        <p:attrNameLst>
                                          <p:attrName>style.visibility</p:attrName>
                                        </p:attrNameLst>
                                      </p:cBhvr>
                                      <p:to>
                                        <p:strVal val="visible"/>
                                      </p:to>
                                    </p:set>
                                    <p:animEffect transition="in" filter="barn(inVertical)">
                                      <p:cBhvr>
                                        <p:cTn id="7" dur="500"/>
                                        <p:tgtEl>
                                          <p:spTgt spid="4945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4595">
                                            <p:txEl>
                                              <p:pRg st="2" end="2"/>
                                            </p:txEl>
                                          </p:spTgt>
                                        </p:tgtEl>
                                        <p:attrNameLst>
                                          <p:attrName>style.visibility</p:attrName>
                                        </p:attrNameLst>
                                      </p:cBhvr>
                                      <p:to>
                                        <p:strVal val="visible"/>
                                      </p:to>
                                    </p:set>
                                    <p:animEffect transition="in" filter="barn(inVertical)">
                                      <p:cBhvr>
                                        <p:cTn id="12" dur="500"/>
                                        <p:tgtEl>
                                          <p:spTgt spid="4945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94595">
                                            <p:txEl>
                                              <p:pRg st="3" end="3"/>
                                            </p:txEl>
                                          </p:spTgt>
                                        </p:tgtEl>
                                        <p:attrNameLst>
                                          <p:attrName>style.visibility</p:attrName>
                                        </p:attrNameLst>
                                      </p:cBhvr>
                                      <p:to>
                                        <p:strVal val="visible"/>
                                      </p:to>
                                    </p:set>
                                    <p:animEffect transition="in" filter="barn(inVertical)">
                                      <p:cBhvr>
                                        <p:cTn id="17" dur="500"/>
                                        <p:tgtEl>
                                          <p:spTgt spid="4945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94595">
                                            <p:txEl>
                                              <p:pRg st="4" end="4"/>
                                            </p:txEl>
                                          </p:spTgt>
                                        </p:tgtEl>
                                        <p:attrNameLst>
                                          <p:attrName>style.visibility</p:attrName>
                                        </p:attrNameLst>
                                      </p:cBhvr>
                                      <p:to>
                                        <p:strVal val="visible"/>
                                      </p:to>
                                    </p:set>
                                    <p:animEffect transition="in" filter="barn(inVertical)">
                                      <p:cBhvr>
                                        <p:cTn id="22" dur="500"/>
                                        <p:tgtEl>
                                          <p:spTgt spid="494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9" name="Rectangle 3"/>
          <p:cNvSpPr>
            <a:spLocks noGrp="1" noChangeArrowheads="1"/>
          </p:cNvSpPr>
          <p:nvPr>
            <p:ph type="body" idx="1"/>
          </p:nvPr>
        </p:nvSpPr>
        <p:spPr>
          <a:xfrm>
            <a:off x="495300" y="620688"/>
            <a:ext cx="8915400" cy="5703912"/>
          </a:xfrm>
        </p:spPr>
        <p:txBody>
          <a:bodyPr>
            <a:normAutofit/>
          </a:bodyPr>
          <a:lstStyle/>
          <a:p>
            <a:pPr>
              <a:spcAft>
                <a:spcPct val="20000"/>
              </a:spcAft>
            </a:pPr>
            <a:r>
              <a:rPr lang="en-US" altLang="zh-CN" sz="3200" b="1" dirty="0" smtClean="0">
                <a:solidFill>
                  <a:schemeClr val="tx2"/>
                </a:solidFill>
                <a:latin typeface="Times New Roman" pitchFamily="18" charset="0"/>
                <a:ea typeface="幼圆" pitchFamily="49" charset="-122"/>
              </a:rPr>
              <a:t>2.</a:t>
            </a:r>
            <a:r>
              <a:rPr lang="zh-CN" altLang="en-US" sz="3200" b="1" dirty="0" smtClean="0">
                <a:solidFill>
                  <a:schemeClr val="tx2"/>
                </a:solidFill>
                <a:latin typeface="Times New Roman" pitchFamily="18" charset="0"/>
                <a:ea typeface="幼圆" pitchFamily="49" charset="-122"/>
              </a:rPr>
              <a:t>语义</a:t>
            </a:r>
            <a:r>
              <a:rPr lang="zh-CN" altLang="en-US" sz="3200" b="1" dirty="0">
                <a:solidFill>
                  <a:schemeClr val="tx2"/>
                </a:solidFill>
                <a:latin typeface="Times New Roman" pitchFamily="18" charset="0"/>
                <a:ea typeface="幼圆" pitchFamily="49" charset="-122"/>
              </a:rPr>
              <a:t>基元</a:t>
            </a:r>
          </a:p>
          <a:p>
            <a:pPr lvl="1">
              <a:buClr>
                <a:schemeClr val="hlink"/>
              </a:buClr>
              <a:buFont typeface="Wingdings" pitchFamily="2" charset="2"/>
              <a:buChar char="ü"/>
            </a:pPr>
            <a:r>
              <a:rPr lang="zh-CN" altLang="en-US" sz="2800" b="1" dirty="0">
                <a:latin typeface="Times New Roman" pitchFamily="18" charset="0"/>
                <a:ea typeface="宋体" pitchFamily="2" charset="-122"/>
              </a:rPr>
              <a:t>语义网络中最基本的语义单元称为</a:t>
            </a:r>
            <a:r>
              <a:rPr lang="zh-CN" altLang="en-US" sz="2800" b="1" dirty="0">
                <a:solidFill>
                  <a:srgbClr val="FF0000"/>
                </a:solidFill>
                <a:latin typeface="Times New Roman" pitchFamily="18" charset="0"/>
                <a:ea typeface="宋体" pitchFamily="2" charset="-122"/>
              </a:rPr>
              <a:t>语义基元</a:t>
            </a:r>
            <a:r>
              <a:rPr lang="zh-CN" altLang="en-US" sz="2800" b="1" dirty="0">
                <a:latin typeface="Times New Roman" pitchFamily="18" charset="0"/>
                <a:ea typeface="宋体" pitchFamily="2" charset="-122"/>
              </a:rPr>
              <a:t>，可用三元组表示为：</a:t>
            </a:r>
          </a:p>
          <a:p>
            <a:pPr lvl="1">
              <a:buClr>
                <a:schemeClr val="hlink"/>
              </a:buClr>
              <a:buFont typeface="Wingdings" pitchFamily="2" charset="2"/>
              <a:buNone/>
            </a:pPr>
            <a:r>
              <a:rPr lang="zh-CN" altLang="en-US" sz="2800" b="1" dirty="0">
                <a:latin typeface="Times New Roman" pitchFamily="18" charset="0"/>
                <a:ea typeface="宋体" pitchFamily="2" charset="-122"/>
              </a:rPr>
              <a:t>                          （结点</a:t>
            </a:r>
            <a:r>
              <a:rPr lang="en-US" altLang="zh-CN" sz="2800" b="1" dirty="0">
                <a:latin typeface="Times New Roman" pitchFamily="18" charset="0"/>
                <a:ea typeface="宋体" pitchFamily="2" charset="-122"/>
              </a:rPr>
              <a:t>1</a:t>
            </a:r>
            <a:r>
              <a:rPr lang="zh-CN" altLang="en-US" sz="2800" b="1" dirty="0">
                <a:latin typeface="Times New Roman" pitchFamily="18" charset="0"/>
                <a:ea typeface="宋体" pitchFamily="2" charset="-122"/>
              </a:rPr>
              <a:t>，弧，结点</a:t>
            </a:r>
            <a:r>
              <a:rPr lang="en-US" altLang="zh-CN" sz="2800" b="1" dirty="0">
                <a:latin typeface="Times New Roman" pitchFamily="18" charset="0"/>
                <a:ea typeface="宋体" pitchFamily="2" charset="-122"/>
              </a:rPr>
              <a:t>2</a:t>
            </a:r>
            <a:r>
              <a:rPr lang="zh-CN" altLang="en-US" sz="2800" b="1" dirty="0">
                <a:latin typeface="Times New Roman" pitchFamily="18" charset="0"/>
                <a:ea typeface="宋体" pitchFamily="2" charset="-122"/>
              </a:rPr>
              <a:t>）</a:t>
            </a:r>
          </a:p>
          <a:p>
            <a:pPr>
              <a:spcAft>
                <a:spcPct val="20000"/>
              </a:spcAft>
            </a:pPr>
            <a:r>
              <a:rPr lang="en-US" altLang="zh-CN" sz="3200" b="1" dirty="0" smtClean="0">
                <a:solidFill>
                  <a:schemeClr val="tx2"/>
                </a:solidFill>
                <a:latin typeface="Times New Roman" pitchFamily="18" charset="0"/>
                <a:ea typeface="幼圆" pitchFamily="49" charset="-122"/>
              </a:rPr>
              <a:t>3.</a:t>
            </a:r>
            <a:r>
              <a:rPr lang="zh-CN" altLang="en-US" sz="3200" b="1" dirty="0" smtClean="0">
                <a:solidFill>
                  <a:schemeClr val="tx2"/>
                </a:solidFill>
                <a:latin typeface="Times New Roman" pitchFamily="18" charset="0"/>
                <a:ea typeface="幼圆" pitchFamily="49" charset="-122"/>
              </a:rPr>
              <a:t>基本</a:t>
            </a:r>
            <a:r>
              <a:rPr lang="zh-CN" altLang="en-US" sz="3200" b="1" dirty="0">
                <a:solidFill>
                  <a:schemeClr val="tx2"/>
                </a:solidFill>
                <a:latin typeface="Times New Roman" pitchFamily="18" charset="0"/>
                <a:ea typeface="幼圆" pitchFamily="49" charset="-122"/>
              </a:rPr>
              <a:t>网元</a:t>
            </a:r>
          </a:p>
          <a:p>
            <a:pPr lvl="1">
              <a:buClr>
                <a:schemeClr val="hlink"/>
              </a:buClr>
              <a:buFont typeface="Wingdings" pitchFamily="2" charset="2"/>
              <a:buChar char="ü"/>
            </a:pPr>
            <a:r>
              <a:rPr lang="zh-CN" altLang="en-US" sz="2800" b="1" dirty="0">
                <a:latin typeface="Times New Roman" pitchFamily="18" charset="0"/>
                <a:ea typeface="宋体" pitchFamily="2" charset="-122"/>
              </a:rPr>
              <a:t>指一个</a:t>
            </a:r>
            <a:r>
              <a:rPr lang="zh-CN" altLang="en-US" sz="2800" b="1" dirty="0">
                <a:solidFill>
                  <a:srgbClr val="FF0000"/>
                </a:solidFill>
                <a:latin typeface="Times New Roman" pitchFamily="18" charset="0"/>
                <a:ea typeface="宋体" pitchFamily="2" charset="-122"/>
              </a:rPr>
              <a:t>语义基元对应的有向图</a:t>
            </a:r>
          </a:p>
          <a:p>
            <a:pPr lvl="2">
              <a:buClr>
                <a:srgbClr val="5226AA"/>
              </a:buClr>
              <a:buFont typeface="Wingdings" pitchFamily="2" charset="2"/>
              <a:buChar char="p"/>
            </a:pPr>
            <a:r>
              <a:rPr lang="zh-CN" altLang="en-US" sz="2400" b="1" dirty="0">
                <a:solidFill>
                  <a:srgbClr val="006600"/>
                </a:solidFill>
                <a:latin typeface="Times New Roman" pitchFamily="18" charset="0"/>
                <a:ea typeface="宋体" pitchFamily="2" charset="-122"/>
              </a:rPr>
              <a:t>例如：</a:t>
            </a:r>
            <a:r>
              <a:rPr lang="zh-CN" altLang="en-US" sz="2400" b="1" dirty="0">
                <a:latin typeface="Times New Roman" pitchFamily="18" charset="0"/>
                <a:ea typeface="宋体" pitchFamily="2" charset="-122"/>
              </a:rPr>
              <a:t>若有语义基元（</a:t>
            </a:r>
            <a:r>
              <a:rPr lang="en-US" altLang="zh-CN" sz="2400" b="1" dirty="0">
                <a:latin typeface="Times New Roman" pitchFamily="18" charset="0"/>
                <a:ea typeface="宋体" pitchFamily="2" charset="-122"/>
              </a:rPr>
              <a:t>A, R, B</a:t>
            </a:r>
            <a:r>
              <a:rPr lang="zh-CN" altLang="en-US" sz="2400" b="1" dirty="0">
                <a:latin typeface="Times New Roman" pitchFamily="18" charset="0"/>
                <a:ea typeface="宋体" pitchFamily="2" charset="-122"/>
              </a:rPr>
              <a:t>），其中，</a:t>
            </a:r>
            <a:r>
              <a:rPr lang="en-US" altLang="zh-CN" sz="2400" b="1" dirty="0">
                <a:latin typeface="Times New Roman" pitchFamily="18" charset="0"/>
                <a:ea typeface="宋体" pitchFamily="2" charset="-122"/>
              </a:rPr>
              <a:t>A</a:t>
            </a:r>
            <a:r>
              <a:rPr lang="zh-CN" altLang="en-US" sz="2400" b="1" dirty="0">
                <a:latin typeface="Times New Roman" pitchFamily="18" charset="0"/>
                <a:ea typeface="宋体" pitchFamily="2" charset="-122"/>
              </a:rPr>
              <a:t>、</a:t>
            </a:r>
            <a:r>
              <a:rPr lang="en-US" altLang="zh-CN" sz="2400" b="1" dirty="0">
                <a:latin typeface="Times New Roman" pitchFamily="18" charset="0"/>
                <a:ea typeface="宋体" pitchFamily="2" charset="-122"/>
              </a:rPr>
              <a:t>B</a:t>
            </a:r>
            <a:r>
              <a:rPr lang="zh-CN" altLang="en-US" sz="2400" b="1" dirty="0">
                <a:latin typeface="Times New Roman" pitchFamily="18" charset="0"/>
                <a:ea typeface="宋体" pitchFamily="2" charset="-122"/>
              </a:rPr>
              <a:t>分别表示两个结点，</a:t>
            </a:r>
            <a:r>
              <a:rPr lang="en-US" altLang="zh-CN" sz="2400" b="1" dirty="0">
                <a:latin typeface="Times New Roman" pitchFamily="18" charset="0"/>
                <a:ea typeface="宋体" pitchFamily="2" charset="-122"/>
              </a:rPr>
              <a:t>R</a:t>
            </a:r>
            <a:r>
              <a:rPr lang="zh-CN" altLang="en-US" sz="2400" b="1" dirty="0">
                <a:latin typeface="Times New Roman" pitchFamily="18" charset="0"/>
                <a:ea typeface="宋体" pitchFamily="2" charset="-122"/>
              </a:rPr>
              <a:t>表示</a:t>
            </a:r>
            <a:r>
              <a:rPr lang="en-US" altLang="zh-CN" sz="2400" b="1" dirty="0">
                <a:latin typeface="Times New Roman" pitchFamily="18" charset="0"/>
                <a:ea typeface="宋体" pitchFamily="2" charset="-122"/>
              </a:rPr>
              <a:t>A</a:t>
            </a:r>
            <a:r>
              <a:rPr lang="zh-CN" altLang="en-US" sz="2400" b="1" dirty="0">
                <a:latin typeface="Times New Roman" pitchFamily="18" charset="0"/>
                <a:ea typeface="宋体" pitchFamily="2" charset="-122"/>
              </a:rPr>
              <a:t>与</a:t>
            </a:r>
            <a:r>
              <a:rPr lang="en-US" altLang="zh-CN" sz="2400" b="1" dirty="0">
                <a:latin typeface="Times New Roman" pitchFamily="18" charset="0"/>
                <a:ea typeface="宋体" pitchFamily="2" charset="-122"/>
              </a:rPr>
              <a:t>B</a:t>
            </a:r>
            <a:r>
              <a:rPr lang="zh-CN" altLang="en-US" sz="2400" b="1" dirty="0">
                <a:latin typeface="Times New Roman" pitchFamily="18" charset="0"/>
                <a:ea typeface="宋体" pitchFamily="2" charset="-122"/>
              </a:rPr>
              <a:t>之间的某种语义联系，则它所对应的基本网元如下图所示：</a:t>
            </a:r>
          </a:p>
        </p:txBody>
      </p:sp>
      <p:grpSp>
        <p:nvGrpSpPr>
          <p:cNvPr id="495620" name="Group 4"/>
          <p:cNvGrpSpPr>
            <a:grpSpLocks/>
          </p:cNvGrpSpPr>
          <p:nvPr/>
        </p:nvGrpSpPr>
        <p:grpSpPr bwMode="auto">
          <a:xfrm>
            <a:off x="3236809" y="5359397"/>
            <a:ext cx="3384550" cy="762000"/>
            <a:chOff x="2084" y="3148"/>
            <a:chExt cx="1861" cy="386"/>
          </a:xfrm>
        </p:grpSpPr>
        <p:sp>
          <p:nvSpPr>
            <p:cNvPr id="495621" name="Rectangle 5"/>
            <p:cNvSpPr>
              <a:spLocks noChangeArrowheads="1"/>
            </p:cNvSpPr>
            <p:nvPr/>
          </p:nvSpPr>
          <p:spPr bwMode="auto">
            <a:xfrm>
              <a:off x="2084" y="3216"/>
              <a:ext cx="635" cy="31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latin typeface="Arial" pitchFamily="34" charset="0"/>
                  <a:ea typeface="宋体" pitchFamily="2" charset="-122"/>
                </a:rPr>
                <a:t>A</a:t>
              </a:r>
            </a:p>
          </p:txBody>
        </p:sp>
        <p:sp>
          <p:nvSpPr>
            <p:cNvPr id="495622" name="Rectangle 6"/>
            <p:cNvSpPr>
              <a:spLocks noChangeArrowheads="1"/>
            </p:cNvSpPr>
            <p:nvPr/>
          </p:nvSpPr>
          <p:spPr bwMode="auto">
            <a:xfrm>
              <a:off x="3264" y="3216"/>
              <a:ext cx="681" cy="31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latin typeface="Arial" pitchFamily="34" charset="0"/>
                  <a:ea typeface="宋体" pitchFamily="2" charset="-122"/>
                </a:rPr>
                <a:t>B</a:t>
              </a:r>
            </a:p>
          </p:txBody>
        </p:sp>
        <p:sp>
          <p:nvSpPr>
            <p:cNvPr id="495623" name="Line 7"/>
            <p:cNvSpPr>
              <a:spLocks noChangeShapeType="1"/>
            </p:cNvSpPr>
            <p:nvPr/>
          </p:nvSpPr>
          <p:spPr bwMode="auto">
            <a:xfrm>
              <a:off x="2719" y="3375"/>
              <a:ext cx="54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5624" name="Text Box 8"/>
            <p:cNvSpPr txBox="1">
              <a:spLocks noChangeArrowheads="1"/>
            </p:cNvSpPr>
            <p:nvPr/>
          </p:nvSpPr>
          <p:spPr bwMode="auto">
            <a:xfrm>
              <a:off x="2878" y="3148"/>
              <a:ext cx="2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pitchFamily="34" charset="0"/>
                  <a:ea typeface="宋体" pitchFamily="2" charset="-122"/>
                </a:rPr>
                <a:t>R</a:t>
              </a:r>
            </a:p>
          </p:txBody>
        </p:sp>
      </p:grpSp>
      <p:sp>
        <p:nvSpPr>
          <p:cNvPr id="2" name="灯片编号占位符 1"/>
          <p:cNvSpPr>
            <a:spLocks noGrp="1"/>
          </p:cNvSpPr>
          <p:nvPr>
            <p:ph type="sldNum" sz="quarter" idx="12"/>
          </p:nvPr>
        </p:nvSpPr>
        <p:spPr/>
        <p:txBody>
          <a:bodyPr/>
          <a:lstStyle/>
          <a:p>
            <a:fld id="{0C913308-F349-4B6D-A68A-DD1791B4A57B}" type="slidenum">
              <a:rPr lang="zh-CN" altLang="en-US" smtClean="0"/>
              <a:t>86</a:t>
            </a:fld>
            <a:endParaRPr lang="zh-CN" altLang="en-US"/>
          </a:p>
        </p:txBody>
      </p:sp>
    </p:spTree>
    <p:extLst>
      <p:ext uri="{BB962C8B-B14F-4D97-AF65-F5344CB8AC3E}">
        <p14:creationId xmlns:p14="http://schemas.microsoft.com/office/powerpoint/2010/main" val="301319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5619">
                                            <p:txEl>
                                              <p:pRg st="1" end="1"/>
                                            </p:txEl>
                                          </p:spTgt>
                                        </p:tgtEl>
                                        <p:attrNameLst>
                                          <p:attrName>style.visibility</p:attrName>
                                        </p:attrNameLst>
                                      </p:cBhvr>
                                      <p:to>
                                        <p:strVal val="visible"/>
                                      </p:to>
                                    </p:set>
                                    <p:animEffect transition="in" filter="wipe(down)">
                                      <p:cBhvr>
                                        <p:cTn id="7" dur="500"/>
                                        <p:tgtEl>
                                          <p:spTgt spid="4956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5619">
                                            <p:txEl>
                                              <p:pRg st="2" end="2"/>
                                            </p:txEl>
                                          </p:spTgt>
                                        </p:tgtEl>
                                        <p:attrNameLst>
                                          <p:attrName>style.visibility</p:attrName>
                                        </p:attrNameLst>
                                      </p:cBhvr>
                                      <p:to>
                                        <p:strVal val="visible"/>
                                      </p:to>
                                    </p:set>
                                    <p:animEffect transition="in" filter="wipe(down)">
                                      <p:cBhvr>
                                        <p:cTn id="12" dur="500"/>
                                        <p:tgtEl>
                                          <p:spTgt spid="4956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5619">
                                            <p:txEl>
                                              <p:pRg st="3" end="3"/>
                                            </p:txEl>
                                          </p:spTgt>
                                        </p:tgtEl>
                                        <p:attrNameLst>
                                          <p:attrName>style.visibility</p:attrName>
                                        </p:attrNameLst>
                                      </p:cBhvr>
                                      <p:to>
                                        <p:strVal val="visible"/>
                                      </p:to>
                                    </p:set>
                                    <p:animEffect transition="in" filter="wipe(down)">
                                      <p:cBhvr>
                                        <p:cTn id="17" dur="500"/>
                                        <p:tgtEl>
                                          <p:spTgt spid="4956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5619">
                                            <p:txEl>
                                              <p:pRg st="4" end="4"/>
                                            </p:txEl>
                                          </p:spTgt>
                                        </p:tgtEl>
                                        <p:attrNameLst>
                                          <p:attrName>style.visibility</p:attrName>
                                        </p:attrNameLst>
                                      </p:cBhvr>
                                      <p:to>
                                        <p:strVal val="visible"/>
                                      </p:to>
                                    </p:set>
                                    <p:animEffect transition="in" filter="wipe(down)">
                                      <p:cBhvr>
                                        <p:cTn id="22" dur="500"/>
                                        <p:tgtEl>
                                          <p:spTgt spid="4956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95619">
                                            <p:txEl>
                                              <p:pRg st="5" end="5"/>
                                            </p:txEl>
                                          </p:spTgt>
                                        </p:tgtEl>
                                        <p:attrNameLst>
                                          <p:attrName>style.visibility</p:attrName>
                                        </p:attrNameLst>
                                      </p:cBhvr>
                                      <p:to>
                                        <p:strVal val="visible"/>
                                      </p:to>
                                    </p:set>
                                    <p:animEffect transition="in" filter="wipe(down)">
                                      <p:cBhvr>
                                        <p:cTn id="27" dur="500"/>
                                        <p:tgtEl>
                                          <p:spTgt spid="4956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5620"/>
                                        </p:tgtEl>
                                        <p:attrNameLst>
                                          <p:attrName>style.visibility</p:attrName>
                                        </p:attrNameLst>
                                      </p:cBhvr>
                                      <p:to>
                                        <p:strVal val="visible"/>
                                      </p:to>
                                    </p:set>
                                    <p:anim calcmode="lin" valueType="num">
                                      <p:cBhvr additive="base">
                                        <p:cTn id="32" dur="500" fill="hold"/>
                                        <p:tgtEl>
                                          <p:spTgt spid="495620"/>
                                        </p:tgtEl>
                                        <p:attrNameLst>
                                          <p:attrName>ppt_x</p:attrName>
                                        </p:attrNameLst>
                                      </p:cBhvr>
                                      <p:tavLst>
                                        <p:tav tm="0">
                                          <p:val>
                                            <p:strVal val="#ppt_x"/>
                                          </p:val>
                                        </p:tav>
                                        <p:tav tm="100000">
                                          <p:val>
                                            <p:strVal val="#ppt_x"/>
                                          </p:val>
                                        </p:tav>
                                      </p:tavLst>
                                    </p:anim>
                                    <p:anim calcmode="lin" valueType="num">
                                      <p:cBhvr additive="base">
                                        <p:cTn id="33" dur="500" fill="hold"/>
                                        <p:tgtEl>
                                          <p:spTgt spid="495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92696"/>
            <a:ext cx="8915400" cy="5631904"/>
          </a:xfrm>
        </p:spPr>
        <p:txBody>
          <a:bodyPr>
            <a:normAutofit/>
          </a:bodyPr>
          <a:lstStyle/>
          <a:p>
            <a:pPr>
              <a:spcAft>
                <a:spcPct val="20000"/>
              </a:spcAft>
            </a:pPr>
            <a:r>
              <a:rPr lang="en-US" altLang="zh-CN" sz="3200" b="1" dirty="0">
                <a:solidFill>
                  <a:schemeClr val="tx2"/>
                </a:solidFill>
                <a:latin typeface="Times New Roman" pitchFamily="18" charset="0"/>
                <a:ea typeface="幼圆" pitchFamily="49" charset="-122"/>
              </a:rPr>
              <a:t>4.</a:t>
            </a:r>
            <a:r>
              <a:rPr lang="zh-CN" altLang="zh-CN" sz="3200" b="1" dirty="0">
                <a:solidFill>
                  <a:schemeClr val="tx2"/>
                </a:solidFill>
                <a:latin typeface="Times New Roman" pitchFamily="18" charset="0"/>
                <a:ea typeface="幼圆" pitchFamily="49" charset="-122"/>
              </a:rPr>
              <a:t> 语义关系</a:t>
            </a:r>
            <a:endParaRPr lang="en-US" altLang="zh-CN" sz="3200" b="1" dirty="0">
              <a:solidFill>
                <a:schemeClr val="tx2"/>
              </a:solidFill>
              <a:latin typeface="Times New Roman" pitchFamily="18" charset="0"/>
              <a:ea typeface="幼圆" pitchFamily="49" charset="-122"/>
            </a:endParaRPr>
          </a:p>
          <a:p>
            <a:r>
              <a:rPr lang="zh-CN" altLang="zh-CN" dirty="0" smtClean="0"/>
              <a:t>常见</a:t>
            </a:r>
            <a:r>
              <a:rPr lang="zh-CN" altLang="zh-CN" dirty="0"/>
              <a:t>的语义关系主要如下：</a:t>
            </a:r>
          </a:p>
          <a:p>
            <a:pPr>
              <a:buFont typeface="Wingdings" panose="05000000000000000000" pitchFamily="2" charset="2"/>
              <a:buChar char="Ø"/>
            </a:pPr>
            <a:r>
              <a:rPr lang="en-US" altLang="zh-CN" dirty="0"/>
              <a:t>⑴ </a:t>
            </a:r>
            <a:r>
              <a:rPr lang="zh-CN" altLang="zh-CN" dirty="0">
                <a:solidFill>
                  <a:srgbClr val="0000FF"/>
                </a:solidFill>
                <a:hlinkClick r:id="rId2" action="ppaction://hlinksldjump"/>
              </a:rPr>
              <a:t>类属</a:t>
            </a:r>
            <a:r>
              <a:rPr lang="zh-CN" altLang="zh-CN" dirty="0" smtClean="0">
                <a:solidFill>
                  <a:srgbClr val="0000FF"/>
                </a:solidFill>
                <a:hlinkClick r:id="rId2" action="ppaction://hlinksldjump"/>
              </a:rPr>
              <a:t>关系</a:t>
            </a:r>
            <a:r>
              <a:rPr lang="zh-CN" altLang="zh-CN" dirty="0" smtClean="0"/>
              <a:t>，如</a:t>
            </a:r>
            <a:r>
              <a:rPr lang="en-US" altLang="zh-CN" dirty="0" smtClean="0"/>
              <a:t> Is-a</a:t>
            </a:r>
            <a:r>
              <a:rPr lang="zh-CN" altLang="en-US" dirty="0" smtClean="0"/>
              <a:t>、</a:t>
            </a:r>
            <a:r>
              <a:rPr lang="en-US" altLang="zh-CN" dirty="0" smtClean="0"/>
              <a:t>A-member-of</a:t>
            </a:r>
            <a:r>
              <a:rPr lang="zh-CN" altLang="en-US" dirty="0" smtClean="0"/>
              <a:t>、</a:t>
            </a:r>
            <a:r>
              <a:rPr lang="en-US" altLang="zh-CN" dirty="0" smtClean="0"/>
              <a:t>A-kind-of</a:t>
            </a:r>
            <a:r>
              <a:rPr lang="zh-CN" altLang="zh-CN" dirty="0" smtClean="0"/>
              <a:t>等；</a:t>
            </a:r>
            <a:endParaRPr lang="zh-CN" altLang="zh-CN" dirty="0"/>
          </a:p>
          <a:p>
            <a:pPr>
              <a:buFont typeface="Wingdings" panose="05000000000000000000" pitchFamily="2" charset="2"/>
              <a:buChar char="Ø"/>
            </a:pPr>
            <a:r>
              <a:rPr lang="en-US" altLang="zh-CN" dirty="0"/>
              <a:t>⑵ </a:t>
            </a:r>
            <a:r>
              <a:rPr lang="zh-CN" altLang="zh-CN" dirty="0">
                <a:solidFill>
                  <a:srgbClr val="0000FF"/>
                </a:solidFill>
                <a:hlinkClick r:id="rId3" action="ppaction://hlinksldjump"/>
              </a:rPr>
              <a:t>包含关系</a:t>
            </a:r>
            <a:r>
              <a:rPr lang="zh-CN" altLang="zh-CN" dirty="0"/>
              <a:t>，如</a:t>
            </a:r>
            <a:r>
              <a:rPr lang="en-US" altLang="zh-CN" dirty="0"/>
              <a:t> </a:t>
            </a:r>
            <a:r>
              <a:rPr lang="en-US" altLang="zh-CN" dirty="0" smtClean="0"/>
              <a:t>A-part-of</a:t>
            </a:r>
            <a:r>
              <a:rPr lang="zh-CN" altLang="zh-CN" dirty="0" smtClean="0"/>
              <a:t>等；</a:t>
            </a:r>
            <a:endParaRPr lang="zh-CN" altLang="zh-CN" dirty="0"/>
          </a:p>
          <a:p>
            <a:pPr>
              <a:buFont typeface="Wingdings" panose="05000000000000000000" pitchFamily="2" charset="2"/>
              <a:buChar char="Ø"/>
            </a:pPr>
            <a:r>
              <a:rPr lang="en-US" altLang="zh-CN" dirty="0"/>
              <a:t>⑶ </a:t>
            </a:r>
            <a:r>
              <a:rPr lang="zh-CN" altLang="zh-CN" dirty="0">
                <a:solidFill>
                  <a:srgbClr val="0000FF"/>
                </a:solidFill>
                <a:hlinkClick r:id="rId4" action="ppaction://hlinksldjump"/>
              </a:rPr>
              <a:t>属性关系</a:t>
            </a:r>
            <a:r>
              <a:rPr lang="zh-CN" altLang="zh-CN" dirty="0"/>
              <a:t>，如</a:t>
            </a:r>
            <a:r>
              <a:rPr lang="en-US" altLang="zh-CN" dirty="0"/>
              <a:t> </a:t>
            </a:r>
            <a:r>
              <a:rPr lang="en-US" altLang="zh-CN" dirty="0" smtClean="0"/>
              <a:t>Have</a:t>
            </a:r>
            <a:r>
              <a:rPr lang="zh-CN" altLang="en-US" dirty="0" smtClean="0"/>
              <a:t>、</a:t>
            </a:r>
            <a:r>
              <a:rPr lang="en-US" altLang="zh-CN" dirty="0" smtClean="0"/>
              <a:t>Can</a:t>
            </a:r>
            <a:r>
              <a:rPr lang="zh-CN" altLang="zh-CN" dirty="0" smtClean="0"/>
              <a:t>等；</a:t>
            </a:r>
            <a:endParaRPr lang="zh-CN" altLang="zh-CN" dirty="0"/>
          </a:p>
          <a:p>
            <a:pPr>
              <a:buFont typeface="Wingdings" panose="05000000000000000000" pitchFamily="2" charset="2"/>
              <a:buChar char="Ø"/>
            </a:pPr>
            <a:r>
              <a:rPr lang="en-US" altLang="zh-CN" dirty="0"/>
              <a:t>⑷ </a:t>
            </a:r>
            <a:r>
              <a:rPr lang="zh-CN" altLang="zh-CN" dirty="0">
                <a:solidFill>
                  <a:srgbClr val="0000FF"/>
                </a:solidFill>
                <a:hlinkClick r:id="rId5" action="ppaction://hlinksldjump"/>
              </a:rPr>
              <a:t>时间关系</a:t>
            </a:r>
            <a:r>
              <a:rPr lang="zh-CN" altLang="zh-CN" dirty="0"/>
              <a:t>，如</a:t>
            </a:r>
            <a:r>
              <a:rPr lang="en-US" altLang="zh-CN" dirty="0"/>
              <a:t> </a:t>
            </a:r>
            <a:r>
              <a:rPr lang="en-US" altLang="zh-CN" dirty="0" smtClean="0"/>
              <a:t>Before</a:t>
            </a:r>
            <a:r>
              <a:rPr lang="zh-CN" altLang="en-US" dirty="0" smtClean="0"/>
              <a:t>、</a:t>
            </a:r>
            <a:r>
              <a:rPr lang="en-US" altLang="zh-CN" dirty="0"/>
              <a:t>After</a:t>
            </a:r>
            <a:r>
              <a:rPr lang="zh-CN" altLang="zh-CN" dirty="0" smtClean="0"/>
              <a:t>等；</a:t>
            </a:r>
            <a:endParaRPr lang="zh-CN" altLang="zh-CN" dirty="0"/>
          </a:p>
          <a:p>
            <a:pPr>
              <a:buFont typeface="Wingdings" panose="05000000000000000000" pitchFamily="2" charset="2"/>
              <a:buChar char="Ø"/>
            </a:pPr>
            <a:r>
              <a:rPr lang="en-US" altLang="zh-CN" dirty="0"/>
              <a:t>⑸ </a:t>
            </a:r>
            <a:r>
              <a:rPr lang="zh-CN" altLang="zh-CN" dirty="0">
                <a:solidFill>
                  <a:srgbClr val="0000FF"/>
                </a:solidFill>
                <a:hlinkClick r:id="rId6" action="ppaction://hlinksldjump"/>
              </a:rPr>
              <a:t>位置关系</a:t>
            </a:r>
            <a:r>
              <a:rPr lang="zh-CN" altLang="zh-CN" dirty="0"/>
              <a:t>，</a:t>
            </a:r>
            <a:r>
              <a:rPr lang="zh-CN" altLang="zh-CN" dirty="0" smtClean="0"/>
              <a:t>如</a:t>
            </a:r>
            <a:r>
              <a:rPr lang="en-US" altLang="zh-CN" dirty="0" smtClean="0"/>
              <a:t>Located-on</a:t>
            </a:r>
            <a:r>
              <a:rPr lang="zh-CN" altLang="en-US" dirty="0"/>
              <a:t> 、 </a:t>
            </a:r>
            <a:r>
              <a:rPr lang="en-US" altLang="zh-CN" dirty="0" smtClean="0"/>
              <a:t>Located-under</a:t>
            </a:r>
            <a:r>
              <a:rPr lang="zh-CN" altLang="en-US" dirty="0"/>
              <a:t> 、 </a:t>
            </a:r>
            <a:r>
              <a:rPr lang="en-US" altLang="zh-CN" dirty="0" smtClean="0"/>
              <a:t>Located-at</a:t>
            </a:r>
            <a:r>
              <a:rPr lang="zh-CN" altLang="zh-CN" dirty="0" smtClean="0"/>
              <a:t>等；</a:t>
            </a:r>
            <a:endParaRPr lang="zh-CN" altLang="zh-CN" dirty="0"/>
          </a:p>
          <a:p>
            <a:pPr>
              <a:buFont typeface="Wingdings" panose="05000000000000000000" pitchFamily="2" charset="2"/>
              <a:buChar char="Ø"/>
            </a:pPr>
            <a:r>
              <a:rPr lang="en-US" altLang="zh-CN" dirty="0"/>
              <a:t>⑹ </a:t>
            </a:r>
            <a:r>
              <a:rPr lang="zh-CN" altLang="zh-CN" dirty="0">
                <a:solidFill>
                  <a:srgbClr val="0000FF"/>
                </a:solidFill>
                <a:hlinkClick r:id="rId7" action="ppaction://hlinksldjump"/>
              </a:rPr>
              <a:t>相近关系</a:t>
            </a:r>
            <a:r>
              <a:rPr lang="zh-CN" altLang="zh-CN" dirty="0"/>
              <a:t>，如</a:t>
            </a:r>
            <a:r>
              <a:rPr lang="en-US" altLang="zh-CN" dirty="0"/>
              <a:t> </a:t>
            </a:r>
            <a:r>
              <a:rPr lang="en-US" altLang="zh-CN" dirty="0" smtClean="0"/>
              <a:t>Similar-to</a:t>
            </a:r>
            <a:r>
              <a:rPr lang="zh-CN" altLang="en-US" dirty="0" smtClean="0"/>
              <a:t>、</a:t>
            </a:r>
            <a:r>
              <a:rPr lang="en-US" altLang="zh-CN" dirty="0" smtClean="0"/>
              <a:t>Near-to </a:t>
            </a:r>
            <a:r>
              <a:rPr lang="zh-CN" altLang="zh-CN" dirty="0"/>
              <a:t>等</a:t>
            </a:r>
            <a:r>
              <a:rPr lang="zh-CN" altLang="zh-CN" dirty="0" smtClean="0"/>
              <a:t>；</a:t>
            </a:r>
            <a:endParaRPr lang="zh-CN" altLang="zh-CN" dirty="0"/>
          </a:p>
          <a:p>
            <a:pPr>
              <a:buFont typeface="Wingdings" panose="05000000000000000000" pitchFamily="2" charset="2"/>
              <a:buChar char="Ø"/>
            </a:pPr>
            <a:r>
              <a:rPr lang="en-US" altLang="zh-CN" dirty="0"/>
              <a:t>⑺ </a:t>
            </a:r>
            <a:r>
              <a:rPr lang="zh-CN" altLang="zh-CN" dirty="0">
                <a:solidFill>
                  <a:srgbClr val="0000FF"/>
                </a:solidFill>
                <a:hlinkClick r:id="rId8" action="ppaction://hlinksldjump"/>
              </a:rPr>
              <a:t>因果关系</a:t>
            </a:r>
            <a:r>
              <a:rPr lang="zh-CN" altLang="zh-CN" dirty="0"/>
              <a:t>，如</a:t>
            </a:r>
            <a:r>
              <a:rPr lang="en-US" altLang="zh-CN" dirty="0"/>
              <a:t> </a:t>
            </a:r>
            <a:r>
              <a:rPr lang="en-US" altLang="zh-CN" dirty="0" smtClean="0"/>
              <a:t>If-then</a:t>
            </a:r>
            <a:r>
              <a:rPr lang="zh-CN" altLang="zh-CN" dirty="0" smtClean="0"/>
              <a:t>等</a:t>
            </a:r>
            <a:r>
              <a:rPr lang="zh-CN" altLang="zh-CN" dirty="0"/>
              <a:t>；</a:t>
            </a:r>
          </a:p>
          <a:p>
            <a:pPr>
              <a:buFont typeface="Wingdings" panose="05000000000000000000" pitchFamily="2" charset="2"/>
              <a:buChar char="Ø"/>
            </a:pPr>
            <a:r>
              <a:rPr lang="en-US" altLang="zh-CN" dirty="0" smtClean="0"/>
              <a:t>⑻ </a:t>
            </a:r>
            <a:r>
              <a:rPr lang="zh-CN" altLang="zh-CN" dirty="0">
                <a:solidFill>
                  <a:srgbClr val="0000FF"/>
                </a:solidFill>
                <a:hlinkClick r:id="rId9" action="ppaction://hlinksldjump"/>
              </a:rPr>
              <a:t>组成关系</a:t>
            </a:r>
            <a:r>
              <a:rPr lang="zh-CN" altLang="zh-CN" dirty="0" smtClean="0"/>
              <a:t>，如</a:t>
            </a:r>
            <a:r>
              <a:rPr lang="en-US" altLang="zh-CN" dirty="0"/>
              <a:t> </a:t>
            </a:r>
            <a:r>
              <a:rPr lang="en-US" altLang="zh-CN" dirty="0" smtClean="0"/>
              <a:t>Composed-of</a:t>
            </a:r>
            <a:r>
              <a:rPr lang="zh-CN" altLang="zh-CN" dirty="0" smtClean="0"/>
              <a:t>等。</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87</a:t>
            </a:fld>
            <a:endParaRPr lang="zh-CN" altLang="en-US"/>
          </a:p>
        </p:txBody>
      </p:sp>
      <p:sp>
        <p:nvSpPr>
          <p:cNvPr id="2" name="TextBox 1"/>
          <p:cNvSpPr txBox="1"/>
          <p:nvPr/>
        </p:nvSpPr>
        <p:spPr>
          <a:xfrm>
            <a:off x="488504" y="6165302"/>
            <a:ext cx="2232248" cy="461665"/>
          </a:xfrm>
          <a:prstGeom prst="rect">
            <a:avLst/>
          </a:prstGeom>
          <a:noFill/>
        </p:spPr>
        <p:txBody>
          <a:bodyPr wrap="square" rtlCol="0">
            <a:spAutoFit/>
          </a:bodyPr>
          <a:lstStyle/>
          <a:p>
            <a:r>
              <a:rPr lang="zh-CN" altLang="en-US" sz="2400" dirty="0" smtClean="0">
                <a:solidFill>
                  <a:srgbClr val="0000FF"/>
                </a:solidFill>
                <a:hlinkClick r:id="rId10" action="ppaction://hlinksldjump"/>
              </a:rPr>
              <a:t>例</a:t>
            </a:r>
            <a:endParaRPr lang="zh-CN" altLang="en-US" sz="2400" dirty="0">
              <a:solidFill>
                <a:srgbClr val="0000FF"/>
              </a:solidFill>
            </a:endParaRPr>
          </a:p>
        </p:txBody>
      </p:sp>
    </p:spTree>
    <p:extLst>
      <p:ext uri="{BB962C8B-B14F-4D97-AF65-F5344CB8AC3E}">
        <p14:creationId xmlns:p14="http://schemas.microsoft.com/office/powerpoint/2010/main" val="1522077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20688"/>
            <a:ext cx="8915400" cy="5703912"/>
          </a:xfrm>
        </p:spPr>
        <p:txBody>
          <a:bodyPr>
            <a:normAutofit/>
          </a:bodyPr>
          <a:lstStyle/>
          <a:p>
            <a:pPr>
              <a:spcAft>
                <a:spcPct val="20000"/>
              </a:spcAft>
            </a:pPr>
            <a:r>
              <a:rPr lang="en-US" altLang="zh-CN" sz="3200" b="1" dirty="0">
                <a:solidFill>
                  <a:schemeClr val="tx2"/>
                </a:solidFill>
                <a:latin typeface="Times New Roman" pitchFamily="18" charset="0"/>
                <a:ea typeface="幼圆" pitchFamily="49" charset="-122"/>
              </a:rPr>
              <a:t>5. </a:t>
            </a:r>
            <a:r>
              <a:rPr lang="zh-CN" altLang="zh-CN" sz="3200" b="1" dirty="0">
                <a:solidFill>
                  <a:schemeClr val="tx2"/>
                </a:solidFill>
                <a:latin typeface="Times New Roman" pitchFamily="18" charset="0"/>
                <a:ea typeface="幼圆" pitchFamily="49" charset="-122"/>
              </a:rPr>
              <a:t>语义网络可以表示多元关系</a:t>
            </a:r>
            <a:endParaRPr lang="en-US" altLang="zh-CN" sz="3200" b="1" dirty="0">
              <a:solidFill>
                <a:schemeClr val="tx2"/>
              </a:solidFill>
              <a:latin typeface="Times New Roman" pitchFamily="18" charset="0"/>
              <a:ea typeface="幼圆" pitchFamily="49" charset="-122"/>
            </a:endParaRPr>
          </a:p>
          <a:p>
            <a:r>
              <a:rPr lang="zh-CN" altLang="zh-CN" dirty="0" smtClean="0"/>
              <a:t>从</a:t>
            </a:r>
            <a:r>
              <a:rPr lang="zh-CN" altLang="zh-CN" dirty="0"/>
              <a:t>本质上说，语义网络中的有向边只能表示二元关系</a:t>
            </a:r>
            <a:r>
              <a:rPr lang="zh-CN" altLang="zh-CN" dirty="0" smtClean="0"/>
              <a:t>。</a:t>
            </a:r>
            <a:endParaRPr lang="en-US" altLang="zh-CN" dirty="0" smtClean="0"/>
          </a:p>
          <a:p>
            <a:r>
              <a:rPr lang="zh-CN" altLang="zh-CN" dirty="0" smtClean="0"/>
              <a:t>如果</a:t>
            </a:r>
            <a:r>
              <a:rPr lang="zh-CN" altLang="zh-CN" dirty="0"/>
              <a:t>所要表示的事实是多元关系，则需要把这个</a:t>
            </a:r>
            <a:r>
              <a:rPr lang="zh-CN" altLang="zh-CN" dirty="0">
                <a:solidFill>
                  <a:srgbClr val="FF0000"/>
                </a:solidFill>
              </a:rPr>
              <a:t>多元关系转化成一组二元关系的组合或二元关系的合取</a:t>
            </a:r>
            <a:r>
              <a:rPr lang="zh-CN" altLang="zh-CN" dirty="0" smtClean="0"/>
              <a:t>。</a:t>
            </a:r>
            <a:endParaRPr lang="zh-CN" altLang="zh-CN" dirty="0"/>
          </a:p>
          <a:p>
            <a:r>
              <a:rPr lang="zh-CN" altLang="zh-CN" dirty="0"/>
              <a:t>要在语义网络中进行这种转换需要引入附加结点</a:t>
            </a:r>
            <a:r>
              <a:rPr lang="zh-CN" altLang="zh-CN"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a:p>
        </p:txBody>
      </p:sp>
      <p:grpSp>
        <p:nvGrpSpPr>
          <p:cNvPr id="5" name="Group 9"/>
          <p:cNvGrpSpPr>
            <a:grpSpLocks/>
          </p:cNvGrpSpPr>
          <p:nvPr/>
        </p:nvGrpSpPr>
        <p:grpSpPr bwMode="auto">
          <a:xfrm>
            <a:off x="1130576" y="3538512"/>
            <a:ext cx="7553480" cy="2232248"/>
            <a:chOff x="528" y="2208"/>
            <a:chExt cx="4464" cy="1680"/>
          </a:xfrm>
        </p:grpSpPr>
        <p:sp>
          <p:nvSpPr>
            <p:cNvPr id="6" name="Rectangle 5"/>
            <p:cNvSpPr>
              <a:spLocks noChangeArrowheads="1"/>
            </p:cNvSpPr>
            <p:nvPr/>
          </p:nvSpPr>
          <p:spPr bwMode="auto">
            <a:xfrm>
              <a:off x="1697" y="2208"/>
              <a:ext cx="2258" cy="384"/>
            </a:xfrm>
            <a:prstGeom prst="rect">
              <a:avLst/>
            </a:prstGeom>
            <a:solidFill>
              <a:srgbClr val="00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000" b="1" dirty="0">
                  <a:solidFill>
                    <a:srgbClr val="FFFF99"/>
                  </a:solidFill>
                  <a:ea typeface="宋体" pitchFamily="2" charset="-122"/>
                </a:rPr>
                <a:t>R(X</a:t>
              </a:r>
              <a:r>
                <a:rPr kumimoji="1" lang="en-US" altLang="zh-CN" sz="2000" b="1" baseline="-25000" dirty="0">
                  <a:solidFill>
                    <a:srgbClr val="FFFF99"/>
                  </a:solidFill>
                  <a:ea typeface="宋体" pitchFamily="2" charset="-122"/>
                </a:rPr>
                <a:t>1</a:t>
              </a:r>
              <a:r>
                <a:rPr kumimoji="1" lang="zh-CN" altLang="en-US" sz="2000" b="1" dirty="0">
                  <a:solidFill>
                    <a:srgbClr val="FFFF99"/>
                  </a:solidFill>
                  <a:ea typeface="宋体" pitchFamily="2" charset="-122"/>
                </a:rPr>
                <a:t>，</a:t>
              </a:r>
              <a:r>
                <a:rPr kumimoji="1" lang="en-US" altLang="zh-CN" sz="2000" b="1" dirty="0">
                  <a:solidFill>
                    <a:srgbClr val="FFFF99"/>
                  </a:solidFill>
                  <a:ea typeface="宋体" pitchFamily="2" charset="-122"/>
                </a:rPr>
                <a:t>X</a:t>
              </a:r>
              <a:r>
                <a:rPr kumimoji="1" lang="en-US" altLang="zh-CN" sz="2000" b="1" baseline="-25000" dirty="0">
                  <a:solidFill>
                    <a:srgbClr val="FFFF99"/>
                  </a:solidFill>
                  <a:ea typeface="宋体" pitchFamily="2" charset="-122"/>
                </a:rPr>
                <a:t>2</a:t>
              </a:r>
              <a:r>
                <a:rPr kumimoji="1" lang="zh-CN" altLang="en-US" sz="2000" b="1" dirty="0">
                  <a:solidFill>
                    <a:srgbClr val="FFFF99"/>
                  </a:solidFill>
                  <a:ea typeface="宋体" pitchFamily="2" charset="-122"/>
                </a:rPr>
                <a:t>，</a:t>
              </a:r>
              <a:r>
                <a:rPr kumimoji="1" lang="en-US" altLang="zh-CN" sz="2000" b="1" dirty="0">
                  <a:solidFill>
                    <a:srgbClr val="FFFF99"/>
                  </a:solidFill>
                  <a:ea typeface="宋体" pitchFamily="2" charset="-122"/>
                </a:rPr>
                <a:t>…</a:t>
              </a:r>
              <a:r>
                <a:rPr kumimoji="1" lang="zh-CN" altLang="en-US" sz="2000" b="1" dirty="0">
                  <a:solidFill>
                    <a:srgbClr val="FFFF99"/>
                  </a:solidFill>
                  <a:ea typeface="宋体" pitchFamily="2" charset="-122"/>
                </a:rPr>
                <a:t>，</a:t>
              </a:r>
              <a:r>
                <a:rPr kumimoji="1" lang="en-US" altLang="zh-CN" sz="2000" b="1" dirty="0" err="1">
                  <a:solidFill>
                    <a:srgbClr val="FFFF99"/>
                  </a:solidFill>
                  <a:ea typeface="宋体" pitchFamily="2" charset="-122"/>
                </a:rPr>
                <a:t>X</a:t>
              </a:r>
              <a:r>
                <a:rPr kumimoji="1" lang="en-US" altLang="zh-CN" sz="2000" b="1" baseline="-25000" dirty="0" err="1">
                  <a:solidFill>
                    <a:srgbClr val="FFFF99"/>
                  </a:solidFill>
                  <a:ea typeface="宋体" pitchFamily="2" charset="-122"/>
                </a:rPr>
                <a:t>n</a:t>
              </a:r>
              <a:r>
                <a:rPr kumimoji="1" lang="en-US" altLang="zh-CN" sz="2000" b="1" dirty="0">
                  <a:solidFill>
                    <a:srgbClr val="FFFF99"/>
                  </a:solidFill>
                  <a:ea typeface="宋体" pitchFamily="2" charset="-122"/>
                </a:rPr>
                <a:t>)</a:t>
              </a:r>
            </a:p>
          </p:txBody>
        </p:sp>
        <p:sp>
          <p:nvSpPr>
            <p:cNvPr id="7" name="Rectangle 6"/>
            <p:cNvSpPr>
              <a:spLocks noChangeArrowheads="1"/>
            </p:cNvSpPr>
            <p:nvPr/>
          </p:nvSpPr>
          <p:spPr bwMode="auto">
            <a:xfrm>
              <a:off x="1697" y="3099"/>
              <a:ext cx="3295" cy="789"/>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000" b="1">
                  <a:solidFill>
                    <a:srgbClr val="FFFF99"/>
                  </a:solidFill>
                  <a:ea typeface="宋体" pitchFamily="2" charset="-122"/>
                </a:rPr>
                <a:t>R</a:t>
              </a:r>
              <a:r>
                <a:rPr kumimoji="1" lang="en-US" altLang="zh-CN" sz="2000" b="1" baseline="-25000">
                  <a:solidFill>
                    <a:srgbClr val="FFFF99"/>
                  </a:solidFill>
                  <a:ea typeface="宋体" pitchFamily="2" charset="-122"/>
                </a:rPr>
                <a:t>12</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1</a:t>
              </a:r>
              <a:r>
                <a:rPr kumimoji="1" lang="zh-CN" altLang="en-US" sz="2000" b="1">
                  <a:solidFill>
                    <a:srgbClr val="FFFF99"/>
                  </a:solidFill>
                  <a:ea typeface="宋体" pitchFamily="2" charset="-122"/>
                </a:rPr>
                <a:t>，</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2</a:t>
              </a:r>
              <a:r>
                <a:rPr kumimoji="1" lang="en-US" altLang="zh-CN" sz="2000" b="1">
                  <a:solidFill>
                    <a:srgbClr val="FFFF99"/>
                  </a:solidFill>
                  <a:ea typeface="宋体" pitchFamily="2" charset="-122"/>
                </a:rPr>
                <a:t>)∧R</a:t>
              </a:r>
              <a:r>
                <a:rPr kumimoji="1" lang="en-US" altLang="zh-CN" sz="2000" b="1" baseline="-25000">
                  <a:solidFill>
                    <a:srgbClr val="FFFF99"/>
                  </a:solidFill>
                  <a:ea typeface="宋体" pitchFamily="2" charset="-122"/>
                </a:rPr>
                <a:t>13</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1</a:t>
              </a:r>
              <a:r>
                <a:rPr kumimoji="1" lang="zh-CN" altLang="en-US" sz="2000" b="1">
                  <a:solidFill>
                    <a:srgbClr val="FFFF99"/>
                  </a:solidFill>
                  <a:ea typeface="宋体" pitchFamily="2" charset="-122"/>
                </a:rPr>
                <a:t>，</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3</a:t>
              </a:r>
              <a:r>
                <a:rPr kumimoji="1" lang="en-US" altLang="zh-CN" sz="2000" b="1">
                  <a:solidFill>
                    <a:srgbClr val="FFFF99"/>
                  </a:solidFill>
                  <a:ea typeface="宋体" pitchFamily="2" charset="-122"/>
                </a:rPr>
                <a:t>)∧…∧ R</a:t>
              </a:r>
              <a:r>
                <a:rPr kumimoji="1" lang="en-US" altLang="zh-CN" sz="2000" b="1" baseline="-25000">
                  <a:solidFill>
                    <a:srgbClr val="FFFF99"/>
                  </a:solidFill>
                  <a:ea typeface="宋体" pitchFamily="2" charset="-122"/>
                </a:rPr>
                <a:t>1n</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1</a:t>
              </a:r>
              <a:r>
                <a:rPr kumimoji="1" lang="zh-CN" altLang="en-US" sz="2000" b="1">
                  <a:solidFill>
                    <a:srgbClr val="FFFF99"/>
                  </a:solidFill>
                  <a:ea typeface="宋体" pitchFamily="2" charset="-122"/>
                </a:rPr>
                <a:t>，</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n</a:t>
              </a:r>
              <a:r>
                <a:rPr kumimoji="1" lang="en-US" altLang="zh-CN" sz="2000" b="1">
                  <a:solidFill>
                    <a:srgbClr val="FFFF99"/>
                  </a:solidFill>
                  <a:ea typeface="宋体" pitchFamily="2" charset="-122"/>
                </a:rPr>
                <a:t>)</a:t>
              </a:r>
            </a:p>
            <a:p>
              <a:pPr algn="ctr"/>
              <a:r>
                <a:rPr kumimoji="1" lang="en-US" altLang="zh-CN" sz="2000" b="1">
                  <a:solidFill>
                    <a:srgbClr val="FFFF99"/>
                  </a:solidFill>
                  <a:ea typeface="宋体" pitchFamily="2" charset="-122"/>
                </a:rPr>
                <a:t>......</a:t>
              </a:r>
            </a:p>
            <a:p>
              <a:pPr algn="ctr"/>
              <a:r>
                <a:rPr kumimoji="1" lang="en-US" altLang="zh-CN" sz="2000" b="1">
                  <a:solidFill>
                    <a:srgbClr val="FFFF99"/>
                  </a:solidFill>
                  <a:ea typeface="宋体" pitchFamily="2" charset="-122"/>
                </a:rPr>
                <a:t> R</a:t>
              </a:r>
              <a:r>
                <a:rPr kumimoji="1" lang="en-US" altLang="zh-CN" sz="2000" b="1" baseline="-25000">
                  <a:solidFill>
                    <a:srgbClr val="FFFF99"/>
                  </a:solidFill>
                  <a:ea typeface="宋体" pitchFamily="2" charset="-122"/>
                </a:rPr>
                <a:t>n-1 n</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n-1</a:t>
              </a:r>
              <a:r>
                <a:rPr kumimoji="1" lang="zh-CN" altLang="en-US" sz="2000" b="1">
                  <a:solidFill>
                    <a:srgbClr val="FFFF99"/>
                  </a:solidFill>
                  <a:ea typeface="宋体" pitchFamily="2" charset="-122"/>
                </a:rPr>
                <a:t>，</a:t>
              </a:r>
              <a:r>
                <a:rPr kumimoji="1" lang="en-US" altLang="zh-CN" sz="2000" b="1">
                  <a:solidFill>
                    <a:srgbClr val="FFFF99"/>
                  </a:solidFill>
                  <a:ea typeface="宋体" pitchFamily="2" charset="-122"/>
                </a:rPr>
                <a:t>X</a:t>
              </a:r>
              <a:r>
                <a:rPr kumimoji="1" lang="en-US" altLang="zh-CN" sz="2000" b="1" baseline="-25000">
                  <a:solidFill>
                    <a:srgbClr val="FFFF99"/>
                  </a:solidFill>
                  <a:ea typeface="宋体" pitchFamily="2" charset="-122"/>
                </a:rPr>
                <a:t>n</a:t>
              </a:r>
              <a:r>
                <a:rPr kumimoji="1" lang="en-US" altLang="zh-CN" sz="2000" b="1">
                  <a:solidFill>
                    <a:srgbClr val="FFFF99"/>
                  </a:solidFill>
                  <a:ea typeface="宋体" pitchFamily="2" charset="-122"/>
                </a:rPr>
                <a:t>)</a:t>
              </a:r>
            </a:p>
          </p:txBody>
        </p:sp>
        <p:sp>
          <p:nvSpPr>
            <p:cNvPr id="8" name="AutoShape 7"/>
            <p:cNvSpPr>
              <a:spLocks noChangeArrowheads="1"/>
            </p:cNvSpPr>
            <p:nvPr/>
          </p:nvSpPr>
          <p:spPr bwMode="auto">
            <a:xfrm>
              <a:off x="1488" y="2483"/>
              <a:ext cx="168" cy="685"/>
            </a:xfrm>
            <a:prstGeom prst="curvedRightArrow">
              <a:avLst>
                <a:gd name="adj1" fmla="val 64879"/>
                <a:gd name="adj2" fmla="val 113695"/>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8"/>
            <p:cNvSpPr txBox="1">
              <a:spLocks noChangeArrowheads="1"/>
            </p:cNvSpPr>
            <p:nvPr/>
          </p:nvSpPr>
          <p:spPr bwMode="auto">
            <a:xfrm>
              <a:off x="528" y="2581"/>
              <a:ext cx="84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0000"/>
                  </a:solidFill>
                  <a:ea typeface="隶书" pitchFamily="49" charset="-122"/>
                </a:rPr>
                <a:t>可转换为</a:t>
              </a:r>
              <a:endParaRPr kumimoji="1" lang="zh-CN" altLang="en-US" sz="2400" dirty="0">
                <a:solidFill>
                  <a:srgbClr val="FF0000"/>
                </a:solidFill>
                <a:ea typeface="隶书" pitchFamily="49" charset="-122"/>
              </a:endParaRPr>
            </a:p>
          </p:txBody>
        </p:sp>
      </p:grpSp>
    </p:spTree>
    <p:extLst>
      <p:ext uri="{BB962C8B-B14F-4D97-AF65-F5344CB8AC3E}">
        <p14:creationId xmlns:p14="http://schemas.microsoft.com/office/powerpoint/2010/main" val="15378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3"/>
          <p:cNvSpPr>
            <a:spLocks noGrp="1" noChangeArrowheads="1"/>
          </p:cNvSpPr>
          <p:nvPr>
            <p:ph type="body" idx="4294967295"/>
          </p:nvPr>
        </p:nvSpPr>
        <p:spPr>
          <a:xfrm>
            <a:off x="506506" y="621134"/>
            <a:ext cx="8915400" cy="2376066"/>
          </a:xfrm>
        </p:spPr>
        <p:txBody>
          <a:bodyPr>
            <a:normAutofit/>
          </a:bodyPr>
          <a:lstStyle/>
          <a:p>
            <a:pPr eaLnBrk="1" hangingPunct="1">
              <a:lnSpc>
                <a:spcPct val="80000"/>
              </a:lnSpc>
            </a:pPr>
            <a:r>
              <a:rPr lang="zh-CN" altLang="en-US" sz="2800" dirty="0" smtClean="0"/>
              <a:t>例：</a:t>
            </a:r>
            <a:r>
              <a:rPr lang="en-US" altLang="zh-CN" sz="2800" dirty="0">
                <a:solidFill>
                  <a:srgbClr val="0066FF"/>
                </a:solidFill>
              </a:rPr>
              <a:t>John</a:t>
            </a:r>
            <a:r>
              <a:rPr lang="zh-CN" altLang="en-US" sz="2800" dirty="0">
                <a:solidFill>
                  <a:srgbClr val="0066FF"/>
                </a:solidFill>
              </a:rPr>
              <a:t>给</a:t>
            </a:r>
            <a:r>
              <a:rPr lang="en-US" altLang="zh-CN" sz="2800" dirty="0">
                <a:solidFill>
                  <a:srgbClr val="0066FF"/>
                </a:solidFill>
              </a:rPr>
              <a:t>Mary</a:t>
            </a:r>
            <a:r>
              <a:rPr lang="zh-CN" altLang="en-US" sz="2800" dirty="0">
                <a:solidFill>
                  <a:srgbClr val="0066FF"/>
                </a:solidFill>
              </a:rPr>
              <a:t>一件礼物</a:t>
            </a:r>
          </a:p>
          <a:p>
            <a:pPr lvl="1" eaLnBrk="1" hangingPunct="1">
              <a:lnSpc>
                <a:spcPct val="80000"/>
              </a:lnSpc>
            </a:pPr>
            <a:r>
              <a:rPr lang="zh-CN" altLang="en-US" sz="2800" dirty="0"/>
              <a:t>表示成三元谓词：</a:t>
            </a:r>
            <a:r>
              <a:rPr lang="en-US" altLang="zh-CN" sz="2800" dirty="0">
                <a:solidFill>
                  <a:srgbClr val="0066FF"/>
                </a:solidFill>
              </a:rPr>
              <a:t>Gives(</a:t>
            </a:r>
            <a:r>
              <a:rPr lang="en-US" altLang="zh-CN" sz="2800" dirty="0" err="1">
                <a:solidFill>
                  <a:srgbClr val="0066FF"/>
                </a:solidFill>
              </a:rPr>
              <a:t>John,Mary,Gift</a:t>
            </a:r>
            <a:r>
              <a:rPr lang="en-US" altLang="zh-CN" sz="2800" dirty="0">
                <a:solidFill>
                  <a:srgbClr val="0066FF"/>
                </a:solidFill>
              </a:rPr>
              <a:t>)</a:t>
            </a:r>
            <a:endParaRPr lang="en-US" altLang="zh-CN" sz="2800" dirty="0"/>
          </a:p>
          <a:p>
            <a:pPr lvl="1" eaLnBrk="1" hangingPunct="1">
              <a:lnSpc>
                <a:spcPct val="80000"/>
              </a:lnSpc>
            </a:pPr>
            <a:r>
              <a:rPr lang="en-US" altLang="zh-CN" sz="2800" dirty="0">
                <a:solidFill>
                  <a:srgbClr val="FF0000"/>
                </a:solidFill>
              </a:rPr>
              <a:t>Isa</a:t>
            </a:r>
            <a:r>
              <a:rPr lang="en-US" altLang="zh-CN" sz="2800" dirty="0"/>
              <a:t>(G1, Giving-Event) ∧ </a:t>
            </a:r>
            <a:r>
              <a:rPr lang="en-US" altLang="zh-CN" sz="2800" dirty="0">
                <a:solidFill>
                  <a:srgbClr val="FF0000"/>
                </a:solidFill>
              </a:rPr>
              <a:t>Giver</a:t>
            </a:r>
            <a:r>
              <a:rPr lang="en-US" altLang="zh-CN" sz="2800" dirty="0"/>
              <a:t>(G1,John) ∧ </a:t>
            </a:r>
            <a:r>
              <a:rPr lang="en-US" altLang="zh-CN" sz="2800" dirty="0">
                <a:solidFill>
                  <a:srgbClr val="FF0000"/>
                </a:solidFill>
              </a:rPr>
              <a:t>Receiver</a:t>
            </a:r>
            <a:r>
              <a:rPr lang="en-US" altLang="zh-CN" sz="2800" dirty="0"/>
              <a:t>(G1,Mary) ∧ </a:t>
            </a:r>
            <a:r>
              <a:rPr lang="en-US" altLang="zh-CN" sz="2800" dirty="0">
                <a:solidFill>
                  <a:srgbClr val="FF0000"/>
                </a:solidFill>
              </a:rPr>
              <a:t>Thing</a:t>
            </a:r>
            <a:r>
              <a:rPr lang="en-US" altLang="zh-CN" sz="2800" dirty="0"/>
              <a:t>(G1,Gift)</a:t>
            </a:r>
          </a:p>
        </p:txBody>
      </p:sp>
      <p:sp>
        <p:nvSpPr>
          <p:cNvPr id="48134" name="Rectangle 4"/>
          <p:cNvSpPr>
            <a:spLocks noChangeArrowheads="1"/>
          </p:cNvSpPr>
          <p:nvPr/>
        </p:nvSpPr>
        <p:spPr bwMode="auto">
          <a:xfrm>
            <a:off x="1260609" y="4148484"/>
            <a:ext cx="1482460"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John</a:t>
            </a:r>
          </a:p>
        </p:txBody>
      </p:sp>
      <p:sp>
        <p:nvSpPr>
          <p:cNvPr id="48135" name="Rectangle 5"/>
          <p:cNvSpPr>
            <a:spLocks noChangeArrowheads="1"/>
          </p:cNvSpPr>
          <p:nvPr/>
        </p:nvSpPr>
        <p:spPr bwMode="auto">
          <a:xfrm>
            <a:off x="4146419" y="4178648"/>
            <a:ext cx="1482460"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Mary</a:t>
            </a:r>
          </a:p>
        </p:txBody>
      </p:sp>
      <p:sp>
        <p:nvSpPr>
          <p:cNvPr id="48136" name="Rectangle 6"/>
          <p:cNvSpPr>
            <a:spLocks noChangeArrowheads="1"/>
          </p:cNvSpPr>
          <p:nvPr/>
        </p:nvSpPr>
        <p:spPr bwMode="auto">
          <a:xfrm>
            <a:off x="6954838" y="4173884"/>
            <a:ext cx="1482460"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Gift</a:t>
            </a:r>
          </a:p>
        </p:txBody>
      </p:sp>
      <p:sp>
        <p:nvSpPr>
          <p:cNvPr id="48137" name="Rectangle 7"/>
          <p:cNvSpPr>
            <a:spLocks noChangeArrowheads="1"/>
          </p:cNvSpPr>
          <p:nvPr/>
        </p:nvSpPr>
        <p:spPr bwMode="auto">
          <a:xfrm>
            <a:off x="4302919" y="2853084"/>
            <a:ext cx="1171179"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G1</a:t>
            </a:r>
          </a:p>
        </p:txBody>
      </p:sp>
      <p:sp>
        <p:nvSpPr>
          <p:cNvPr id="48138" name="Rectangle 8"/>
          <p:cNvSpPr>
            <a:spLocks noChangeArrowheads="1"/>
          </p:cNvSpPr>
          <p:nvPr/>
        </p:nvSpPr>
        <p:spPr bwMode="auto">
          <a:xfrm>
            <a:off x="1026717" y="3572222"/>
            <a:ext cx="124684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Giver</a:t>
            </a:r>
          </a:p>
        </p:txBody>
      </p:sp>
      <p:cxnSp>
        <p:nvCxnSpPr>
          <p:cNvPr id="48139" name="AutoShape 9"/>
          <p:cNvCxnSpPr>
            <a:cxnSpLocks noChangeShapeType="1"/>
            <a:stCxn id="48137" idx="2"/>
            <a:endCxn id="48135" idx="0"/>
          </p:cNvCxnSpPr>
          <p:nvPr/>
        </p:nvCxnSpPr>
        <p:spPr bwMode="auto">
          <a:xfrm flipH="1">
            <a:off x="4887648" y="3305522"/>
            <a:ext cx="1720" cy="854075"/>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0" name="Rectangle 10"/>
          <p:cNvSpPr>
            <a:spLocks noChangeArrowheads="1"/>
          </p:cNvSpPr>
          <p:nvPr/>
        </p:nvSpPr>
        <p:spPr bwMode="auto">
          <a:xfrm>
            <a:off x="3601244" y="3716684"/>
            <a:ext cx="1246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Receiver</a:t>
            </a:r>
          </a:p>
        </p:txBody>
      </p:sp>
      <p:sp>
        <p:nvSpPr>
          <p:cNvPr id="48141" name="Rectangle 11"/>
          <p:cNvSpPr>
            <a:spLocks noChangeArrowheads="1"/>
          </p:cNvSpPr>
          <p:nvPr/>
        </p:nvSpPr>
        <p:spPr bwMode="auto">
          <a:xfrm>
            <a:off x="7032229" y="3572222"/>
            <a:ext cx="124684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Thing</a:t>
            </a:r>
          </a:p>
        </p:txBody>
      </p:sp>
      <p:sp>
        <p:nvSpPr>
          <p:cNvPr id="48142" name="Rectangle 12"/>
          <p:cNvSpPr>
            <a:spLocks noChangeArrowheads="1"/>
          </p:cNvSpPr>
          <p:nvPr/>
        </p:nvSpPr>
        <p:spPr bwMode="auto">
          <a:xfrm>
            <a:off x="1195256" y="2864198"/>
            <a:ext cx="1922727"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0066FF"/>
                </a:solidFill>
              </a:rPr>
              <a:t>Giving-Event</a:t>
            </a:r>
          </a:p>
        </p:txBody>
      </p:sp>
      <p:cxnSp>
        <p:nvCxnSpPr>
          <p:cNvPr id="48143" name="AutoShape 13"/>
          <p:cNvCxnSpPr>
            <a:cxnSpLocks noChangeShapeType="1"/>
            <a:stCxn id="48137" idx="1"/>
            <a:endCxn id="48142" idx="3"/>
          </p:cNvCxnSpPr>
          <p:nvPr/>
        </p:nvCxnSpPr>
        <p:spPr bwMode="auto">
          <a:xfrm flipH="1">
            <a:off x="3138621" y="3070572"/>
            <a:ext cx="1143661" cy="11112"/>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4" name="Rectangle 14"/>
          <p:cNvSpPr>
            <a:spLocks noChangeArrowheads="1"/>
          </p:cNvSpPr>
          <p:nvPr/>
        </p:nvSpPr>
        <p:spPr bwMode="auto">
          <a:xfrm>
            <a:off x="3314039" y="2637184"/>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48145" name="AutoShape 15"/>
          <p:cNvCxnSpPr>
            <a:cxnSpLocks noChangeShapeType="1"/>
            <a:stCxn id="48137" idx="2"/>
            <a:endCxn id="48134" idx="0"/>
          </p:cNvCxnSpPr>
          <p:nvPr/>
        </p:nvCxnSpPr>
        <p:spPr bwMode="auto">
          <a:xfrm flipH="1">
            <a:off x="2001838" y="3305522"/>
            <a:ext cx="2887531" cy="823912"/>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6" name="AutoShape 16"/>
          <p:cNvCxnSpPr>
            <a:cxnSpLocks noChangeShapeType="1"/>
            <a:stCxn id="48137" idx="2"/>
            <a:endCxn id="48136" idx="0"/>
          </p:cNvCxnSpPr>
          <p:nvPr/>
        </p:nvCxnSpPr>
        <p:spPr bwMode="auto">
          <a:xfrm>
            <a:off x="4889368" y="3305522"/>
            <a:ext cx="2806700" cy="849312"/>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7" name="Rectangle 17"/>
          <p:cNvSpPr>
            <a:spLocks noChangeArrowheads="1"/>
          </p:cNvSpPr>
          <p:nvPr/>
        </p:nvSpPr>
        <p:spPr bwMode="auto">
          <a:xfrm>
            <a:off x="2663959" y="5443884"/>
            <a:ext cx="1482460"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Persons</a:t>
            </a:r>
          </a:p>
        </p:txBody>
      </p:sp>
      <p:cxnSp>
        <p:nvCxnSpPr>
          <p:cNvPr id="48148" name="AutoShape 18"/>
          <p:cNvCxnSpPr>
            <a:cxnSpLocks noChangeShapeType="1"/>
            <a:stCxn id="48134" idx="2"/>
            <a:endCxn id="48147" idx="0"/>
          </p:cNvCxnSpPr>
          <p:nvPr/>
        </p:nvCxnSpPr>
        <p:spPr bwMode="auto">
          <a:xfrm>
            <a:off x="2001837" y="4600922"/>
            <a:ext cx="1403350" cy="823912"/>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9" name="Rectangle 19"/>
          <p:cNvSpPr>
            <a:spLocks noChangeArrowheads="1"/>
          </p:cNvSpPr>
          <p:nvPr/>
        </p:nvSpPr>
        <p:spPr bwMode="auto">
          <a:xfrm>
            <a:off x="1728391" y="5012084"/>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48150" name="AutoShape 20"/>
          <p:cNvCxnSpPr>
            <a:cxnSpLocks noChangeShapeType="1"/>
            <a:stCxn id="48135" idx="2"/>
            <a:endCxn id="48147" idx="0"/>
          </p:cNvCxnSpPr>
          <p:nvPr/>
        </p:nvCxnSpPr>
        <p:spPr bwMode="auto">
          <a:xfrm flipH="1">
            <a:off x="3405188" y="4631084"/>
            <a:ext cx="1482460" cy="79375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51" name="Rectangle 21"/>
          <p:cNvSpPr>
            <a:spLocks noChangeArrowheads="1"/>
          </p:cNvSpPr>
          <p:nvPr/>
        </p:nvSpPr>
        <p:spPr bwMode="auto">
          <a:xfrm>
            <a:off x="4380310" y="5012084"/>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48152" name="Rectangle 22"/>
          <p:cNvSpPr>
            <a:spLocks noChangeArrowheads="1"/>
          </p:cNvSpPr>
          <p:nvPr/>
        </p:nvSpPr>
        <p:spPr bwMode="auto">
          <a:xfrm>
            <a:off x="6330553" y="5443884"/>
            <a:ext cx="2756826"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Physical-Things</a:t>
            </a:r>
          </a:p>
        </p:txBody>
      </p:sp>
      <p:cxnSp>
        <p:nvCxnSpPr>
          <p:cNvPr id="48153" name="AutoShape 23"/>
          <p:cNvCxnSpPr>
            <a:cxnSpLocks noChangeShapeType="1"/>
            <a:stCxn id="48136" idx="2"/>
            <a:endCxn id="48152" idx="0"/>
          </p:cNvCxnSpPr>
          <p:nvPr/>
        </p:nvCxnSpPr>
        <p:spPr bwMode="auto">
          <a:xfrm>
            <a:off x="7696068" y="4626322"/>
            <a:ext cx="13758" cy="798512"/>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54" name="Rectangle 24"/>
          <p:cNvSpPr>
            <a:spLocks noChangeArrowheads="1"/>
          </p:cNvSpPr>
          <p:nvPr/>
        </p:nvSpPr>
        <p:spPr bwMode="auto">
          <a:xfrm>
            <a:off x="7890404" y="4940647"/>
            <a:ext cx="85817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48155" name="Rectangle 25"/>
          <p:cNvSpPr>
            <a:spLocks noChangeArrowheads="1"/>
          </p:cNvSpPr>
          <p:nvPr/>
        </p:nvSpPr>
        <p:spPr bwMode="auto">
          <a:xfrm>
            <a:off x="5888567" y="2421284"/>
            <a:ext cx="4017433" cy="503238"/>
          </a:xfrm>
          <a:prstGeom prst="rect">
            <a:avLst/>
          </a:prstGeom>
          <a:solidFill>
            <a:srgbClr val="FFFF99"/>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a:solidFill>
                  <a:srgbClr val="FF0000"/>
                </a:solidFill>
                <a:ea typeface="黑体" pitchFamily="49" charset="-122"/>
              </a:rPr>
              <a:t>谓词作为关系弧的标签</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89</a:t>
            </a:fld>
            <a:endParaRPr lang="zh-CN" altLang="en-US"/>
          </a:p>
        </p:txBody>
      </p:sp>
    </p:spTree>
    <p:extLst>
      <p:ext uri="{BB962C8B-B14F-4D97-AF65-F5344CB8AC3E}">
        <p14:creationId xmlns:p14="http://schemas.microsoft.com/office/powerpoint/2010/main" val="208874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133">
                                            <p:txEl>
                                              <p:pRg st="1" end="1"/>
                                            </p:txEl>
                                          </p:spTgt>
                                        </p:tgtEl>
                                        <p:attrNameLst>
                                          <p:attrName>style.visibility</p:attrName>
                                        </p:attrNameLst>
                                      </p:cBhvr>
                                      <p:to>
                                        <p:strVal val="visible"/>
                                      </p:to>
                                    </p:set>
                                    <p:animEffect transition="in" filter="barn(inVertical)">
                                      <p:cBhvr>
                                        <p:cTn id="7" dur="500"/>
                                        <p:tgtEl>
                                          <p:spTgt spid="481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8133">
                                            <p:txEl>
                                              <p:pRg st="2" end="2"/>
                                            </p:txEl>
                                          </p:spTgt>
                                        </p:tgtEl>
                                        <p:attrNameLst>
                                          <p:attrName>style.visibility</p:attrName>
                                        </p:attrNameLst>
                                      </p:cBhvr>
                                      <p:to>
                                        <p:strVal val="visible"/>
                                      </p:to>
                                    </p:set>
                                    <p:animEffect transition="in" filter="barn(inVertical)">
                                      <p:cBhvr>
                                        <p:cTn id="12" dur="500"/>
                                        <p:tgtEl>
                                          <p:spTgt spid="481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8142"/>
                                        </p:tgtEl>
                                        <p:attrNameLst>
                                          <p:attrName>style.visibility</p:attrName>
                                        </p:attrNameLst>
                                      </p:cBhvr>
                                      <p:to>
                                        <p:strVal val="visible"/>
                                      </p:to>
                                    </p:set>
                                    <p:animEffect transition="in" filter="checkerboard(across)">
                                      <p:cBhvr>
                                        <p:cTn id="17" dur="500"/>
                                        <p:tgtEl>
                                          <p:spTgt spid="48142"/>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48137"/>
                                        </p:tgtEl>
                                        <p:attrNameLst>
                                          <p:attrName>style.visibility</p:attrName>
                                        </p:attrNameLst>
                                      </p:cBhvr>
                                      <p:to>
                                        <p:strVal val="visible"/>
                                      </p:to>
                                    </p:set>
                                    <p:animEffect transition="in" filter="checkerboard(across)">
                                      <p:cBhvr>
                                        <p:cTn id="21" dur="500"/>
                                        <p:tgtEl>
                                          <p:spTgt spid="48137"/>
                                        </p:tgtEl>
                                      </p:cBhvr>
                                    </p:animEffect>
                                  </p:childTnLst>
                                </p:cTn>
                              </p:par>
                            </p:childTnLst>
                          </p:cTn>
                        </p:par>
                        <p:par>
                          <p:cTn id="22" fill="hold">
                            <p:stCondLst>
                              <p:cond delay="1000"/>
                            </p:stCondLst>
                            <p:childTnLst>
                              <p:par>
                                <p:cTn id="23" presetID="5" presetClass="entr" presetSubtype="10" fill="hold" grpId="0" nodeType="afterEffect">
                                  <p:stCondLst>
                                    <p:cond delay="0"/>
                                  </p:stCondLst>
                                  <p:childTnLst>
                                    <p:set>
                                      <p:cBhvr>
                                        <p:cTn id="24" dur="1" fill="hold">
                                          <p:stCondLst>
                                            <p:cond delay="0"/>
                                          </p:stCondLst>
                                        </p:cTn>
                                        <p:tgtEl>
                                          <p:spTgt spid="48134"/>
                                        </p:tgtEl>
                                        <p:attrNameLst>
                                          <p:attrName>style.visibility</p:attrName>
                                        </p:attrNameLst>
                                      </p:cBhvr>
                                      <p:to>
                                        <p:strVal val="visible"/>
                                      </p:to>
                                    </p:set>
                                    <p:animEffect transition="in" filter="checkerboard(across)">
                                      <p:cBhvr>
                                        <p:cTn id="25" dur="500"/>
                                        <p:tgtEl>
                                          <p:spTgt spid="48134"/>
                                        </p:tgtEl>
                                      </p:cBhvr>
                                    </p:animEffect>
                                  </p:childTnLst>
                                </p:cTn>
                              </p:par>
                            </p:childTnLst>
                          </p:cTn>
                        </p:par>
                        <p:par>
                          <p:cTn id="26" fill="hold">
                            <p:stCondLst>
                              <p:cond delay="1500"/>
                            </p:stCondLst>
                            <p:childTnLst>
                              <p:par>
                                <p:cTn id="27" presetID="5" presetClass="entr" presetSubtype="10" fill="hold" grpId="0" nodeType="afterEffect">
                                  <p:stCondLst>
                                    <p:cond delay="0"/>
                                  </p:stCondLst>
                                  <p:childTnLst>
                                    <p:set>
                                      <p:cBhvr>
                                        <p:cTn id="28" dur="1" fill="hold">
                                          <p:stCondLst>
                                            <p:cond delay="0"/>
                                          </p:stCondLst>
                                        </p:cTn>
                                        <p:tgtEl>
                                          <p:spTgt spid="48135"/>
                                        </p:tgtEl>
                                        <p:attrNameLst>
                                          <p:attrName>style.visibility</p:attrName>
                                        </p:attrNameLst>
                                      </p:cBhvr>
                                      <p:to>
                                        <p:strVal val="visible"/>
                                      </p:to>
                                    </p:set>
                                    <p:animEffect transition="in" filter="checkerboard(across)">
                                      <p:cBhvr>
                                        <p:cTn id="29" dur="500"/>
                                        <p:tgtEl>
                                          <p:spTgt spid="48135"/>
                                        </p:tgtEl>
                                      </p:cBhvr>
                                    </p:animEffect>
                                  </p:childTnLst>
                                </p:cTn>
                              </p:par>
                            </p:childTnLst>
                          </p:cTn>
                        </p:par>
                        <p:par>
                          <p:cTn id="30" fill="hold">
                            <p:stCondLst>
                              <p:cond delay="2000"/>
                            </p:stCondLst>
                            <p:childTnLst>
                              <p:par>
                                <p:cTn id="31" presetID="5" presetClass="entr" presetSubtype="10" fill="hold" grpId="0" nodeType="afterEffect">
                                  <p:stCondLst>
                                    <p:cond delay="0"/>
                                  </p:stCondLst>
                                  <p:childTnLst>
                                    <p:set>
                                      <p:cBhvr>
                                        <p:cTn id="32" dur="1" fill="hold">
                                          <p:stCondLst>
                                            <p:cond delay="0"/>
                                          </p:stCondLst>
                                        </p:cTn>
                                        <p:tgtEl>
                                          <p:spTgt spid="48136"/>
                                        </p:tgtEl>
                                        <p:attrNameLst>
                                          <p:attrName>style.visibility</p:attrName>
                                        </p:attrNameLst>
                                      </p:cBhvr>
                                      <p:to>
                                        <p:strVal val="visible"/>
                                      </p:to>
                                    </p:set>
                                    <p:animEffect transition="in" filter="checkerboard(across)">
                                      <p:cBhvr>
                                        <p:cTn id="33" dur="500"/>
                                        <p:tgtEl>
                                          <p:spTgt spid="48136"/>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4" fill="hold" grpId="0" nodeType="clickEffect">
                                  <p:stCondLst>
                                    <p:cond delay="0"/>
                                  </p:stCondLst>
                                  <p:childTnLst>
                                    <p:set>
                                      <p:cBhvr>
                                        <p:cTn id="37" dur="1" fill="hold">
                                          <p:stCondLst>
                                            <p:cond delay="0"/>
                                          </p:stCondLst>
                                        </p:cTn>
                                        <p:tgtEl>
                                          <p:spTgt spid="48155"/>
                                        </p:tgtEl>
                                        <p:attrNameLst>
                                          <p:attrName>style.visibility</p:attrName>
                                        </p:attrNameLst>
                                      </p:cBhvr>
                                      <p:to>
                                        <p:strVal val="visible"/>
                                      </p:to>
                                    </p:set>
                                    <p:animEffect transition="in" filter="wheel(4)">
                                      <p:cBhvr>
                                        <p:cTn id="38" dur="500"/>
                                        <p:tgtEl>
                                          <p:spTgt spid="4815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9" fill="hold" grpId="0" nodeType="clickEffect">
                                  <p:stCondLst>
                                    <p:cond delay="0"/>
                                  </p:stCondLst>
                                  <p:childTnLst>
                                    <p:set>
                                      <p:cBhvr>
                                        <p:cTn id="42" dur="1" fill="hold">
                                          <p:stCondLst>
                                            <p:cond delay="0"/>
                                          </p:stCondLst>
                                        </p:cTn>
                                        <p:tgtEl>
                                          <p:spTgt spid="48144"/>
                                        </p:tgtEl>
                                        <p:attrNameLst>
                                          <p:attrName>style.visibility</p:attrName>
                                        </p:attrNameLst>
                                      </p:cBhvr>
                                      <p:to>
                                        <p:strVal val="visible"/>
                                      </p:to>
                                    </p:set>
                                    <p:animEffect transition="in" filter="strips(upLeft)">
                                      <p:cBhvr>
                                        <p:cTn id="43" dur="500"/>
                                        <p:tgtEl>
                                          <p:spTgt spid="48144"/>
                                        </p:tgtEl>
                                      </p:cBhvr>
                                    </p:animEffect>
                                  </p:childTnLst>
                                </p:cTn>
                              </p:par>
                              <p:par>
                                <p:cTn id="44" presetID="18" presetClass="entr" presetSubtype="9" fill="hold" nodeType="withEffect">
                                  <p:stCondLst>
                                    <p:cond delay="0"/>
                                  </p:stCondLst>
                                  <p:childTnLst>
                                    <p:set>
                                      <p:cBhvr>
                                        <p:cTn id="45" dur="1" fill="hold">
                                          <p:stCondLst>
                                            <p:cond delay="0"/>
                                          </p:stCondLst>
                                        </p:cTn>
                                        <p:tgtEl>
                                          <p:spTgt spid="48143"/>
                                        </p:tgtEl>
                                        <p:attrNameLst>
                                          <p:attrName>style.visibility</p:attrName>
                                        </p:attrNameLst>
                                      </p:cBhvr>
                                      <p:to>
                                        <p:strVal val="visible"/>
                                      </p:to>
                                    </p:set>
                                    <p:animEffect transition="in" filter="strips(upLeft)">
                                      <p:cBhvr>
                                        <p:cTn id="46" dur="500"/>
                                        <p:tgtEl>
                                          <p:spTgt spid="48143"/>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48145"/>
                                        </p:tgtEl>
                                        <p:attrNameLst>
                                          <p:attrName>style.visibility</p:attrName>
                                        </p:attrNameLst>
                                      </p:cBhvr>
                                      <p:to>
                                        <p:strVal val="visible"/>
                                      </p:to>
                                    </p:set>
                                    <p:animEffect transition="in" filter="strips(downLeft)">
                                      <p:cBhvr>
                                        <p:cTn id="51" dur="500"/>
                                        <p:tgtEl>
                                          <p:spTgt spid="48145"/>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48138"/>
                                        </p:tgtEl>
                                        <p:attrNameLst>
                                          <p:attrName>style.visibility</p:attrName>
                                        </p:attrNameLst>
                                      </p:cBhvr>
                                      <p:to>
                                        <p:strVal val="visible"/>
                                      </p:to>
                                    </p:set>
                                    <p:animEffect transition="in" filter="strips(downLeft)">
                                      <p:cBhvr>
                                        <p:cTn id="54" dur="500"/>
                                        <p:tgtEl>
                                          <p:spTgt spid="48138"/>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48139"/>
                                        </p:tgtEl>
                                        <p:attrNameLst>
                                          <p:attrName>style.visibility</p:attrName>
                                        </p:attrNameLst>
                                      </p:cBhvr>
                                      <p:to>
                                        <p:strVal val="visible"/>
                                      </p:to>
                                    </p:set>
                                    <p:animEffect transition="in" filter="strips(downLeft)">
                                      <p:cBhvr>
                                        <p:cTn id="59" dur="500"/>
                                        <p:tgtEl>
                                          <p:spTgt spid="48139"/>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8140"/>
                                        </p:tgtEl>
                                        <p:attrNameLst>
                                          <p:attrName>style.visibility</p:attrName>
                                        </p:attrNameLst>
                                      </p:cBhvr>
                                      <p:to>
                                        <p:strVal val="visible"/>
                                      </p:to>
                                    </p:set>
                                    <p:animEffect transition="in" filter="strips(downLeft)">
                                      <p:cBhvr>
                                        <p:cTn id="62" dur="500"/>
                                        <p:tgtEl>
                                          <p:spTgt spid="48140"/>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48146"/>
                                        </p:tgtEl>
                                        <p:attrNameLst>
                                          <p:attrName>style.visibility</p:attrName>
                                        </p:attrNameLst>
                                      </p:cBhvr>
                                      <p:to>
                                        <p:strVal val="visible"/>
                                      </p:to>
                                    </p:set>
                                    <p:animEffect transition="in" filter="strips(downRight)">
                                      <p:cBhvr>
                                        <p:cTn id="67" dur="500"/>
                                        <p:tgtEl>
                                          <p:spTgt spid="48146"/>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48141"/>
                                        </p:tgtEl>
                                        <p:attrNameLst>
                                          <p:attrName>style.visibility</p:attrName>
                                        </p:attrNameLst>
                                      </p:cBhvr>
                                      <p:to>
                                        <p:strVal val="visible"/>
                                      </p:to>
                                    </p:set>
                                    <p:animEffect transition="in" filter="strips(downRight)">
                                      <p:cBhvr>
                                        <p:cTn id="70" dur="500"/>
                                        <p:tgtEl>
                                          <p:spTgt spid="48141"/>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48147"/>
                                        </p:tgtEl>
                                        <p:attrNameLst>
                                          <p:attrName>style.visibility</p:attrName>
                                        </p:attrNameLst>
                                      </p:cBhvr>
                                      <p:to>
                                        <p:strVal val="visible"/>
                                      </p:to>
                                    </p:set>
                                    <p:animEffect transition="in" filter="checkerboard(across)">
                                      <p:cBhvr>
                                        <p:cTn id="75" dur="500"/>
                                        <p:tgtEl>
                                          <p:spTgt spid="48147"/>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48152"/>
                                        </p:tgtEl>
                                        <p:attrNameLst>
                                          <p:attrName>style.visibility</p:attrName>
                                        </p:attrNameLst>
                                      </p:cBhvr>
                                      <p:to>
                                        <p:strVal val="visible"/>
                                      </p:to>
                                    </p:set>
                                    <p:animEffect transition="in" filter="checkerboard(across)">
                                      <p:cBhvr>
                                        <p:cTn id="78" dur="500"/>
                                        <p:tgtEl>
                                          <p:spTgt spid="48152"/>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nodeType="clickEffect">
                                  <p:stCondLst>
                                    <p:cond delay="0"/>
                                  </p:stCondLst>
                                  <p:childTnLst>
                                    <p:set>
                                      <p:cBhvr>
                                        <p:cTn id="82" dur="1" fill="hold">
                                          <p:stCondLst>
                                            <p:cond delay="0"/>
                                          </p:stCondLst>
                                        </p:cTn>
                                        <p:tgtEl>
                                          <p:spTgt spid="48148"/>
                                        </p:tgtEl>
                                        <p:attrNameLst>
                                          <p:attrName>style.visibility</p:attrName>
                                        </p:attrNameLst>
                                      </p:cBhvr>
                                      <p:to>
                                        <p:strVal val="visible"/>
                                      </p:to>
                                    </p:set>
                                    <p:animEffect transition="in" filter="strips(downRight)">
                                      <p:cBhvr>
                                        <p:cTn id="83" dur="500"/>
                                        <p:tgtEl>
                                          <p:spTgt spid="48148"/>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48149"/>
                                        </p:tgtEl>
                                        <p:attrNameLst>
                                          <p:attrName>style.visibility</p:attrName>
                                        </p:attrNameLst>
                                      </p:cBhvr>
                                      <p:to>
                                        <p:strVal val="visible"/>
                                      </p:to>
                                    </p:set>
                                    <p:animEffect transition="in" filter="strips(downRight)">
                                      <p:cBhvr>
                                        <p:cTn id="86" dur="500"/>
                                        <p:tgtEl>
                                          <p:spTgt spid="48149"/>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nodeType="clickEffect">
                                  <p:stCondLst>
                                    <p:cond delay="0"/>
                                  </p:stCondLst>
                                  <p:childTnLst>
                                    <p:set>
                                      <p:cBhvr>
                                        <p:cTn id="90" dur="1" fill="hold">
                                          <p:stCondLst>
                                            <p:cond delay="0"/>
                                          </p:stCondLst>
                                        </p:cTn>
                                        <p:tgtEl>
                                          <p:spTgt spid="48150"/>
                                        </p:tgtEl>
                                        <p:attrNameLst>
                                          <p:attrName>style.visibility</p:attrName>
                                        </p:attrNameLst>
                                      </p:cBhvr>
                                      <p:to>
                                        <p:strVal val="visible"/>
                                      </p:to>
                                    </p:set>
                                    <p:animEffect transition="in" filter="strips(downLeft)">
                                      <p:cBhvr>
                                        <p:cTn id="91" dur="500"/>
                                        <p:tgtEl>
                                          <p:spTgt spid="48150"/>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48151"/>
                                        </p:tgtEl>
                                        <p:attrNameLst>
                                          <p:attrName>style.visibility</p:attrName>
                                        </p:attrNameLst>
                                      </p:cBhvr>
                                      <p:to>
                                        <p:strVal val="visible"/>
                                      </p:to>
                                    </p:set>
                                    <p:animEffect transition="in" filter="strips(downLeft)">
                                      <p:cBhvr>
                                        <p:cTn id="94" dur="500"/>
                                        <p:tgtEl>
                                          <p:spTgt spid="48151"/>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12" fill="hold" nodeType="clickEffect">
                                  <p:stCondLst>
                                    <p:cond delay="0"/>
                                  </p:stCondLst>
                                  <p:childTnLst>
                                    <p:set>
                                      <p:cBhvr>
                                        <p:cTn id="98" dur="1" fill="hold">
                                          <p:stCondLst>
                                            <p:cond delay="0"/>
                                          </p:stCondLst>
                                        </p:cTn>
                                        <p:tgtEl>
                                          <p:spTgt spid="48153"/>
                                        </p:tgtEl>
                                        <p:attrNameLst>
                                          <p:attrName>style.visibility</p:attrName>
                                        </p:attrNameLst>
                                      </p:cBhvr>
                                      <p:to>
                                        <p:strVal val="visible"/>
                                      </p:to>
                                    </p:set>
                                    <p:animEffect transition="in" filter="strips(downLeft)">
                                      <p:cBhvr>
                                        <p:cTn id="99" dur="500"/>
                                        <p:tgtEl>
                                          <p:spTgt spid="48153"/>
                                        </p:tgtEl>
                                      </p:cBhvr>
                                    </p:animEffect>
                                  </p:childTnLst>
                                </p:cTn>
                              </p:par>
                              <p:par>
                                <p:cTn id="100" presetID="18" presetClass="entr" presetSubtype="12" fill="hold" grpId="0" nodeType="withEffect">
                                  <p:stCondLst>
                                    <p:cond delay="0"/>
                                  </p:stCondLst>
                                  <p:childTnLst>
                                    <p:set>
                                      <p:cBhvr>
                                        <p:cTn id="101" dur="1" fill="hold">
                                          <p:stCondLst>
                                            <p:cond delay="0"/>
                                          </p:stCondLst>
                                        </p:cTn>
                                        <p:tgtEl>
                                          <p:spTgt spid="48154"/>
                                        </p:tgtEl>
                                        <p:attrNameLst>
                                          <p:attrName>style.visibility</p:attrName>
                                        </p:attrNameLst>
                                      </p:cBhvr>
                                      <p:to>
                                        <p:strVal val="visible"/>
                                      </p:to>
                                    </p:set>
                                    <p:animEffect transition="in" filter="strips(downLeft)">
                                      <p:cBhvr>
                                        <p:cTn id="102" dur="500"/>
                                        <p:tgtEl>
                                          <p:spTgt spid="48154"/>
                                        </p:tgtEl>
                                      </p:cBhvr>
                                    </p:animEffect>
                                  </p:childTnLst>
                                </p:cTn>
                              </p:par>
                              <p:par>
                                <p:cTn id="103" presetID="1" presetClass="emph" presetSubtype="2" fill="hold" nodeType="withEffect">
                                  <p:stCondLst>
                                    <p:cond delay="0"/>
                                  </p:stCondLst>
                                  <p:childTnLst>
                                    <p:animClr clrSpc="rgb" dir="cw">
                                      <p:cBhvr>
                                        <p:cTn id="104" dur="500" fill="hold"/>
                                        <p:tgtEl>
                                          <p:spTgt spid="48137"/>
                                        </p:tgtEl>
                                        <p:attrNameLst>
                                          <p:attrName>fillcolor</p:attrName>
                                        </p:attrNameLst>
                                      </p:cBhvr>
                                      <p:to>
                                        <a:srgbClr val="FF0000"/>
                                      </p:to>
                                    </p:animClr>
                                    <p:set>
                                      <p:cBhvr>
                                        <p:cTn id="105" dur="500" fill="hold"/>
                                        <p:tgtEl>
                                          <p:spTgt spid="48137"/>
                                        </p:tgtEl>
                                        <p:attrNameLst>
                                          <p:attrName>fill.type</p:attrName>
                                        </p:attrNameLst>
                                      </p:cBhvr>
                                      <p:to>
                                        <p:strVal val="solid"/>
                                      </p:to>
                                    </p:set>
                                    <p:set>
                                      <p:cBhvr>
                                        <p:cTn id="106" dur="500" fill="hold"/>
                                        <p:tgtEl>
                                          <p:spTgt spid="48137"/>
                                        </p:tgtEl>
                                        <p:attrNameLst>
                                          <p:attrName>fill.on</p:attrName>
                                        </p:attrNameLst>
                                      </p:cBhvr>
                                      <p:to>
                                        <p:strVal val="true"/>
                                      </p:to>
                                    </p:set>
                                  </p:childTnLst>
                                </p:cTn>
                              </p:par>
                              <p:par>
                                <p:cTn id="107" presetID="3" presetClass="emph" presetSubtype="2" fill="hold" grpId="1" nodeType="withEffect">
                                  <p:stCondLst>
                                    <p:cond delay="0"/>
                                  </p:stCondLst>
                                  <p:childTnLst>
                                    <p:animClr clrSpc="rgb" dir="cw">
                                      <p:cBhvr override="childStyle">
                                        <p:cTn id="108" dur="500" fill="hold"/>
                                        <p:tgtEl>
                                          <p:spTgt spid="48137">
                                            <p:txEl>
                                              <p:charRg st="4294967295" end="4294967295"/>
                                            </p:txEl>
                                          </p:spTgt>
                                        </p:tgtEl>
                                        <p:attrNameLst>
                                          <p:attrName>style.color</p:attrName>
                                        </p:attrNameLst>
                                      </p:cBhvr>
                                      <p:to>
                                        <a:schemeClr val="bg1"/>
                                      </p:to>
                                    </p:animClr>
                                  </p:childTnLst>
                                </p:cTn>
                              </p:par>
                              <p:par>
                                <p:cTn id="109" presetID="7" presetClass="emph" presetSubtype="2" fill="hold" nodeType="withEffect">
                                  <p:stCondLst>
                                    <p:cond delay="0"/>
                                  </p:stCondLst>
                                  <p:childTnLst>
                                    <p:animClr clrSpc="rgb" dir="cw">
                                      <p:cBhvr>
                                        <p:cTn id="110" dur="500" fill="hold"/>
                                        <p:tgtEl>
                                          <p:spTgt spid="48137"/>
                                        </p:tgtEl>
                                        <p:attrNameLst>
                                          <p:attrName>stroke.color</p:attrName>
                                        </p:attrNameLst>
                                      </p:cBhvr>
                                      <p:to>
                                        <a:srgbClr val="FF0000"/>
                                      </p:to>
                                    </p:animClr>
                                    <p:set>
                                      <p:cBhvr>
                                        <p:cTn id="111" dur="500" fill="hold"/>
                                        <p:tgtEl>
                                          <p:spTgt spid="48137"/>
                                        </p:tgtEl>
                                        <p:attrNameLst>
                                          <p:attrName>stroke.on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7" presetClass="emph" presetSubtype="2" fill="hold" nodeType="clickEffect">
                                  <p:stCondLst>
                                    <p:cond delay="0"/>
                                  </p:stCondLst>
                                  <p:childTnLst>
                                    <p:animClr clrSpc="rgb" dir="cw">
                                      <p:cBhvr>
                                        <p:cTn id="115" dur="500" fill="hold"/>
                                        <p:tgtEl>
                                          <p:spTgt spid="48143"/>
                                        </p:tgtEl>
                                        <p:attrNameLst>
                                          <p:attrName>stroke.color</p:attrName>
                                        </p:attrNameLst>
                                      </p:cBhvr>
                                      <p:to>
                                        <a:srgbClr val="FF0000"/>
                                      </p:to>
                                    </p:animClr>
                                    <p:set>
                                      <p:cBhvr>
                                        <p:cTn id="116" dur="500" fill="hold"/>
                                        <p:tgtEl>
                                          <p:spTgt spid="48143"/>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500" fill="hold"/>
                                        <p:tgtEl>
                                          <p:spTgt spid="48145"/>
                                        </p:tgtEl>
                                        <p:attrNameLst>
                                          <p:attrName>stroke.color</p:attrName>
                                        </p:attrNameLst>
                                      </p:cBhvr>
                                      <p:to>
                                        <a:srgbClr val="FF0000"/>
                                      </p:to>
                                    </p:animClr>
                                    <p:set>
                                      <p:cBhvr>
                                        <p:cTn id="119" dur="500" fill="hold"/>
                                        <p:tgtEl>
                                          <p:spTgt spid="48145"/>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500" fill="hold"/>
                                        <p:tgtEl>
                                          <p:spTgt spid="48139"/>
                                        </p:tgtEl>
                                        <p:attrNameLst>
                                          <p:attrName>stroke.color</p:attrName>
                                        </p:attrNameLst>
                                      </p:cBhvr>
                                      <p:to>
                                        <a:srgbClr val="FF0000"/>
                                      </p:to>
                                    </p:animClr>
                                    <p:set>
                                      <p:cBhvr>
                                        <p:cTn id="122" dur="500" fill="hold"/>
                                        <p:tgtEl>
                                          <p:spTgt spid="48139"/>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500" fill="hold"/>
                                        <p:tgtEl>
                                          <p:spTgt spid="48146"/>
                                        </p:tgtEl>
                                        <p:attrNameLst>
                                          <p:attrName>stroke.color</p:attrName>
                                        </p:attrNameLst>
                                      </p:cBhvr>
                                      <p:to>
                                        <a:srgbClr val="FF0000"/>
                                      </p:to>
                                    </p:animClr>
                                    <p:set>
                                      <p:cBhvr>
                                        <p:cTn id="125" dur="500" fill="hold"/>
                                        <p:tgtEl>
                                          <p:spTgt spid="481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animBg="1" autoUpdateAnimBg="0"/>
      <p:bldP spid="48135" grpId="0" animBg="1" autoUpdateAnimBg="0"/>
      <p:bldP spid="48136" grpId="0" animBg="1" autoUpdateAnimBg="0"/>
      <p:bldP spid="48137" grpId="0" animBg="1" autoUpdateAnimBg="0"/>
      <p:bldP spid="48137" grpId="1" autoUpdateAnimBg="0"/>
      <p:bldP spid="48138" grpId="0" autoUpdateAnimBg="0"/>
      <p:bldP spid="48140" grpId="0" autoUpdateAnimBg="0"/>
      <p:bldP spid="48141" grpId="0" autoUpdateAnimBg="0"/>
      <p:bldP spid="48142" grpId="0" animBg="1" autoUpdateAnimBg="0"/>
      <p:bldP spid="48144" grpId="0" autoUpdateAnimBg="0"/>
      <p:bldP spid="48147" grpId="0" animBg="1" autoUpdateAnimBg="0"/>
      <p:bldP spid="48149" grpId="0" autoUpdateAnimBg="0"/>
      <p:bldP spid="48151" grpId="0" autoUpdateAnimBg="0"/>
      <p:bldP spid="48152" grpId="0" animBg="1" autoUpdateAnimBg="0"/>
      <p:bldP spid="48154" grpId="0" autoUpdateAnimBg="0"/>
      <p:bldP spid="48155"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764704"/>
            <a:ext cx="8915400" cy="5559896"/>
          </a:xfrm>
        </p:spPr>
        <p:txBody>
          <a:bodyPr/>
          <a:lstStyle/>
          <a:p>
            <a:r>
              <a:rPr lang="zh-CN" altLang="zh-CN" dirty="0" smtClean="0">
                <a:solidFill>
                  <a:srgbClr val="FF0000"/>
                </a:solidFill>
              </a:rPr>
              <a:t>信息</a:t>
            </a:r>
            <a:r>
              <a:rPr lang="zh-CN" altLang="zh-CN" dirty="0"/>
              <a:t>是基本资源</a:t>
            </a:r>
            <a:r>
              <a:rPr lang="zh-CN" altLang="zh-CN" dirty="0" smtClean="0"/>
              <a:t>；</a:t>
            </a:r>
            <a:endParaRPr lang="en-US" altLang="zh-CN" dirty="0" smtClean="0"/>
          </a:p>
          <a:p>
            <a:r>
              <a:rPr lang="zh-CN" altLang="zh-CN" dirty="0" smtClean="0">
                <a:solidFill>
                  <a:srgbClr val="FF0000"/>
                </a:solidFill>
              </a:rPr>
              <a:t>知识</a:t>
            </a:r>
            <a:r>
              <a:rPr lang="zh-CN" altLang="zh-CN" dirty="0"/>
              <a:t>是对信息进行加工所得到的抽象化产物</a:t>
            </a:r>
            <a:r>
              <a:rPr lang="zh-CN" altLang="zh-CN" dirty="0" smtClean="0"/>
              <a:t>；</a:t>
            </a:r>
            <a:endParaRPr lang="en-US" altLang="zh-CN" dirty="0" smtClean="0"/>
          </a:p>
          <a:p>
            <a:r>
              <a:rPr lang="zh-CN" altLang="zh-CN" dirty="0" smtClean="0">
                <a:solidFill>
                  <a:srgbClr val="FF0000"/>
                </a:solidFill>
              </a:rPr>
              <a:t>智能</a:t>
            </a:r>
            <a:r>
              <a:rPr lang="zh-CN" altLang="zh-CN" dirty="0"/>
              <a:t>是把信息资源加工成知识、进而把知识激活成解决问题的策略并在策略信息引导下具体解决问题的能力。</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47655786"/>
              </p:ext>
            </p:extLst>
          </p:nvPr>
        </p:nvGraphicFramePr>
        <p:xfrm>
          <a:off x="1130576" y="2924945"/>
          <a:ext cx="8500931" cy="3338513"/>
        </p:xfrm>
        <a:graphic>
          <a:graphicData uri="http://schemas.openxmlformats.org/presentationml/2006/ole">
            <mc:AlternateContent xmlns:mc="http://schemas.openxmlformats.org/markup-compatibility/2006">
              <mc:Choice xmlns:v="urn:schemas-microsoft-com:vml" Requires="v">
                <p:oleObj spid="_x0000_s1087" r:id="rId3" imgW="6575760" imgH="3273840" progId="Visio.Drawing.11">
                  <p:embed/>
                </p:oleObj>
              </mc:Choice>
              <mc:Fallback>
                <p:oleObj r:id="rId3" imgW="6575760" imgH="327384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576" y="2924945"/>
                        <a:ext cx="8500931" cy="3338513"/>
                      </a:xfrm>
                      <a:prstGeom prst="rect">
                        <a:avLst/>
                      </a:prstGeom>
                      <a:solidFill>
                        <a:schemeClr val="bg1"/>
                      </a:solidFill>
                      <a:ln>
                        <a:noFill/>
                      </a:ln>
                      <a:effec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183047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692696"/>
            <a:ext cx="8915400" cy="5631904"/>
          </a:xfrm>
        </p:spPr>
        <p:txBody>
          <a:bodyPr/>
          <a:lstStyle/>
          <a:p>
            <a:pPr>
              <a:spcAft>
                <a:spcPct val="20000"/>
              </a:spcAft>
            </a:pPr>
            <a:r>
              <a:rPr lang="en-US" altLang="zh-CN" sz="3200" b="1" dirty="0">
                <a:solidFill>
                  <a:schemeClr val="tx2"/>
                </a:solidFill>
                <a:latin typeface="Times New Roman" pitchFamily="18" charset="0"/>
                <a:ea typeface="幼圆" pitchFamily="49" charset="-122"/>
              </a:rPr>
              <a:t>6. </a:t>
            </a:r>
            <a:r>
              <a:rPr lang="zh-CN" altLang="zh-CN" sz="3200" b="1" dirty="0">
                <a:solidFill>
                  <a:schemeClr val="tx2"/>
                </a:solidFill>
                <a:latin typeface="Times New Roman" pitchFamily="18" charset="0"/>
                <a:ea typeface="幼圆" pitchFamily="49" charset="-122"/>
              </a:rPr>
              <a:t>语义网络可以表示逻辑关系</a:t>
            </a:r>
            <a:endParaRPr lang="en-US" altLang="zh-CN" sz="3200" b="1" dirty="0">
              <a:solidFill>
                <a:schemeClr val="tx2"/>
              </a:solidFill>
              <a:latin typeface="Times New Roman" pitchFamily="18" charset="0"/>
              <a:ea typeface="幼圆" pitchFamily="49" charset="-122"/>
            </a:endParaRPr>
          </a:p>
          <a:p>
            <a:pPr>
              <a:buFont typeface="Wingdings" panose="05000000000000000000" pitchFamily="2" charset="2"/>
              <a:buChar char="Ø"/>
            </a:pPr>
            <a:r>
              <a:rPr lang="zh-CN" altLang="en-US" b="1" dirty="0" smtClean="0">
                <a:solidFill>
                  <a:srgbClr val="FF0000"/>
                </a:solidFill>
              </a:rPr>
              <a:t>逻辑与</a:t>
            </a:r>
            <a:endParaRPr lang="en-US" altLang="zh-CN" b="1" dirty="0" smtClean="0">
              <a:solidFill>
                <a:srgbClr val="FF0000"/>
              </a:solidFill>
            </a:endParaRPr>
          </a:p>
          <a:p>
            <a:pPr marL="0" indent="0">
              <a:buNone/>
            </a:pPr>
            <a:r>
              <a:rPr lang="en-US" altLang="zh-CN" dirty="0" smtClean="0"/>
              <a:t>    </a:t>
            </a:r>
            <a:r>
              <a:rPr lang="zh-CN" altLang="zh-CN" dirty="0" smtClean="0"/>
              <a:t>语义网络中</a:t>
            </a:r>
            <a:r>
              <a:rPr lang="zh-CN" altLang="en-US" dirty="0" smtClean="0"/>
              <a:t>由关系弧</a:t>
            </a:r>
            <a:r>
              <a:rPr lang="zh-CN" altLang="zh-CN" dirty="0" smtClean="0"/>
              <a:t>所</a:t>
            </a:r>
            <a:r>
              <a:rPr lang="zh-CN" altLang="zh-CN" dirty="0"/>
              <a:t>指示的二元关系具有隐含的</a:t>
            </a:r>
            <a:r>
              <a:rPr lang="en-US" altLang="zh-CN" dirty="0"/>
              <a:t>“</a:t>
            </a:r>
            <a:r>
              <a:rPr lang="zh-CN" altLang="zh-CN" dirty="0"/>
              <a:t>与</a:t>
            </a:r>
            <a:r>
              <a:rPr lang="en-US" altLang="zh-CN" dirty="0"/>
              <a:t>”</a:t>
            </a:r>
            <a:r>
              <a:rPr lang="zh-CN" altLang="zh-CN" dirty="0" smtClean="0"/>
              <a:t>关系</a:t>
            </a:r>
            <a:r>
              <a:rPr lang="zh-CN" altLang="en-US" dirty="0" smtClean="0"/>
              <a:t>，所以不必作附加处理。</a:t>
            </a:r>
            <a:endParaRPr lang="en-US" altLang="zh-CN" b="1" dirty="0" smtClean="0">
              <a:solidFill>
                <a:srgbClr val="FF0000"/>
              </a:solidFill>
            </a:endParaRPr>
          </a:p>
          <a:p>
            <a:pPr>
              <a:buFont typeface="Wingdings" panose="05000000000000000000" pitchFamily="2" charset="2"/>
              <a:buChar char="Ø"/>
            </a:pPr>
            <a:r>
              <a:rPr lang="zh-CN" altLang="en-US" b="1" dirty="0" smtClean="0">
                <a:solidFill>
                  <a:srgbClr val="FF0000"/>
                </a:solidFill>
              </a:rPr>
              <a:t>逻辑或</a:t>
            </a:r>
            <a:endParaRPr lang="en-US" altLang="zh-CN" b="1" dirty="0" smtClean="0">
              <a:solidFill>
                <a:srgbClr val="FF0000"/>
              </a:solidFill>
            </a:endParaRPr>
          </a:p>
          <a:p>
            <a:pPr marL="0" indent="0">
              <a:buNone/>
            </a:pPr>
            <a:r>
              <a:rPr lang="en-US" altLang="zh-CN" dirty="0" smtClean="0"/>
              <a:t>    </a:t>
            </a:r>
            <a:r>
              <a:rPr lang="zh-CN" altLang="en-US" dirty="0" smtClean="0"/>
              <a:t>当两条（或多条）关系弧有逻辑或关系时，可以用</a:t>
            </a:r>
            <a:r>
              <a:rPr lang="zh-CN" altLang="zh-CN" dirty="0" smtClean="0"/>
              <a:t>虚线</a:t>
            </a:r>
            <a:r>
              <a:rPr lang="zh-CN" altLang="zh-CN" dirty="0"/>
              <a:t>框</a:t>
            </a:r>
            <a:r>
              <a:rPr lang="zh-CN" altLang="zh-CN" dirty="0" smtClean="0"/>
              <a:t>将</a:t>
            </a:r>
            <a:r>
              <a:rPr lang="zh-CN" altLang="en-US" dirty="0" smtClean="0"/>
              <a:t>这些弧</a:t>
            </a:r>
            <a:r>
              <a:rPr lang="zh-CN" altLang="zh-CN" dirty="0" smtClean="0"/>
              <a:t>围</a:t>
            </a:r>
            <a:r>
              <a:rPr lang="zh-CN" altLang="zh-CN" dirty="0"/>
              <a:t>起来，并</a:t>
            </a:r>
            <a:r>
              <a:rPr lang="zh-CN" altLang="zh-CN" dirty="0" smtClean="0"/>
              <a:t>在</a:t>
            </a:r>
            <a:r>
              <a:rPr lang="zh-CN" altLang="en-US" dirty="0" smtClean="0"/>
              <a:t>虚线</a:t>
            </a:r>
            <a:r>
              <a:rPr lang="zh-CN" altLang="zh-CN" dirty="0" smtClean="0"/>
              <a:t>框</a:t>
            </a:r>
            <a:r>
              <a:rPr lang="zh-CN" altLang="zh-CN" dirty="0"/>
              <a:t>上加上</a:t>
            </a:r>
            <a:r>
              <a:rPr lang="zh-CN" altLang="zh-CN" dirty="0" smtClean="0"/>
              <a:t>标记</a:t>
            </a:r>
            <a:r>
              <a:rPr lang="en-US" altLang="zh-CN" dirty="0" smtClean="0"/>
              <a:t>DIS</a:t>
            </a:r>
            <a:r>
              <a:rPr lang="zh-CN" altLang="en-US" dirty="0" smtClean="0"/>
              <a:t>（</a:t>
            </a:r>
            <a:r>
              <a:rPr lang="en-US" altLang="zh-CN" dirty="0" smtClean="0"/>
              <a:t>disjunction</a:t>
            </a:r>
            <a:r>
              <a:rPr lang="zh-CN" altLang="en-US" dirty="0" smtClean="0"/>
              <a:t>）。</a:t>
            </a:r>
            <a:endParaRPr lang="en-US" altLang="zh-CN" b="1" dirty="0" smtClean="0">
              <a:solidFill>
                <a:srgbClr val="FF0000"/>
              </a:solidFill>
            </a:endParaRPr>
          </a:p>
          <a:p>
            <a:pPr>
              <a:buFont typeface="Wingdings" panose="05000000000000000000" pitchFamily="2" charset="2"/>
              <a:buChar char="Ø"/>
            </a:pPr>
            <a:r>
              <a:rPr lang="zh-CN" altLang="en-US" b="1" dirty="0" smtClean="0">
                <a:solidFill>
                  <a:srgbClr val="FF0000"/>
                </a:solidFill>
              </a:rPr>
              <a:t>逻辑非</a:t>
            </a:r>
            <a:endParaRPr lang="en-US" altLang="zh-CN" b="1" dirty="0" smtClean="0">
              <a:solidFill>
                <a:srgbClr val="FF0000"/>
              </a:solidFill>
            </a:endParaRPr>
          </a:p>
          <a:p>
            <a:pPr marL="0" indent="0">
              <a:buNone/>
            </a:pPr>
            <a:r>
              <a:rPr lang="zh-CN" altLang="en-US" dirty="0" smtClean="0"/>
              <a:t>     用</a:t>
            </a:r>
            <a:r>
              <a:rPr lang="zh-CN" altLang="zh-CN" dirty="0"/>
              <a:t>虚线</a:t>
            </a:r>
            <a:r>
              <a:rPr lang="zh-CN" altLang="zh-CN" dirty="0" smtClean="0"/>
              <a:t>框</a:t>
            </a:r>
            <a:r>
              <a:rPr lang="zh-CN" altLang="en-US" dirty="0" smtClean="0"/>
              <a:t>围起两条（或多条）关系</a:t>
            </a:r>
            <a:r>
              <a:rPr lang="zh-CN" altLang="zh-CN" dirty="0" smtClean="0"/>
              <a:t>，</a:t>
            </a:r>
            <a:r>
              <a:rPr lang="zh-CN" altLang="zh-CN" dirty="0"/>
              <a:t>并在</a:t>
            </a:r>
            <a:r>
              <a:rPr lang="zh-CN" altLang="en-US" dirty="0"/>
              <a:t>虚线</a:t>
            </a:r>
            <a:r>
              <a:rPr lang="zh-CN" altLang="zh-CN" dirty="0"/>
              <a:t>框上加上</a:t>
            </a:r>
            <a:r>
              <a:rPr lang="zh-CN" altLang="zh-CN" dirty="0" smtClean="0"/>
              <a:t>标记</a:t>
            </a:r>
            <a:r>
              <a:rPr lang="en-US" altLang="zh-CN" dirty="0" smtClean="0"/>
              <a:t>NEG</a:t>
            </a:r>
            <a:r>
              <a:rPr lang="zh-CN" altLang="en-US" dirty="0" smtClean="0"/>
              <a:t>（</a:t>
            </a:r>
            <a:r>
              <a:rPr lang="en-US" altLang="zh-CN" dirty="0" err="1" smtClean="0"/>
              <a:t>negtive</a:t>
            </a:r>
            <a:r>
              <a:rPr lang="zh-CN" altLang="en-US" dirty="0" smtClean="0"/>
              <a:t>），以指示对这些弧联合语义的取反。</a:t>
            </a:r>
            <a:endParaRPr lang="en-US" altLang="zh-CN" b="1" dirty="0">
              <a:solidFill>
                <a:srgbClr val="FF0000"/>
              </a:solidFill>
            </a:endParaRPr>
          </a:p>
          <a:p>
            <a:pPr marL="0" indent="0">
              <a:buNone/>
            </a:pP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90</a:t>
            </a:fld>
            <a:endParaRPr lang="zh-CN" altLang="en-US"/>
          </a:p>
        </p:txBody>
      </p:sp>
    </p:spTree>
    <p:extLst>
      <p:ext uri="{BB962C8B-B14F-4D97-AF65-F5344CB8AC3E}">
        <p14:creationId xmlns:p14="http://schemas.microsoft.com/office/powerpoint/2010/main" val="15378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506" y="694679"/>
            <a:ext cx="8915400" cy="5775920"/>
          </a:xfrm>
        </p:spPr>
        <p:txBody>
          <a:bodyPr>
            <a:normAutofit lnSpcReduction="10000"/>
          </a:bodyPr>
          <a:lstStyle/>
          <a:p>
            <a:pPr>
              <a:spcAft>
                <a:spcPct val="20000"/>
              </a:spcAft>
            </a:pPr>
            <a:r>
              <a:rPr lang="en-US" altLang="zh-CN" sz="3200" b="1" dirty="0">
                <a:solidFill>
                  <a:schemeClr val="tx2"/>
                </a:solidFill>
                <a:latin typeface="Times New Roman" pitchFamily="18" charset="0"/>
                <a:ea typeface="幼圆" pitchFamily="49" charset="-122"/>
              </a:rPr>
              <a:t>7. </a:t>
            </a:r>
            <a:r>
              <a:rPr lang="zh-CN" altLang="zh-CN" sz="3200" b="1" dirty="0">
                <a:solidFill>
                  <a:schemeClr val="tx2"/>
                </a:solidFill>
                <a:latin typeface="Times New Roman" pitchFamily="18" charset="0"/>
                <a:ea typeface="幼圆" pitchFamily="49" charset="-122"/>
              </a:rPr>
              <a:t>语义网络可以表示量词</a:t>
            </a:r>
            <a:endParaRPr lang="en-US" altLang="zh-CN" sz="3200" b="1" dirty="0">
              <a:solidFill>
                <a:schemeClr val="tx2"/>
              </a:solidFill>
              <a:latin typeface="Times New Roman" pitchFamily="18" charset="0"/>
              <a:ea typeface="幼圆" pitchFamily="49" charset="-122"/>
            </a:endParaRPr>
          </a:p>
          <a:p>
            <a:r>
              <a:rPr lang="zh-CN" altLang="en-US" b="1" dirty="0" smtClean="0"/>
              <a:t>两种方法：</a:t>
            </a:r>
            <a:endParaRPr lang="en-US" altLang="zh-CN" b="1" dirty="0" smtClean="0"/>
          </a:p>
          <a:p>
            <a:pPr>
              <a:buFont typeface="Wingdings" panose="05000000000000000000" pitchFamily="2" charset="2"/>
              <a:buChar char="u"/>
            </a:pPr>
            <a:r>
              <a:rPr lang="zh-CN" altLang="en-US" dirty="0" smtClean="0"/>
              <a:t>（</a:t>
            </a:r>
            <a:r>
              <a:rPr lang="en-US" altLang="zh-CN" dirty="0" smtClean="0"/>
              <a:t>1</a:t>
            </a:r>
            <a:r>
              <a:rPr lang="zh-CN" altLang="en-US" dirty="0" smtClean="0"/>
              <a:t>）</a:t>
            </a:r>
            <a:r>
              <a:rPr lang="zh-CN" altLang="zh-CN" dirty="0" smtClean="0"/>
              <a:t>隐含</a:t>
            </a:r>
            <a:r>
              <a:rPr lang="zh-CN" altLang="zh-CN" dirty="0"/>
              <a:t>地认为语义网络中的所有变量</a:t>
            </a:r>
            <a:r>
              <a:rPr lang="zh-CN" altLang="zh-CN" dirty="0">
                <a:solidFill>
                  <a:srgbClr val="FF0000"/>
                </a:solidFill>
              </a:rPr>
              <a:t>均受全称量词约束</a:t>
            </a:r>
            <a:r>
              <a:rPr lang="zh-CN" altLang="zh-CN" dirty="0"/>
              <a:t>，在表达一个含有量词的一阶逻辑公式时，将该公式先</a:t>
            </a:r>
            <a:r>
              <a:rPr lang="zh-CN" altLang="zh-CN" dirty="0" smtClean="0"/>
              <a:t>进行</a:t>
            </a:r>
            <a:r>
              <a:rPr lang="en-US" altLang="zh-CN" dirty="0" err="1" smtClean="0">
                <a:solidFill>
                  <a:srgbClr val="FF0000"/>
                </a:solidFill>
              </a:rPr>
              <a:t>Skolem</a:t>
            </a:r>
            <a:r>
              <a:rPr lang="zh-CN" altLang="zh-CN" dirty="0" smtClean="0">
                <a:solidFill>
                  <a:srgbClr val="FF0000"/>
                </a:solidFill>
              </a:rPr>
              <a:t>范式</a:t>
            </a:r>
            <a:r>
              <a:rPr lang="zh-CN" altLang="zh-CN" dirty="0">
                <a:solidFill>
                  <a:srgbClr val="FF0000"/>
                </a:solidFill>
              </a:rPr>
              <a:t>化</a:t>
            </a:r>
            <a:r>
              <a:rPr lang="zh-CN" altLang="zh-CN" dirty="0"/>
              <a:t>，然后再表示成语义网络</a:t>
            </a:r>
            <a:r>
              <a:rPr lang="zh-CN" altLang="zh-CN" dirty="0" smtClean="0"/>
              <a:t>。</a:t>
            </a:r>
            <a:endParaRPr lang="en-US" altLang="zh-CN" dirty="0" smtClean="0"/>
          </a:p>
          <a:p>
            <a:pPr marL="0" indent="0">
              <a:buNone/>
            </a:pPr>
            <a:r>
              <a:rPr lang="zh-CN" altLang="en-US" dirty="0" smtClean="0"/>
              <a:t>      </a:t>
            </a:r>
            <a:r>
              <a:rPr lang="zh-CN" altLang="en-US" dirty="0" smtClean="0">
                <a:hlinkClick r:id="rId2" action="ppaction://hlinksldjump"/>
              </a:rPr>
              <a:t>例</a:t>
            </a:r>
            <a:r>
              <a:rPr lang="zh-CN" altLang="en-US" dirty="0">
                <a:hlinkClick r:id="rId2" action="ppaction://hlinksldjump"/>
              </a:rPr>
              <a:t>：</a:t>
            </a:r>
            <a:r>
              <a:rPr lang="en-US" altLang="zh-CN" dirty="0">
                <a:hlinkClick r:id="rId2" action="ppaction://hlinksldjump"/>
              </a:rPr>
              <a:t>John</a:t>
            </a:r>
            <a:r>
              <a:rPr lang="zh-CN" altLang="en-US" dirty="0">
                <a:hlinkClick r:id="rId2" action="ppaction://hlinksldjump"/>
              </a:rPr>
              <a:t>给每个人一个</a:t>
            </a:r>
            <a:r>
              <a:rPr lang="zh-CN" altLang="en-US" dirty="0" smtClean="0">
                <a:hlinkClick r:id="rId2" action="ppaction://hlinksldjump"/>
              </a:rPr>
              <a:t>礼物</a:t>
            </a:r>
            <a:endParaRPr lang="en-US" altLang="zh-CN" dirty="0" smtClean="0"/>
          </a:p>
          <a:p>
            <a:pPr>
              <a:buFont typeface="Wingdings" panose="05000000000000000000" pitchFamily="2" charset="2"/>
              <a:buChar char="u"/>
            </a:pPr>
            <a:r>
              <a:rPr lang="zh-CN" altLang="en-US" dirty="0" smtClean="0"/>
              <a:t>（</a:t>
            </a:r>
            <a:r>
              <a:rPr lang="en-US" altLang="zh-CN" dirty="0" smtClean="0"/>
              <a:t>2</a:t>
            </a:r>
            <a:r>
              <a:rPr lang="zh-CN" altLang="en-US" dirty="0" smtClean="0"/>
              <a:t>）显示全称量词及其辖域</a:t>
            </a:r>
            <a:endParaRPr lang="en-US" altLang="zh-CN" dirty="0" smtClean="0"/>
          </a:p>
          <a:p>
            <a:pPr lvl="1">
              <a:buFont typeface="Wingdings" panose="05000000000000000000" pitchFamily="2" charset="2"/>
              <a:buChar char="Ø"/>
            </a:pPr>
            <a:r>
              <a:rPr lang="zh-CN" altLang="zh-CN" dirty="0" smtClean="0"/>
              <a:t>对于</a:t>
            </a:r>
            <a:r>
              <a:rPr lang="zh-CN" altLang="zh-CN" dirty="0">
                <a:solidFill>
                  <a:srgbClr val="FF0000"/>
                </a:solidFill>
              </a:rPr>
              <a:t>存在量词</a:t>
            </a:r>
            <a:r>
              <a:rPr lang="en-US" altLang="zh-CN" dirty="0">
                <a:solidFill>
                  <a:srgbClr val="FF0000"/>
                </a:solidFill>
              </a:rPr>
              <a:t> </a:t>
            </a:r>
            <a:r>
              <a:rPr lang="zh-CN" altLang="zh-CN" dirty="0"/>
              <a:t>，可以直接用</a:t>
            </a:r>
            <a:r>
              <a:rPr lang="en-US" altLang="zh-CN" dirty="0" smtClean="0">
                <a:solidFill>
                  <a:srgbClr val="FF0000"/>
                </a:solidFill>
              </a:rPr>
              <a:t>“Is-a”</a:t>
            </a:r>
            <a:r>
              <a:rPr lang="zh-CN" altLang="zh-CN" dirty="0">
                <a:solidFill>
                  <a:srgbClr val="FF0000"/>
                </a:solidFill>
              </a:rPr>
              <a:t>、</a:t>
            </a:r>
            <a:r>
              <a:rPr lang="en-US" altLang="zh-CN" dirty="0">
                <a:solidFill>
                  <a:srgbClr val="FF0000"/>
                </a:solidFill>
              </a:rPr>
              <a:t>“ </a:t>
            </a:r>
            <a:r>
              <a:rPr lang="en-US" altLang="zh-CN" dirty="0" smtClean="0">
                <a:solidFill>
                  <a:srgbClr val="FF0000"/>
                </a:solidFill>
              </a:rPr>
              <a:t>A-Member-of</a:t>
            </a:r>
            <a:r>
              <a:rPr lang="en-US" altLang="zh-CN" dirty="0" smtClean="0"/>
              <a:t>”</a:t>
            </a:r>
            <a:r>
              <a:rPr lang="zh-CN" altLang="zh-CN" dirty="0"/>
              <a:t>进行表示</a:t>
            </a:r>
            <a:r>
              <a:rPr lang="zh-CN" altLang="zh-CN" dirty="0" smtClean="0"/>
              <a:t>；</a:t>
            </a:r>
            <a:endParaRPr lang="en-US" altLang="zh-CN" dirty="0" smtClean="0"/>
          </a:p>
          <a:p>
            <a:pPr lvl="1">
              <a:buFont typeface="Wingdings" panose="05000000000000000000" pitchFamily="2" charset="2"/>
              <a:buChar char="Ø"/>
            </a:pPr>
            <a:r>
              <a:rPr lang="zh-CN" altLang="zh-CN" dirty="0" smtClean="0"/>
              <a:t>对于</a:t>
            </a:r>
            <a:r>
              <a:rPr lang="zh-CN" altLang="zh-CN" dirty="0">
                <a:solidFill>
                  <a:srgbClr val="FF0000"/>
                </a:solidFill>
              </a:rPr>
              <a:t>全称量词</a:t>
            </a:r>
            <a:r>
              <a:rPr lang="en-US" altLang="zh-CN" dirty="0"/>
              <a:t> </a:t>
            </a:r>
            <a:r>
              <a:rPr lang="zh-CN" altLang="zh-CN" dirty="0"/>
              <a:t>，</a:t>
            </a:r>
            <a:r>
              <a:rPr lang="zh-CN" altLang="zh-CN" dirty="0" smtClean="0"/>
              <a:t>用</a:t>
            </a:r>
            <a:r>
              <a:rPr lang="zh-CN" altLang="zh-CN" dirty="0" smtClean="0">
                <a:solidFill>
                  <a:srgbClr val="FF0000"/>
                </a:solidFill>
              </a:rPr>
              <a:t>分块</a:t>
            </a:r>
            <a:r>
              <a:rPr lang="zh-CN" altLang="zh-CN" dirty="0">
                <a:solidFill>
                  <a:srgbClr val="FF0000"/>
                </a:solidFill>
              </a:rPr>
              <a:t>语义网络</a:t>
            </a:r>
            <a:r>
              <a:rPr lang="zh-CN" altLang="zh-CN" dirty="0"/>
              <a:t>进行</a:t>
            </a:r>
            <a:r>
              <a:rPr lang="zh-CN" altLang="zh-CN" dirty="0" smtClean="0"/>
              <a:t>描述。将</a:t>
            </a:r>
            <a:r>
              <a:rPr lang="zh-CN" altLang="zh-CN" dirty="0"/>
              <a:t>辖域部分用一个语义子网描述，作为一个构架</a:t>
            </a:r>
            <a:r>
              <a:rPr lang="zh-CN" altLang="zh-CN" dirty="0" smtClean="0"/>
              <a:t>（</a:t>
            </a:r>
            <a:r>
              <a:rPr lang="en-US" altLang="zh-CN" dirty="0" smtClean="0"/>
              <a:t>Form</a:t>
            </a:r>
            <a:r>
              <a:rPr lang="zh-CN" altLang="zh-CN" dirty="0" smtClean="0"/>
              <a:t>），</a:t>
            </a:r>
            <a:r>
              <a:rPr lang="zh-CN" altLang="zh-CN" dirty="0"/>
              <a:t>该构架可以看成一个</a:t>
            </a:r>
            <a:r>
              <a:rPr lang="en-US" altLang="zh-CN" dirty="0"/>
              <a:t>“</a:t>
            </a:r>
            <a:r>
              <a:rPr lang="zh-CN" altLang="zh-CN" dirty="0"/>
              <a:t>超结点</a:t>
            </a:r>
            <a:r>
              <a:rPr lang="en-US" altLang="zh-CN" dirty="0"/>
              <a:t>”</a:t>
            </a:r>
            <a:r>
              <a:rPr lang="zh-CN" altLang="zh-CN" dirty="0"/>
              <a:t>。量词及其辖域可以显示地用标记</a:t>
            </a:r>
            <a:r>
              <a:rPr lang="zh-CN" altLang="zh-CN" dirty="0" smtClean="0"/>
              <a:t>为</a:t>
            </a:r>
            <a:r>
              <a:rPr lang="zh-CN" altLang="en-US" dirty="0">
                <a:solidFill>
                  <a:srgbClr val="FF0000"/>
                </a:solidFill>
                <a:sym typeface="Symbol" pitchFamily="18" charset="2"/>
              </a:rPr>
              <a:t></a:t>
            </a:r>
            <a:r>
              <a:rPr lang="en-US" altLang="zh-CN" dirty="0" smtClean="0"/>
              <a:t> </a:t>
            </a:r>
            <a:r>
              <a:rPr lang="zh-CN" altLang="zh-CN" dirty="0"/>
              <a:t>和</a:t>
            </a:r>
            <a:r>
              <a:rPr lang="en-US" altLang="zh-CN" dirty="0"/>
              <a:t> </a:t>
            </a:r>
            <a:r>
              <a:rPr lang="en-US" altLang="zh-CN" dirty="0" smtClean="0">
                <a:solidFill>
                  <a:srgbClr val="FF0000"/>
                </a:solidFill>
              </a:rPr>
              <a:t>Form</a:t>
            </a:r>
            <a:r>
              <a:rPr lang="zh-CN" altLang="zh-CN" dirty="0" smtClean="0"/>
              <a:t>的</a:t>
            </a:r>
            <a:r>
              <a:rPr lang="zh-CN" altLang="zh-CN" dirty="0"/>
              <a:t>有向边标出</a:t>
            </a:r>
            <a:r>
              <a:rPr lang="zh-CN" altLang="zh-CN" dirty="0" smtClean="0"/>
              <a:t>。</a:t>
            </a:r>
          </a:p>
          <a:p>
            <a:pPr marL="0" indent="0">
              <a:buNone/>
            </a:pPr>
            <a:r>
              <a:rPr lang="zh-CN" altLang="en-US" dirty="0" smtClean="0"/>
              <a:t>       </a:t>
            </a:r>
            <a:r>
              <a:rPr lang="zh-CN" altLang="en-US" dirty="0" smtClean="0">
                <a:hlinkClick r:id="rId3" action="ppaction://hlinksldjump"/>
              </a:rPr>
              <a:t>例：</a:t>
            </a:r>
            <a:r>
              <a:rPr lang="en-US" altLang="zh-CN" dirty="0" smtClean="0">
                <a:hlinkClick r:id="rId3" action="ppaction://hlinksldjump"/>
              </a:rPr>
              <a:t>John</a:t>
            </a:r>
            <a:r>
              <a:rPr lang="zh-CN" altLang="en-US" dirty="0" smtClean="0">
                <a:hlinkClick r:id="rId3" action="ppaction://hlinksldjump"/>
              </a:rPr>
              <a:t>给每个人一个礼物</a:t>
            </a:r>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91</a:t>
            </a:fld>
            <a:endParaRPr lang="zh-CN" altLang="en-US"/>
          </a:p>
        </p:txBody>
      </p:sp>
      <p:sp>
        <p:nvSpPr>
          <p:cNvPr id="2" name="上弧形箭头 1">
            <a:hlinkClick r:id="rId4" action="ppaction://hlinksldjump"/>
          </p:cNvPr>
          <p:cNvSpPr/>
          <p:nvPr/>
        </p:nvSpPr>
        <p:spPr>
          <a:xfrm>
            <a:off x="8345854" y="6481212"/>
            <a:ext cx="468052"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031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2480" y="453707"/>
            <a:ext cx="9361040" cy="5775920"/>
          </a:xfrm>
        </p:spPr>
        <p:txBody>
          <a:bodyPr/>
          <a:lstStyle/>
          <a:p>
            <a:r>
              <a:rPr lang="zh-CN" altLang="en-US" dirty="0" smtClean="0"/>
              <a:t>例：</a:t>
            </a:r>
            <a:r>
              <a:rPr lang="en-US" altLang="zh-CN" dirty="0" smtClean="0"/>
              <a:t>John</a:t>
            </a:r>
            <a:r>
              <a:rPr lang="zh-CN" altLang="en-US" dirty="0"/>
              <a:t>给每个人一个</a:t>
            </a:r>
            <a:r>
              <a:rPr lang="zh-CN" altLang="en-US" dirty="0" smtClean="0"/>
              <a:t>礼物</a:t>
            </a:r>
            <a:endParaRPr lang="en-US" altLang="zh-CN" dirty="0" smtClean="0"/>
          </a:p>
          <a:p>
            <a:r>
              <a:rPr lang="zh-CN" altLang="en-US" dirty="0">
                <a:sym typeface="Symbol" pitchFamily="18" charset="2"/>
              </a:rPr>
              <a:t>第一</a:t>
            </a:r>
            <a:r>
              <a:rPr lang="zh-CN" altLang="en-US" dirty="0" smtClean="0">
                <a:sym typeface="Symbol" pitchFamily="18" charset="2"/>
              </a:rPr>
              <a:t>种方法：</a:t>
            </a:r>
            <a:endParaRPr lang="en-US" altLang="zh-CN" dirty="0" smtClean="0">
              <a:sym typeface="Symbol" pitchFamily="18" charset="2"/>
            </a:endParaRPr>
          </a:p>
          <a:p>
            <a:pPr marL="0" indent="0">
              <a:buNone/>
            </a:pPr>
            <a:r>
              <a:rPr lang="zh-CN" altLang="en-US" sz="2200" dirty="0" smtClean="0">
                <a:sym typeface="Symbol" pitchFamily="18" charset="2"/>
              </a:rPr>
              <a:t>（</a:t>
            </a:r>
            <a:r>
              <a:rPr lang="en-US" altLang="zh-CN" sz="2200" dirty="0" smtClean="0">
                <a:sym typeface="Symbol" pitchFamily="18" charset="2"/>
              </a:rPr>
              <a:t>1</a:t>
            </a:r>
            <a:r>
              <a:rPr lang="zh-CN" altLang="en-US" sz="2200" dirty="0" smtClean="0">
                <a:sym typeface="Symbol" pitchFamily="18" charset="2"/>
              </a:rPr>
              <a:t>）</a:t>
            </a:r>
            <a:r>
              <a:rPr lang="zh-CN" altLang="en-US" sz="2200" dirty="0" smtClean="0">
                <a:solidFill>
                  <a:srgbClr val="FF0000"/>
                </a:solidFill>
                <a:sym typeface="Symbol" pitchFamily="18" charset="2"/>
              </a:rPr>
              <a:t></a:t>
            </a:r>
            <a:r>
              <a:rPr lang="en-US" altLang="zh-CN" sz="2200" dirty="0"/>
              <a:t>x </a:t>
            </a:r>
            <a:r>
              <a:rPr lang="en-US" altLang="zh-CN" sz="2200" dirty="0">
                <a:solidFill>
                  <a:srgbClr val="FF0000"/>
                </a:solidFill>
                <a:sym typeface="Symbol" pitchFamily="18" charset="2"/>
              </a:rPr>
              <a:t></a:t>
            </a:r>
            <a:r>
              <a:rPr lang="en-US" altLang="zh-CN" sz="2200" dirty="0">
                <a:solidFill>
                  <a:srgbClr val="0066FF"/>
                </a:solidFill>
                <a:sym typeface="Symbol" pitchFamily="18" charset="2"/>
              </a:rPr>
              <a:t>y </a:t>
            </a:r>
            <a:r>
              <a:rPr lang="en-US" altLang="zh-CN" sz="2200" dirty="0"/>
              <a:t>Gives(</a:t>
            </a:r>
            <a:r>
              <a:rPr lang="en-US" altLang="zh-CN" sz="2200" dirty="0" err="1"/>
              <a:t>John,x,y</a:t>
            </a:r>
            <a:r>
              <a:rPr lang="en-US" altLang="zh-CN" sz="2200" dirty="0" smtClean="0"/>
              <a:t>)</a:t>
            </a:r>
            <a:r>
              <a:rPr lang="zh-CN" altLang="en-US" sz="2200" dirty="0" smtClean="0"/>
              <a:t>转化</a:t>
            </a:r>
            <a:r>
              <a:rPr lang="zh-CN" altLang="en-US" sz="2200" dirty="0"/>
              <a:t>为二元关系的合取</a:t>
            </a:r>
            <a:r>
              <a:rPr lang="zh-CN" altLang="en-US" sz="2200" dirty="0" smtClean="0">
                <a:solidFill>
                  <a:srgbClr val="FF0000"/>
                </a:solidFill>
                <a:latin typeface="宋体" pitchFamily="2" charset="-122"/>
              </a:rPr>
              <a:t>∧：</a:t>
            </a:r>
            <a:endParaRPr lang="en-US" altLang="zh-CN" sz="2200" dirty="0" smtClean="0">
              <a:solidFill>
                <a:srgbClr val="FF0000"/>
              </a:solidFill>
              <a:latin typeface="宋体" pitchFamily="2" charset="-122"/>
            </a:endParaRPr>
          </a:p>
          <a:p>
            <a:pPr marL="0" lvl="1" indent="0">
              <a:buClr>
                <a:schemeClr val="accent3"/>
              </a:buClr>
              <a:buSzPct val="95000"/>
              <a:buNone/>
            </a:pPr>
            <a:r>
              <a:rPr lang="zh-CN" altLang="en-US" sz="2000" dirty="0">
                <a:solidFill>
                  <a:srgbClr val="FF0000"/>
                </a:solidFill>
                <a:sym typeface="Symbol" pitchFamily="18" charset="2"/>
              </a:rPr>
              <a:t></a:t>
            </a:r>
            <a:r>
              <a:rPr lang="en-US" altLang="zh-CN" sz="2000" dirty="0"/>
              <a:t>x </a:t>
            </a:r>
            <a:r>
              <a:rPr lang="en-US" altLang="zh-CN" sz="2000" dirty="0">
                <a:solidFill>
                  <a:srgbClr val="FF0000"/>
                </a:solidFill>
                <a:sym typeface="Symbol" pitchFamily="18" charset="2"/>
              </a:rPr>
              <a:t></a:t>
            </a:r>
            <a:r>
              <a:rPr lang="en-US" altLang="zh-CN" sz="2000" dirty="0">
                <a:solidFill>
                  <a:srgbClr val="0066FF"/>
                </a:solidFill>
                <a:sym typeface="Symbol" pitchFamily="18" charset="2"/>
              </a:rPr>
              <a:t>y </a:t>
            </a:r>
            <a:r>
              <a:rPr lang="en-US" altLang="zh-CN" sz="2000" dirty="0">
                <a:solidFill>
                  <a:srgbClr val="FF0000"/>
                </a:solidFill>
                <a:sym typeface="Symbol" pitchFamily="18" charset="2"/>
              </a:rPr>
              <a:t></a:t>
            </a:r>
            <a:r>
              <a:rPr lang="en-US" altLang="zh-CN" sz="2000" dirty="0">
                <a:solidFill>
                  <a:srgbClr val="0066FF"/>
                </a:solidFill>
                <a:sym typeface="Symbol" pitchFamily="18" charset="2"/>
              </a:rPr>
              <a:t>g</a:t>
            </a:r>
            <a:r>
              <a:rPr lang="en-US" altLang="zh-CN" sz="2000" dirty="0">
                <a:sym typeface="Symbol" pitchFamily="18" charset="2"/>
              </a:rPr>
              <a:t>[</a:t>
            </a:r>
            <a:r>
              <a:rPr lang="en-US" altLang="zh-CN" sz="2000" dirty="0">
                <a:solidFill>
                  <a:srgbClr val="FF0000"/>
                </a:solidFill>
                <a:sym typeface="Symbol" pitchFamily="18" charset="2"/>
              </a:rPr>
              <a:t>Isa</a:t>
            </a:r>
            <a:r>
              <a:rPr lang="en-US" altLang="zh-CN" sz="2000" dirty="0">
                <a:sym typeface="Symbol" pitchFamily="18" charset="2"/>
              </a:rPr>
              <a:t>(</a:t>
            </a:r>
            <a:r>
              <a:rPr lang="en-US" altLang="zh-CN" sz="2000" dirty="0" err="1">
                <a:solidFill>
                  <a:srgbClr val="0066FF"/>
                </a:solidFill>
                <a:sym typeface="Symbol" pitchFamily="18" charset="2"/>
              </a:rPr>
              <a:t>g</a:t>
            </a:r>
            <a:r>
              <a:rPr lang="en-US" altLang="zh-CN" sz="2000" dirty="0" err="1">
                <a:sym typeface="Symbol" pitchFamily="18" charset="2"/>
              </a:rPr>
              <a:t>,Giving</a:t>
            </a:r>
            <a:r>
              <a:rPr lang="en-US" altLang="zh-CN" sz="2000" dirty="0">
                <a:sym typeface="Symbol" pitchFamily="18" charset="2"/>
              </a:rPr>
              <a:t>-Events)</a:t>
            </a:r>
            <a:r>
              <a:rPr lang="en-US" altLang="zh-CN" sz="2000" dirty="0">
                <a:solidFill>
                  <a:srgbClr val="FF0000"/>
                </a:solidFill>
                <a:latin typeface="宋体" pitchFamily="2" charset="-122"/>
              </a:rPr>
              <a:t>∧</a:t>
            </a:r>
            <a:r>
              <a:rPr lang="en-US" altLang="zh-CN" sz="2000" dirty="0">
                <a:solidFill>
                  <a:srgbClr val="FF0000"/>
                </a:solidFill>
              </a:rPr>
              <a:t>Giver</a:t>
            </a:r>
            <a:r>
              <a:rPr lang="en-US" altLang="zh-CN" sz="2000" dirty="0"/>
              <a:t>(</a:t>
            </a:r>
            <a:r>
              <a:rPr lang="en-US" altLang="zh-CN" sz="2000" dirty="0" err="1">
                <a:solidFill>
                  <a:srgbClr val="0066FF"/>
                </a:solidFill>
              </a:rPr>
              <a:t>g</a:t>
            </a:r>
            <a:r>
              <a:rPr lang="en-US" altLang="zh-CN" sz="2000" dirty="0" err="1"/>
              <a:t>,John</a:t>
            </a:r>
            <a:r>
              <a:rPr lang="en-US" altLang="zh-CN" sz="2000" dirty="0"/>
              <a:t>)</a:t>
            </a:r>
            <a:r>
              <a:rPr lang="en-US" altLang="zh-CN" sz="2000" dirty="0">
                <a:solidFill>
                  <a:srgbClr val="FF0000"/>
                </a:solidFill>
              </a:rPr>
              <a:t> </a:t>
            </a:r>
            <a:r>
              <a:rPr lang="en-US" altLang="zh-CN" sz="2000" dirty="0" smtClean="0">
                <a:solidFill>
                  <a:srgbClr val="FF0000"/>
                </a:solidFill>
              </a:rPr>
              <a:t>∧Receiver</a:t>
            </a:r>
            <a:r>
              <a:rPr lang="en-US" altLang="zh-CN" sz="2000" dirty="0" smtClean="0"/>
              <a:t>(</a:t>
            </a:r>
            <a:r>
              <a:rPr lang="en-US" altLang="zh-CN" sz="2000" dirty="0" err="1" smtClean="0">
                <a:solidFill>
                  <a:srgbClr val="0066FF"/>
                </a:solidFill>
              </a:rPr>
              <a:t>g</a:t>
            </a:r>
            <a:r>
              <a:rPr lang="en-US" altLang="zh-CN" sz="2000" dirty="0" err="1" smtClean="0"/>
              <a:t>,x</a:t>
            </a:r>
            <a:r>
              <a:rPr lang="en-US" altLang="zh-CN" sz="2000" dirty="0"/>
              <a:t>)</a:t>
            </a:r>
            <a:r>
              <a:rPr lang="en-US" altLang="zh-CN" sz="2000" dirty="0">
                <a:solidFill>
                  <a:srgbClr val="FF0000"/>
                </a:solidFill>
              </a:rPr>
              <a:t>∧Thing</a:t>
            </a:r>
            <a:r>
              <a:rPr lang="en-US" altLang="zh-CN" sz="2000" dirty="0"/>
              <a:t>(</a:t>
            </a:r>
            <a:r>
              <a:rPr lang="en-US" altLang="zh-CN" sz="2000" dirty="0" err="1">
                <a:solidFill>
                  <a:srgbClr val="0066FF"/>
                </a:solidFill>
              </a:rPr>
              <a:t>g</a:t>
            </a:r>
            <a:r>
              <a:rPr lang="en-US" altLang="zh-CN" sz="2000" dirty="0" err="1"/>
              <a:t>,</a:t>
            </a:r>
            <a:r>
              <a:rPr lang="en-US" altLang="zh-CN" sz="2000" dirty="0" err="1">
                <a:solidFill>
                  <a:srgbClr val="0066FF"/>
                </a:solidFill>
              </a:rPr>
              <a:t>y</a:t>
            </a:r>
            <a:r>
              <a:rPr lang="en-US" altLang="zh-CN" sz="2000" dirty="0" smtClean="0"/>
              <a:t>)</a:t>
            </a:r>
            <a:r>
              <a:rPr lang="en-US" altLang="zh-CN" sz="2000" dirty="0" smtClean="0">
                <a:sym typeface="Symbol" pitchFamily="18" charset="2"/>
              </a:rPr>
              <a:t>]</a:t>
            </a:r>
            <a:endParaRPr lang="en-US" altLang="zh-CN" sz="2000" dirty="0">
              <a:solidFill>
                <a:srgbClr val="FF0000"/>
              </a:solidFill>
              <a:latin typeface="宋体" pitchFamily="2" charset="-122"/>
            </a:endParaRPr>
          </a:p>
          <a:p>
            <a:pPr marL="0" indent="0">
              <a:buNone/>
            </a:pPr>
            <a:r>
              <a:rPr lang="zh-CN" altLang="en-US" sz="2200" dirty="0" smtClean="0">
                <a:latin typeface="宋体" pitchFamily="2" charset="-122"/>
                <a:sym typeface="Symbol" pitchFamily="18" charset="2"/>
              </a:rPr>
              <a:t>（</a:t>
            </a:r>
            <a:r>
              <a:rPr lang="en-US" altLang="zh-CN" sz="2200" dirty="0" smtClean="0">
                <a:sym typeface="Symbol" pitchFamily="18" charset="2"/>
              </a:rPr>
              <a:t>2</a:t>
            </a:r>
            <a:r>
              <a:rPr lang="zh-CN" altLang="en-US" sz="2200" dirty="0">
                <a:sym typeface="Symbol" pitchFamily="18" charset="2"/>
              </a:rPr>
              <a:t>）</a:t>
            </a:r>
            <a:r>
              <a:rPr lang="zh-CN" altLang="en-US" sz="2200" dirty="0"/>
              <a:t>消去存在量词</a:t>
            </a:r>
            <a:r>
              <a:rPr lang="zh-CN" altLang="en-US" sz="2200" dirty="0">
                <a:sym typeface="Symbol" pitchFamily="18" charset="2"/>
              </a:rPr>
              <a:t>，语义网络节点中的变量隐含受全称量词</a:t>
            </a:r>
            <a:r>
              <a:rPr lang="zh-CN" altLang="en-US" sz="2200" dirty="0" smtClean="0">
                <a:sym typeface="Symbol" pitchFamily="18" charset="2"/>
              </a:rPr>
              <a:t>约束</a:t>
            </a:r>
            <a:endParaRPr lang="en-US" altLang="zh-CN" sz="2200" dirty="0" smtClean="0">
              <a:sym typeface="Symbol" pitchFamily="18" charset="2"/>
            </a:endParaRPr>
          </a:p>
          <a:p>
            <a:pPr marL="0" indent="0">
              <a:buNone/>
            </a:pPr>
            <a:r>
              <a:rPr lang="en-US" altLang="zh-CN" sz="2000" dirty="0" smtClean="0">
                <a:solidFill>
                  <a:srgbClr val="FF0000"/>
                </a:solidFill>
                <a:sym typeface="Symbol" pitchFamily="18" charset="2"/>
              </a:rPr>
              <a:t>Isa</a:t>
            </a:r>
            <a:r>
              <a:rPr lang="en-US" altLang="zh-CN" sz="2000" dirty="0" smtClean="0">
                <a:sym typeface="Symbol" pitchFamily="18" charset="2"/>
              </a:rPr>
              <a:t>(</a:t>
            </a:r>
            <a:r>
              <a:rPr lang="en-US" altLang="zh-CN" sz="2000" dirty="0" smtClean="0">
                <a:solidFill>
                  <a:srgbClr val="0066FF"/>
                </a:solidFill>
                <a:sym typeface="Symbol" pitchFamily="18" charset="2"/>
              </a:rPr>
              <a:t>f(x</a:t>
            </a:r>
            <a:r>
              <a:rPr lang="en-US" altLang="zh-CN" sz="2000" dirty="0">
                <a:solidFill>
                  <a:srgbClr val="0066FF"/>
                </a:solidFill>
                <a:sym typeface="Symbol" pitchFamily="18" charset="2"/>
              </a:rPr>
              <a:t>)</a:t>
            </a:r>
            <a:r>
              <a:rPr lang="en-US" altLang="zh-CN" sz="2000" dirty="0">
                <a:sym typeface="Symbol" pitchFamily="18" charset="2"/>
              </a:rPr>
              <a:t>,Giving-Events</a:t>
            </a:r>
            <a:r>
              <a:rPr lang="en-US" altLang="zh-CN" sz="2000" dirty="0" smtClean="0">
                <a:sym typeface="Symbol" pitchFamily="18" charset="2"/>
              </a:rPr>
              <a:t>)</a:t>
            </a:r>
            <a:r>
              <a:rPr lang="en-US" altLang="zh-CN" sz="2000" dirty="0" smtClean="0">
                <a:solidFill>
                  <a:srgbClr val="FF0000"/>
                </a:solidFill>
                <a:latin typeface="宋体" pitchFamily="2" charset="-122"/>
              </a:rPr>
              <a:t>∧</a:t>
            </a:r>
            <a:r>
              <a:rPr lang="en-US" altLang="zh-CN" sz="2000" dirty="0">
                <a:solidFill>
                  <a:srgbClr val="FF0000"/>
                </a:solidFill>
              </a:rPr>
              <a:t>Giver</a:t>
            </a:r>
            <a:r>
              <a:rPr lang="en-US" altLang="zh-CN" sz="2000" dirty="0"/>
              <a:t>(</a:t>
            </a:r>
            <a:r>
              <a:rPr lang="en-US" altLang="zh-CN" sz="2000" dirty="0">
                <a:solidFill>
                  <a:srgbClr val="0066FF"/>
                </a:solidFill>
                <a:sym typeface="Symbol" pitchFamily="18" charset="2"/>
              </a:rPr>
              <a:t>f(x),</a:t>
            </a:r>
            <a:r>
              <a:rPr lang="en-US" altLang="zh-CN" sz="2000" dirty="0"/>
              <a:t>John</a:t>
            </a:r>
            <a:r>
              <a:rPr lang="en-US" altLang="zh-CN" sz="2000" dirty="0" smtClean="0"/>
              <a:t>)</a:t>
            </a:r>
            <a:r>
              <a:rPr lang="en-US" altLang="zh-CN" sz="2000" dirty="0" smtClean="0">
                <a:solidFill>
                  <a:srgbClr val="FF0000"/>
                </a:solidFill>
              </a:rPr>
              <a:t>∧</a:t>
            </a:r>
            <a:r>
              <a:rPr lang="en-US" altLang="zh-CN" sz="2000" dirty="0">
                <a:solidFill>
                  <a:srgbClr val="FF0000"/>
                </a:solidFill>
              </a:rPr>
              <a:t>Receiver</a:t>
            </a:r>
            <a:r>
              <a:rPr lang="en-US" altLang="zh-CN" sz="2000" dirty="0"/>
              <a:t>(</a:t>
            </a:r>
            <a:r>
              <a:rPr lang="en-US" altLang="zh-CN" sz="2000" dirty="0">
                <a:solidFill>
                  <a:srgbClr val="0066FF"/>
                </a:solidFill>
                <a:sym typeface="Symbol" pitchFamily="18" charset="2"/>
              </a:rPr>
              <a:t>f(x)</a:t>
            </a:r>
            <a:r>
              <a:rPr lang="en-US" altLang="zh-CN" sz="2000" dirty="0"/>
              <a:t>,x)</a:t>
            </a:r>
          </a:p>
          <a:p>
            <a:pPr marL="667512" lvl="2" indent="0">
              <a:lnSpc>
                <a:spcPct val="80000"/>
              </a:lnSpc>
              <a:buNone/>
            </a:pPr>
            <a:r>
              <a:rPr lang="en-US" altLang="zh-CN" sz="2000" dirty="0">
                <a:solidFill>
                  <a:srgbClr val="FF0000"/>
                </a:solidFill>
              </a:rPr>
              <a:t>∧Thing</a:t>
            </a:r>
            <a:r>
              <a:rPr lang="en-US" altLang="zh-CN" sz="2000" dirty="0"/>
              <a:t>(</a:t>
            </a:r>
            <a:r>
              <a:rPr lang="en-US" altLang="zh-CN" sz="2000" dirty="0">
                <a:solidFill>
                  <a:srgbClr val="0066FF"/>
                </a:solidFill>
                <a:sym typeface="Symbol" pitchFamily="18" charset="2"/>
              </a:rPr>
              <a:t>f(x)</a:t>
            </a:r>
            <a:r>
              <a:rPr lang="en-US" altLang="zh-CN" sz="2000" dirty="0"/>
              <a:t>, g</a:t>
            </a:r>
            <a:r>
              <a:rPr lang="en-US" altLang="zh-CN" sz="2000" dirty="0">
                <a:solidFill>
                  <a:srgbClr val="0066FF"/>
                </a:solidFill>
                <a:sym typeface="Symbol" pitchFamily="18" charset="2"/>
              </a:rPr>
              <a:t>(x)</a:t>
            </a:r>
            <a:r>
              <a:rPr lang="en-US" altLang="zh-CN" sz="2000" dirty="0"/>
              <a:t>)</a:t>
            </a:r>
          </a:p>
          <a:p>
            <a:endParaRPr lang="zh-CN" altLang="en-US" sz="2200" dirty="0">
              <a:solidFill>
                <a:srgbClr val="FF0000"/>
              </a:solidFill>
              <a:latin typeface="宋体" pitchFamily="2" charset="-122"/>
            </a:endParaRP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a:p>
        </p:txBody>
      </p:sp>
      <p:grpSp>
        <p:nvGrpSpPr>
          <p:cNvPr id="8" name="Group 31"/>
          <p:cNvGrpSpPr>
            <a:grpSpLocks/>
          </p:cNvGrpSpPr>
          <p:nvPr/>
        </p:nvGrpSpPr>
        <p:grpSpPr bwMode="auto">
          <a:xfrm>
            <a:off x="1457524" y="3429000"/>
            <a:ext cx="7878365" cy="2808288"/>
            <a:chOff x="0" y="0"/>
            <a:chExt cx="4581" cy="1769"/>
          </a:xfrm>
        </p:grpSpPr>
        <p:sp>
          <p:nvSpPr>
            <p:cNvPr id="9" name="Rectangle 30"/>
            <p:cNvSpPr>
              <a:spLocks noChangeArrowheads="1"/>
            </p:cNvSpPr>
            <p:nvPr/>
          </p:nvSpPr>
          <p:spPr bwMode="auto">
            <a:xfrm>
              <a:off x="30" y="896"/>
              <a:ext cx="862"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John</a:t>
              </a:r>
            </a:p>
          </p:txBody>
        </p:sp>
        <p:sp>
          <p:nvSpPr>
            <p:cNvPr id="10" name="Rectangle 31"/>
            <p:cNvSpPr>
              <a:spLocks noChangeArrowheads="1"/>
            </p:cNvSpPr>
            <p:nvPr/>
          </p:nvSpPr>
          <p:spPr bwMode="auto">
            <a:xfrm>
              <a:off x="1708" y="915"/>
              <a:ext cx="862"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x</a:t>
              </a:r>
            </a:p>
          </p:txBody>
        </p:sp>
        <p:sp>
          <p:nvSpPr>
            <p:cNvPr id="11" name="Rectangle 32"/>
            <p:cNvSpPr>
              <a:spLocks noChangeArrowheads="1"/>
            </p:cNvSpPr>
            <p:nvPr/>
          </p:nvSpPr>
          <p:spPr bwMode="auto">
            <a:xfrm>
              <a:off x="3341" y="912"/>
              <a:ext cx="862"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g(x)</a:t>
              </a:r>
            </a:p>
          </p:txBody>
        </p:sp>
        <p:sp>
          <p:nvSpPr>
            <p:cNvPr id="12" name="Rectangle 33"/>
            <p:cNvSpPr>
              <a:spLocks noChangeArrowheads="1"/>
            </p:cNvSpPr>
            <p:nvPr/>
          </p:nvSpPr>
          <p:spPr bwMode="auto">
            <a:xfrm>
              <a:off x="1799" y="101"/>
              <a:ext cx="681"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f(x)</a:t>
              </a:r>
            </a:p>
          </p:txBody>
        </p:sp>
        <p:sp>
          <p:nvSpPr>
            <p:cNvPr id="13" name="Rectangle 34"/>
            <p:cNvSpPr>
              <a:spLocks noChangeArrowheads="1"/>
            </p:cNvSpPr>
            <p:nvPr/>
          </p:nvSpPr>
          <p:spPr bwMode="auto">
            <a:xfrm>
              <a:off x="272" y="590"/>
              <a:ext cx="72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Giver</a:t>
              </a:r>
            </a:p>
          </p:txBody>
        </p:sp>
        <p:cxnSp>
          <p:nvCxnSpPr>
            <p:cNvPr id="14" name="AutoShape 35"/>
            <p:cNvCxnSpPr>
              <a:cxnSpLocks noChangeShapeType="1"/>
              <a:stCxn id="12" idx="2"/>
              <a:endCxn id="10" idx="0"/>
            </p:cNvCxnSpPr>
            <p:nvPr/>
          </p:nvCxnSpPr>
          <p:spPr bwMode="auto">
            <a:xfrm flipH="1">
              <a:off x="2139" y="386"/>
              <a:ext cx="1" cy="517"/>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 name="Rectangle 36"/>
            <p:cNvSpPr>
              <a:spLocks noChangeArrowheads="1"/>
            </p:cNvSpPr>
            <p:nvPr/>
          </p:nvSpPr>
          <p:spPr bwMode="auto">
            <a:xfrm>
              <a:off x="1451" y="590"/>
              <a:ext cx="72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dirty="0">
                  <a:solidFill>
                    <a:srgbClr val="FF0000"/>
                  </a:solidFill>
                </a:rPr>
                <a:t>Receiver</a:t>
              </a:r>
            </a:p>
          </p:txBody>
        </p:sp>
        <p:sp>
          <p:nvSpPr>
            <p:cNvPr id="16" name="Rectangle 37"/>
            <p:cNvSpPr>
              <a:spLocks noChangeArrowheads="1"/>
            </p:cNvSpPr>
            <p:nvPr/>
          </p:nvSpPr>
          <p:spPr bwMode="auto">
            <a:xfrm>
              <a:off x="3311" y="590"/>
              <a:ext cx="72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Thing</a:t>
              </a:r>
            </a:p>
          </p:txBody>
        </p:sp>
        <p:sp>
          <p:nvSpPr>
            <p:cNvPr id="17" name="Rectangle 38"/>
            <p:cNvSpPr>
              <a:spLocks noChangeArrowheads="1"/>
            </p:cNvSpPr>
            <p:nvPr/>
          </p:nvSpPr>
          <p:spPr bwMode="auto">
            <a:xfrm>
              <a:off x="0" y="91"/>
              <a:ext cx="1118"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dirty="0">
                  <a:solidFill>
                    <a:srgbClr val="0066FF"/>
                  </a:solidFill>
                </a:rPr>
                <a:t>Giving-Event</a:t>
              </a:r>
            </a:p>
          </p:txBody>
        </p:sp>
        <p:cxnSp>
          <p:nvCxnSpPr>
            <p:cNvPr id="18" name="AutoShape 39"/>
            <p:cNvCxnSpPr>
              <a:cxnSpLocks noChangeShapeType="1"/>
              <a:stCxn id="12" idx="1"/>
              <a:endCxn id="17" idx="3"/>
            </p:cNvCxnSpPr>
            <p:nvPr/>
          </p:nvCxnSpPr>
          <p:spPr bwMode="auto">
            <a:xfrm flipH="1" flipV="1">
              <a:off x="1130" y="228"/>
              <a:ext cx="657" cy="1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Rectangle 40"/>
            <p:cNvSpPr>
              <a:spLocks noChangeArrowheads="1"/>
            </p:cNvSpPr>
            <p:nvPr/>
          </p:nvSpPr>
          <p:spPr bwMode="auto">
            <a:xfrm>
              <a:off x="1224" y="0"/>
              <a:ext cx="4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20" name="AutoShape 41"/>
            <p:cNvCxnSpPr>
              <a:cxnSpLocks noChangeShapeType="1"/>
              <a:stCxn id="12" idx="2"/>
              <a:endCxn id="9" idx="0"/>
            </p:cNvCxnSpPr>
            <p:nvPr/>
          </p:nvCxnSpPr>
          <p:spPr bwMode="auto">
            <a:xfrm flipH="1">
              <a:off x="461" y="386"/>
              <a:ext cx="1679" cy="498"/>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42"/>
            <p:cNvCxnSpPr>
              <a:cxnSpLocks noChangeShapeType="1"/>
              <a:stCxn id="12" idx="2"/>
              <a:endCxn id="11" idx="0"/>
            </p:cNvCxnSpPr>
            <p:nvPr/>
          </p:nvCxnSpPr>
          <p:spPr bwMode="auto">
            <a:xfrm>
              <a:off x="2140" y="386"/>
              <a:ext cx="1632" cy="514"/>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 name="Rectangle 43"/>
            <p:cNvSpPr>
              <a:spLocks noChangeArrowheads="1"/>
            </p:cNvSpPr>
            <p:nvPr/>
          </p:nvSpPr>
          <p:spPr bwMode="auto">
            <a:xfrm>
              <a:off x="846" y="1496"/>
              <a:ext cx="862"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Persons</a:t>
              </a:r>
            </a:p>
          </p:txBody>
        </p:sp>
        <p:cxnSp>
          <p:nvCxnSpPr>
            <p:cNvPr id="23" name="AutoShape 44"/>
            <p:cNvCxnSpPr>
              <a:cxnSpLocks noChangeShapeType="1"/>
              <a:stCxn id="9" idx="2"/>
              <a:endCxn id="22" idx="0"/>
            </p:cNvCxnSpPr>
            <p:nvPr/>
          </p:nvCxnSpPr>
          <p:spPr bwMode="auto">
            <a:xfrm>
              <a:off x="461" y="1181"/>
              <a:ext cx="816" cy="303"/>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 name="Rectangle 45"/>
            <p:cNvSpPr>
              <a:spLocks noChangeArrowheads="1"/>
            </p:cNvSpPr>
            <p:nvPr/>
          </p:nvSpPr>
          <p:spPr bwMode="auto">
            <a:xfrm>
              <a:off x="302" y="1224"/>
              <a:ext cx="4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25" name="AutoShape 46"/>
            <p:cNvCxnSpPr>
              <a:cxnSpLocks noChangeShapeType="1"/>
              <a:stCxn id="10" idx="2"/>
              <a:endCxn id="22" idx="0"/>
            </p:cNvCxnSpPr>
            <p:nvPr/>
          </p:nvCxnSpPr>
          <p:spPr bwMode="auto">
            <a:xfrm flipH="1">
              <a:off x="1277" y="1200"/>
              <a:ext cx="862" cy="284"/>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Rectangle 47"/>
            <p:cNvSpPr>
              <a:spLocks noChangeArrowheads="1"/>
            </p:cNvSpPr>
            <p:nvPr/>
          </p:nvSpPr>
          <p:spPr bwMode="auto">
            <a:xfrm>
              <a:off x="1844" y="1224"/>
              <a:ext cx="4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27" name="Rectangle 48"/>
            <p:cNvSpPr>
              <a:spLocks noChangeArrowheads="1"/>
            </p:cNvSpPr>
            <p:nvPr/>
          </p:nvSpPr>
          <p:spPr bwMode="auto">
            <a:xfrm>
              <a:off x="2978" y="1496"/>
              <a:ext cx="1603" cy="273"/>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Physical-Things</a:t>
              </a:r>
            </a:p>
          </p:txBody>
        </p:sp>
        <p:cxnSp>
          <p:nvCxnSpPr>
            <p:cNvPr id="28" name="AutoShape 49"/>
            <p:cNvCxnSpPr>
              <a:cxnSpLocks noChangeShapeType="1"/>
              <a:stCxn id="11" idx="2"/>
              <a:endCxn id="27" idx="0"/>
            </p:cNvCxnSpPr>
            <p:nvPr/>
          </p:nvCxnSpPr>
          <p:spPr bwMode="auto">
            <a:xfrm>
              <a:off x="3772" y="1197"/>
              <a:ext cx="8" cy="287"/>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 name="Rectangle 50"/>
            <p:cNvSpPr>
              <a:spLocks noChangeArrowheads="1"/>
            </p:cNvSpPr>
            <p:nvPr/>
          </p:nvSpPr>
          <p:spPr bwMode="auto">
            <a:xfrm>
              <a:off x="3885" y="1179"/>
              <a:ext cx="4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30" name="Oval 51"/>
            <p:cNvSpPr>
              <a:spLocks noChangeArrowheads="1"/>
            </p:cNvSpPr>
            <p:nvPr/>
          </p:nvSpPr>
          <p:spPr bwMode="auto">
            <a:xfrm>
              <a:off x="3583" y="907"/>
              <a:ext cx="363" cy="31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1" name="Oval 52"/>
            <p:cNvSpPr>
              <a:spLocks noChangeArrowheads="1"/>
            </p:cNvSpPr>
            <p:nvPr/>
          </p:nvSpPr>
          <p:spPr bwMode="auto">
            <a:xfrm>
              <a:off x="1950" y="45"/>
              <a:ext cx="363" cy="31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2" name="Oval 53"/>
            <p:cNvSpPr>
              <a:spLocks noChangeArrowheads="1"/>
            </p:cNvSpPr>
            <p:nvPr/>
          </p:nvSpPr>
          <p:spPr bwMode="auto">
            <a:xfrm>
              <a:off x="1950" y="907"/>
              <a:ext cx="363" cy="318"/>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
        <p:nvSpPr>
          <p:cNvPr id="2" name="右弧形箭头 1">
            <a:hlinkClick r:id="rId2" action="ppaction://hlinksldjump"/>
          </p:cNvPr>
          <p:cNvSpPr/>
          <p:nvPr/>
        </p:nvSpPr>
        <p:spPr>
          <a:xfrm>
            <a:off x="8463390" y="6453336"/>
            <a:ext cx="312035" cy="3326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1861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p:cNvSpPr>
            <a:spLocks noGrp="1" noChangeArrowheads="1"/>
          </p:cNvSpPr>
          <p:nvPr>
            <p:ph type="body" idx="4294967295"/>
          </p:nvPr>
        </p:nvSpPr>
        <p:spPr>
          <a:xfrm>
            <a:off x="65352" y="379610"/>
            <a:ext cx="9724184" cy="2120428"/>
          </a:xfrm>
        </p:spPr>
        <p:txBody>
          <a:bodyPr>
            <a:normAutofit fontScale="55000" lnSpcReduction="20000"/>
          </a:bodyPr>
          <a:lstStyle/>
          <a:p>
            <a:r>
              <a:rPr lang="zh-CN" altLang="en-US" sz="3800" b="1" dirty="0"/>
              <a:t>例：</a:t>
            </a:r>
            <a:r>
              <a:rPr lang="en-US" altLang="zh-CN" sz="3800" b="1" dirty="0"/>
              <a:t>John</a:t>
            </a:r>
            <a:r>
              <a:rPr lang="zh-CN" altLang="en-US" sz="3800" b="1" dirty="0"/>
              <a:t>给每个人一个礼物</a:t>
            </a:r>
            <a:endParaRPr lang="en-US" altLang="zh-CN" sz="3800" b="1" dirty="0"/>
          </a:p>
          <a:p>
            <a:pPr marL="274320" lvl="1" indent="-274320">
              <a:buClr>
                <a:schemeClr val="accent3"/>
              </a:buClr>
              <a:buSzPct val="95000"/>
            </a:pPr>
            <a:r>
              <a:rPr lang="zh-CN" altLang="en-US" sz="3800" b="1" dirty="0"/>
              <a:t>第二种</a:t>
            </a:r>
            <a:r>
              <a:rPr lang="zh-CN" altLang="en-US" sz="3800" b="1" dirty="0" smtClean="0"/>
              <a:t>方法：</a:t>
            </a:r>
            <a:r>
              <a:rPr lang="zh-CN" altLang="en-US" sz="3400" b="1" dirty="0">
                <a:solidFill>
                  <a:srgbClr val="FF0000"/>
                </a:solidFill>
                <a:sym typeface="Symbol" pitchFamily="18" charset="2"/>
              </a:rPr>
              <a:t></a:t>
            </a:r>
            <a:r>
              <a:rPr lang="en-US" altLang="zh-CN" sz="3400" b="1" dirty="0"/>
              <a:t>x </a:t>
            </a:r>
            <a:r>
              <a:rPr lang="en-US" altLang="zh-CN" sz="3400" b="1" dirty="0">
                <a:solidFill>
                  <a:srgbClr val="FF0000"/>
                </a:solidFill>
                <a:sym typeface="Symbol" pitchFamily="18" charset="2"/>
              </a:rPr>
              <a:t></a:t>
            </a:r>
            <a:r>
              <a:rPr lang="en-US" altLang="zh-CN" sz="3400" b="1" dirty="0">
                <a:solidFill>
                  <a:srgbClr val="0066FF"/>
                </a:solidFill>
                <a:sym typeface="Symbol" pitchFamily="18" charset="2"/>
              </a:rPr>
              <a:t>y </a:t>
            </a:r>
            <a:r>
              <a:rPr lang="en-US" altLang="zh-CN" sz="3400" b="1" dirty="0">
                <a:solidFill>
                  <a:srgbClr val="FF0000"/>
                </a:solidFill>
                <a:sym typeface="Symbol" pitchFamily="18" charset="2"/>
              </a:rPr>
              <a:t></a:t>
            </a:r>
            <a:r>
              <a:rPr lang="en-US" altLang="zh-CN" sz="3400" b="1" dirty="0">
                <a:solidFill>
                  <a:srgbClr val="0066FF"/>
                </a:solidFill>
                <a:sym typeface="Symbol" pitchFamily="18" charset="2"/>
              </a:rPr>
              <a:t>g</a:t>
            </a:r>
            <a:r>
              <a:rPr lang="en-US" altLang="zh-CN" sz="3400" b="1" dirty="0">
                <a:sym typeface="Symbol" pitchFamily="18" charset="2"/>
              </a:rPr>
              <a:t>[</a:t>
            </a:r>
            <a:r>
              <a:rPr lang="en-US" altLang="zh-CN" sz="3400" b="1" dirty="0">
                <a:solidFill>
                  <a:srgbClr val="FF0000"/>
                </a:solidFill>
                <a:sym typeface="Symbol" pitchFamily="18" charset="2"/>
              </a:rPr>
              <a:t>Isa</a:t>
            </a:r>
            <a:r>
              <a:rPr lang="en-US" altLang="zh-CN" sz="3400" b="1" dirty="0">
                <a:sym typeface="Symbol" pitchFamily="18" charset="2"/>
              </a:rPr>
              <a:t>(</a:t>
            </a:r>
            <a:r>
              <a:rPr lang="en-US" altLang="zh-CN" sz="3400" b="1" dirty="0" err="1">
                <a:solidFill>
                  <a:srgbClr val="0066FF"/>
                </a:solidFill>
                <a:sym typeface="Symbol" pitchFamily="18" charset="2"/>
              </a:rPr>
              <a:t>g</a:t>
            </a:r>
            <a:r>
              <a:rPr lang="en-US" altLang="zh-CN" sz="3400" b="1" dirty="0" err="1">
                <a:sym typeface="Symbol" pitchFamily="18" charset="2"/>
              </a:rPr>
              <a:t>,Giving</a:t>
            </a:r>
            <a:r>
              <a:rPr lang="en-US" altLang="zh-CN" sz="3400" b="1" dirty="0">
                <a:sym typeface="Symbol" pitchFamily="18" charset="2"/>
              </a:rPr>
              <a:t>-Events)</a:t>
            </a:r>
            <a:r>
              <a:rPr lang="en-US" altLang="zh-CN" sz="3400" b="1" dirty="0">
                <a:solidFill>
                  <a:srgbClr val="FF0000"/>
                </a:solidFill>
                <a:latin typeface="宋体" pitchFamily="2" charset="-122"/>
              </a:rPr>
              <a:t>∧</a:t>
            </a:r>
            <a:r>
              <a:rPr lang="en-US" altLang="zh-CN" sz="3400" b="1" dirty="0">
                <a:solidFill>
                  <a:srgbClr val="FF0000"/>
                </a:solidFill>
              </a:rPr>
              <a:t>Giver</a:t>
            </a:r>
            <a:r>
              <a:rPr lang="en-US" altLang="zh-CN" sz="3400" b="1" dirty="0"/>
              <a:t>(</a:t>
            </a:r>
            <a:r>
              <a:rPr lang="en-US" altLang="zh-CN" sz="3400" b="1" dirty="0" err="1">
                <a:solidFill>
                  <a:srgbClr val="0066FF"/>
                </a:solidFill>
              </a:rPr>
              <a:t>g</a:t>
            </a:r>
            <a:r>
              <a:rPr lang="en-US" altLang="zh-CN" sz="3400" b="1" dirty="0" err="1"/>
              <a:t>,John</a:t>
            </a:r>
            <a:r>
              <a:rPr lang="en-US" altLang="zh-CN" sz="3400" b="1" dirty="0"/>
              <a:t>)</a:t>
            </a:r>
            <a:r>
              <a:rPr lang="en-US" altLang="zh-CN" sz="3400" b="1" dirty="0">
                <a:solidFill>
                  <a:srgbClr val="FF0000"/>
                </a:solidFill>
              </a:rPr>
              <a:t> ∧Receiver</a:t>
            </a:r>
            <a:r>
              <a:rPr lang="en-US" altLang="zh-CN" sz="3400" b="1" dirty="0"/>
              <a:t>(</a:t>
            </a:r>
            <a:r>
              <a:rPr lang="en-US" altLang="zh-CN" sz="3400" b="1" dirty="0" err="1">
                <a:solidFill>
                  <a:srgbClr val="0066FF"/>
                </a:solidFill>
              </a:rPr>
              <a:t>g</a:t>
            </a:r>
            <a:r>
              <a:rPr lang="en-US" altLang="zh-CN" sz="3400" b="1" dirty="0" err="1"/>
              <a:t>,x</a:t>
            </a:r>
            <a:r>
              <a:rPr lang="en-US" altLang="zh-CN" sz="3400" b="1" dirty="0"/>
              <a:t>)</a:t>
            </a:r>
            <a:r>
              <a:rPr lang="en-US" altLang="zh-CN" sz="3400" b="1" dirty="0">
                <a:solidFill>
                  <a:srgbClr val="FF0000"/>
                </a:solidFill>
              </a:rPr>
              <a:t>∧Thing</a:t>
            </a:r>
            <a:r>
              <a:rPr lang="en-US" altLang="zh-CN" sz="3400" b="1" dirty="0"/>
              <a:t>(</a:t>
            </a:r>
            <a:r>
              <a:rPr lang="en-US" altLang="zh-CN" sz="3400" b="1" dirty="0" err="1">
                <a:solidFill>
                  <a:srgbClr val="0066FF"/>
                </a:solidFill>
              </a:rPr>
              <a:t>g</a:t>
            </a:r>
            <a:r>
              <a:rPr lang="en-US" altLang="zh-CN" sz="3400" b="1" dirty="0" err="1"/>
              <a:t>,</a:t>
            </a:r>
            <a:r>
              <a:rPr lang="en-US" altLang="zh-CN" sz="3400" b="1" dirty="0" err="1">
                <a:solidFill>
                  <a:srgbClr val="0066FF"/>
                </a:solidFill>
              </a:rPr>
              <a:t>y</a:t>
            </a:r>
            <a:r>
              <a:rPr lang="en-US" altLang="zh-CN" sz="3400" b="1" dirty="0" smtClean="0"/>
              <a:t>)</a:t>
            </a:r>
            <a:r>
              <a:rPr lang="en-US" altLang="zh-CN" sz="3400" b="1" dirty="0" smtClean="0">
                <a:sym typeface="Symbol" pitchFamily="18" charset="2"/>
              </a:rPr>
              <a:t>]</a:t>
            </a:r>
            <a:endParaRPr lang="en-US" altLang="zh-CN" sz="6700" b="1" dirty="0"/>
          </a:p>
          <a:p>
            <a:pPr>
              <a:buFont typeface="Wingdings" panose="05000000000000000000" pitchFamily="2" charset="2"/>
              <a:buChar char="Ø"/>
            </a:pPr>
            <a:r>
              <a:rPr lang="en-US" altLang="zh-CN" sz="3800" b="1" dirty="0">
                <a:solidFill>
                  <a:srgbClr val="0066FF"/>
                </a:solidFill>
                <a:latin typeface="宋体" pitchFamily="2" charset="-122"/>
              </a:rPr>
              <a:t>⒈</a:t>
            </a:r>
            <a:r>
              <a:rPr lang="zh-CN" altLang="en-US" sz="3800" b="1" dirty="0">
                <a:latin typeface="宋体" pitchFamily="2" charset="-122"/>
              </a:rPr>
              <a:t>在语义网络用虚线围出一个</a:t>
            </a:r>
            <a:r>
              <a:rPr lang="zh-CN" altLang="en-US" sz="3800" b="1" dirty="0" smtClean="0">
                <a:solidFill>
                  <a:srgbClr val="FF0000"/>
                </a:solidFill>
                <a:latin typeface="宋体" pitchFamily="2" charset="-122"/>
              </a:rPr>
              <a:t>子网</a:t>
            </a:r>
            <a:r>
              <a:rPr lang="zh-CN" altLang="en-US" sz="3800" b="1" dirty="0" smtClean="0">
                <a:latin typeface="宋体" pitchFamily="2" charset="-122"/>
              </a:rPr>
              <a:t>提供概念节点</a:t>
            </a:r>
            <a:r>
              <a:rPr lang="en-US" altLang="zh-CN" sz="3800" b="1" dirty="0" smtClean="0">
                <a:solidFill>
                  <a:srgbClr val="FF0000"/>
                </a:solidFill>
                <a:latin typeface="宋体" pitchFamily="2" charset="-122"/>
              </a:rPr>
              <a:t>G</a:t>
            </a:r>
            <a:r>
              <a:rPr lang="zh-CN" altLang="en-US" sz="3800" b="1" dirty="0">
                <a:solidFill>
                  <a:srgbClr val="FF0000"/>
                </a:solidFill>
                <a:latin typeface="宋体" pitchFamily="2" charset="-122"/>
              </a:rPr>
              <a:t>的内容</a:t>
            </a:r>
            <a:r>
              <a:rPr lang="zh-CN" altLang="en-US" sz="3800" b="1" dirty="0">
                <a:latin typeface="宋体" pitchFamily="2" charset="-122"/>
              </a:rPr>
              <a:t>，称为</a:t>
            </a:r>
            <a:r>
              <a:rPr lang="zh-CN" altLang="en-US" sz="3800" b="1" dirty="0">
                <a:solidFill>
                  <a:srgbClr val="FF0000"/>
                </a:solidFill>
                <a:latin typeface="宋体" pitchFamily="2" charset="-122"/>
              </a:rPr>
              <a:t>构架</a:t>
            </a:r>
            <a:r>
              <a:rPr lang="zh-CN" altLang="en-US" sz="3800" b="1" dirty="0">
                <a:latin typeface="宋体" pitchFamily="2" charset="-122"/>
              </a:rPr>
              <a:t>（</a:t>
            </a:r>
            <a:r>
              <a:rPr lang="en-US" altLang="zh-CN" sz="3800" b="1" dirty="0">
                <a:solidFill>
                  <a:srgbClr val="FF0000"/>
                </a:solidFill>
              </a:rPr>
              <a:t>Form</a:t>
            </a:r>
            <a:r>
              <a:rPr lang="zh-CN" altLang="en-US" sz="3800" b="1" dirty="0">
                <a:latin typeface="宋体" pitchFamily="2" charset="-122"/>
              </a:rPr>
              <a:t>）</a:t>
            </a:r>
            <a:r>
              <a:rPr lang="zh-CN" altLang="en-US" sz="3800" b="1" dirty="0" smtClean="0">
                <a:latin typeface="宋体" pitchFamily="2" charset="-122"/>
              </a:rPr>
              <a:t>；</a:t>
            </a:r>
            <a:endParaRPr lang="en-US" altLang="zh-CN" sz="3800" b="1" dirty="0" smtClean="0">
              <a:latin typeface="宋体" pitchFamily="2" charset="-122"/>
            </a:endParaRPr>
          </a:p>
          <a:p>
            <a:pPr>
              <a:buFont typeface="Wingdings" panose="05000000000000000000" pitchFamily="2" charset="2"/>
              <a:buChar char="Ø"/>
            </a:pPr>
            <a:r>
              <a:rPr lang="en-US" altLang="zh-CN" sz="3800" b="1" dirty="0" smtClean="0">
                <a:solidFill>
                  <a:srgbClr val="0066FF"/>
                </a:solidFill>
                <a:latin typeface="宋体" pitchFamily="2" charset="-122"/>
              </a:rPr>
              <a:t>⒉</a:t>
            </a:r>
            <a:r>
              <a:rPr lang="zh-CN" altLang="en-US" sz="3800" b="1" dirty="0">
                <a:solidFill>
                  <a:srgbClr val="FF0000"/>
                </a:solidFill>
                <a:latin typeface="宋体" pitchFamily="2" charset="-122"/>
              </a:rPr>
              <a:t>带标签</a:t>
            </a:r>
            <a:r>
              <a:rPr lang="en-US" altLang="zh-CN" sz="3800" b="1" dirty="0">
                <a:solidFill>
                  <a:srgbClr val="FF0000"/>
                </a:solidFill>
              </a:rPr>
              <a:t>Form</a:t>
            </a:r>
            <a:r>
              <a:rPr lang="zh-CN" altLang="en-US" sz="3800" b="1" dirty="0">
                <a:solidFill>
                  <a:srgbClr val="FF0000"/>
                </a:solidFill>
                <a:latin typeface="宋体" pitchFamily="2" charset="-122"/>
              </a:rPr>
              <a:t>的关系弧</a:t>
            </a:r>
            <a:r>
              <a:rPr lang="zh-CN" altLang="en-US" sz="3800" b="1" dirty="0">
                <a:latin typeface="宋体" pitchFamily="2" charset="-122"/>
              </a:rPr>
              <a:t>指向</a:t>
            </a:r>
            <a:r>
              <a:rPr lang="zh-CN" altLang="en-US" sz="3800" b="1" dirty="0">
                <a:solidFill>
                  <a:srgbClr val="FF0000"/>
                </a:solidFill>
                <a:latin typeface="宋体" pitchFamily="2" charset="-122"/>
              </a:rPr>
              <a:t>子网</a:t>
            </a:r>
            <a:r>
              <a:rPr lang="zh-CN" altLang="en-US" sz="3800" b="1" dirty="0" smtClean="0">
                <a:latin typeface="宋体" pitchFamily="2" charset="-122"/>
              </a:rPr>
              <a:t>；</a:t>
            </a:r>
            <a:endParaRPr lang="en-US" altLang="zh-CN" sz="3800" b="1" dirty="0">
              <a:latin typeface="宋体" pitchFamily="2" charset="-122"/>
            </a:endParaRPr>
          </a:p>
          <a:p>
            <a:pPr>
              <a:buFont typeface="Wingdings" panose="05000000000000000000" pitchFamily="2" charset="2"/>
              <a:buChar char="Ø"/>
            </a:pPr>
            <a:r>
              <a:rPr lang="en-US" altLang="zh-CN" sz="3800" b="1" dirty="0">
                <a:solidFill>
                  <a:srgbClr val="0066FF"/>
                </a:solidFill>
                <a:latin typeface="宋体" pitchFamily="2" charset="-122"/>
              </a:rPr>
              <a:t>3.</a:t>
            </a:r>
            <a:r>
              <a:rPr lang="zh-CN" altLang="en-US" sz="3800" b="1" dirty="0" smtClean="0">
                <a:solidFill>
                  <a:srgbClr val="FF0000"/>
                </a:solidFill>
                <a:latin typeface="宋体" pitchFamily="2" charset="-122"/>
              </a:rPr>
              <a:t>带</a:t>
            </a:r>
            <a:r>
              <a:rPr lang="zh-CN" altLang="en-US" sz="3800" b="1" dirty="0">
                <a:solidFill>
                  <a:srgbClr val="FF0000"/>
                </a:solidFill>
                <a:latin typeface="宋体" pitchFamily="2" charset="-122"/>
              </a:rPr>
              <a:t>标签</a:t>
            </a:r>
            <a:r>
              <a:rPr lang="zh-CN" altLang="en-US" sz="3800" b="1" dirty="0">
                <a:solidFill>
                  <a:srgbClr val="FF0000"/>
                </a:solidFill>
                <a:sym typeface="Symbol" pitchFamily="18" charset="2"/>
              </a:rPr>
              <a:t>的弧</a:t>
            </a:r>
            <a:r>
              <a:rPr lang="zh-CN" altLang="en-US" sz="3800" b="1" dirty="0">
                <a:latin typeface="宋体" pitchFamily="2" charset="-122"/>
              </a:rPr>
              <a:t>指向全称量词</a:t>
            </a:r>
            <a:r>
              <a:rPr lang="zh-CN" altLang="en-US" sz="3800" b="1" dirty="0">
                <a:solidFill>
                  <a:srgbClr val="FF0000"/>
                </a:solidFill>
                <a:sym typeface="Symbol" pitchFamily="18" charset="2"/>
              </a:rPr>
              <a:t></a:t>
            </a:r>
            <a:r>
              <a:rPr lang="zh-CN" altLang="en-US" sz="3800" b="1" dirty="0">
                <a:sym typeface="Symbol" pitchFamily="18" charset="2"/>
              </a:rPr>
              <a:t>的</a:t>
            </a:r>
            <a:r>
              <a:rPr lang="zh-CN" altLang="en-US" sz="3800" b="1" dirty="0">
                <a:solidFill>
                  <a:srgbClr val="FF0000"/>
                </a:solidFill>
                <a:sym typeface="Symbol" pitchFamily="18" charset="2"/>
              </a:rPr>
              <a:t>约束变量；</a:t>
            </a:r>
          </a:p>
          <a:p>
            <a:pPr marL="0" indent="0">
              <a:buNone/>
            </a:pPr>
            <a:endParaRPr lang="zh-CN" altLang="en-US" sz="2000" dirty="0">
              <a:latin typeface="宋体" pitchFamily="2" charset="-122"/>
            </a:endParaRPr>
          </a:p>
          <a:p>
            <a:pPr lvl="2">
              <a:lnSpc>
                <a:spcPct val="90000"/>
              </a:lnSpc>
            </a:pPr>
            <a:endParaRPr lang="zh-CN" altLang="en-US" sz="2000" dirty="0">
              <a:latin typeface="宋体" pitchFamily="2" charset="-122"/>
            </a:endParaRPr>
          </a:p>
        </p:txBody>
      </p:sp>
      <p:sp>
        <p:nvSpPr>
          <p:cNvPr id="55302" name="Rectangle 4"/>
          <p:cNvSpPr>
            <a:spLocks noChangeArrowheads="1"/>
          </p:cNvSpPr>
          <p:nvPr/>
        </p:nvSpPr>
        <p:spPr bwMode="auto">
          <a:xfrm>
            <a:off x="4600444" y="4724922"/>
            <a:ext cx="1482460"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John</a:t>
            </a:r>
          </a:p>
        </p:txBody>
      </p:sp>
      <p:sp>
        <p:nvSpPr>
          <p:cNvPr id="55303" name="Rectangle 5"/>
          <p:cNvSpPr>
            <a:spLocks noChangeArrowheads="1"/>
          </p:cNvSpPr>
          <p:nvPr/>
        </p:nvSpPr>
        <p:spPr bwMode="auto">
          <a:xfrm>
            <a:off x="2663958" y="3572397"/>
            <a:ext cx="858176"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x</a:t>
            </a:r>
          </a:p>
        </p:txBody>
      </p:sp>
      <p:sp>
        <p:nvSpPr>
          <p:cNvPr id="55304" name="Rectangle 6"/>
          <p:cNvSpPr>
            <a:spLocks noChangeArrowheads="1"/>
          </p:cNvSpPr>
          <p:nvPr/>
        </p:nvSpPr>
        <p:spPr bwMode="auto">
          <a:xfrm>
            <a:off x="7033948" y="3572397"/>
            <a:ext cx="779066"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t>y</a:t>
            </a:r>
          </a:p>
        </p:txBody>
      </p:sp>
      <p:sp>
        <p:nvSpPr>
          <p:cNvPr id="55305" name="Rectangle 7"/>
          <p:cNvSpPr>
            <a:spLocks noChangeArrowheads="1"/>
          </p:cNvSpPr>
          <p:nvPr/>
        </p:nvSpPr>
        <p:spPr bwMode="auto">
          <a:xfrm>
            <a:off x="4848093" y="3572397"/>
            <a:ext cx="935567"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g</a:t>
            </a:r>
          </a:p>
        </p:txBody>
      </p:sp>
      <p:sp>
        <p:nvSpPr>
          <p:cNvPr id="55306" name="Rectangle 8"/>
          <p:cNvSpPr>
            <a:spLocks noChangeArrowheads="1"/>
          </p:cNvSpPr>
          <p:nvPr/>
        </p:nvSpPr>
        <p:spPr bwMode="auto">
          <a:xfrm>
            <a:off x="4225529" y="4293121"/>
            <a:ext cx="124684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Giver</a:t>
            </a:r>
          </a:p>
        </p:txBody>
      </p:sp>
      <p:cxnSp>
        <p:nvCxnSpPr>
          <p:cNvPr id="55307" name="AutoShape 9"/>
          <p:cNvCxnSpPr>
            <a:cxnSpLocks noChangeShapeType="1"/>
            <a:stCxn id="55305" idx="1"/>
            <a:endCxn id="55303" idx="3"/>
          </p:cNvCxnSpPr>
          <p:nvPr/>
        </p:nvCxnSpPr>
        <p:spPr bwMode="auto">
          <a:xfrm flipH="1">
            <a:off x="3542771" y="3789883"/>
            <a:ext cx="1284685" cy="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08" name="Rectangle 10"/>
          <p:cNvSpPr>
            <a:spLocks noChangeArrowheads="1"/>
          </p:cNvSpPr>
          <p:nvPr/>
        </p:nvSpPr>
        <p:spPr bwMode="auto">
          <a:xfrm>
            <a:off x="3601244" y="3716858"/>
            <a:ext cx="1246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Receiver</a:t>
            </a:r>
          </a:p>
        </p:txBody>
      </p:sp>
      <p:sp>
        <p:nvSpPr>
          <p:cNvPr id="55309" name="Rectangle 11"/>
          <p:cNvSpPr>
            <a:spLocks noChangeArrowheads="1"/>
          </p:cNvSpPr>
          <p:nvPr/>
        </p:nvSpPr>
        <p:spPr bwMode="auto">
          <a:xfrm>
            <a:off x="5706269" y="3716858"/>
            <a:ext cx="1246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FF0000"/>
                </a:solidFill>
              </a:rPr>
              <a:t>Thing</a:t>
            </a:r>
          </a:p>
        </p:txBody>
      </p:sp>
      <p:sp>
        <p:nvSpPr>
          <p:cNvPr id="55310" name="Rectangle 12"/>
          <p:cNvSpPr>
            <a:spLocks noChangeArrowheads="1"/>
          </p:cNvSpPr>
          <p:nvPr/>
        </p:nvSpPr>
        <p:spPr bwMode="auto">
          <a:xfrm>
            <a:off x="4356233" y="2492897"/>
            <a:ext cx="1922727"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0066FF"/>
                </a:solidFill>
              </a:rPr>
              <a:t>Giving-Event</a:t>
            </a:r>
          </a:p>
        </p:txBody>
      </p:sp>
      <p:cxnSp>
        <p:nvCxnSpPr>
          <p:cNvPr id="55311" name="AutoShape 13"/>
          <p:cNvCxnSpPr>
            <a:cxnSpLocks noChangeShapeType="1"/>
            <a:stCxn id="55305" idx="0"/>
            <a:endCxn id="55310" idx="2"/>
          </p:cNvCxnSpPr>
          <p:nvPr/>
        </p:nvCxnSpPr>
        <p:spPr bwMode="auto">
          <a:xfrm flipV="1">
            <a:off x="5315877" y="2945334"/>
            <a:ext cx="1719" cy="608013"/>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12" name="Rectangle 14"/>
          <p:cNvSpPr>
            <a:spLocks noChangeArrowheads="1"/>
          </p:cNvSpPr>
          <p:nvPr/>
        </p:nvSpPr>
        <p:spPr bwMode="auto">
          <a:xfrm>
            <a:off x="4614201" y="3102496"/>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55313" name="AutoShape 15"/>
          <p:cNvCxnSpPr>
            <a:cxnSpLocks noChangeShapeType="1"/>
            <a:stCxn id="55305" idx="2"/>
            <a:endCxn id="55302" idx="0"/>
          </p:cNvCxnSpPr>
          <p:nvPr/>
        </p:nvCxnSpPr>
        <p:spPr bwMode="auto">
          <a:xfrm>
            <a:off x="5315877" y="4024833"/>
            <a:ext cx="25796" cy="681038"/>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14" name="AutoShape 16"/>
          <p:cNvCxnSpPr>
            <a:cxnSpLocks noChangeShapeType="1"/>
            <a:stCxn id="55305" idx="3"/>
            <a:endCxn id="55304" idx="1"/>
          </p:cNvCxnSpPr>
          <p:nvPr/>
        </p:nvCxnSpPr>
        <p:spPr bwMode="auto">
          <a:xfrm>
            <a:off x="5804297" y="3789883"/>
            <a:ext cx="1209013" cy="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15" name="Rectangle 17"/>
          <p:cNvSpPr>
            <a:spLocks noChangeArrowheads="1"/>
          </p:cNvSpPr>
          <p:nvPr/>
        </p:nvSpPr>
        <p:spPr bwMode="auto">
          <a:xfrm>
            <a:off x="2366434" y="5948883"/>
            <a:ext cx="1482460"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Persons</a:t>
            </a:r>
          </a:p>
        </p:txBody>
      </p:sp>
      <p:cxnSp>
        <p:nvCxnSpPr>
          <p:cNvPr id="55316" name="AutoShape 18"/>
          <p:cNvCxnSpPr>
            <a:cxnSpLocks noChangeShapeType="1"/>
            <a:stCxn id="55302" idx="2"/>
            <a:endCxn id="55315" idx="3"/>
          </p:cNvCxnSpPr>
          <p:nvPr/>
        </p:nvCxnSpPr>
        <p:spPr bwMode="auto">
          <a:xfrm flipH="1">
            <a:off x="3869531" y="5177359"/>
            <a:ext cx="1472142" cy="989013"/>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17" name="Rectangle 19"/>
          <p:cNvSpPr>
            <a:spLocks noChangeArrowheads="1"/>
          </p:cNvSpPr>
          <p:nvPr/>
        </p:nvSpPr>
        <p:spPr bwMode="auto">
          <a:xfrm>
            <a:off x="2170377" y="5444058"/>
            <a:ext cx="85817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cxnSp>
        <p:nvCxnSpPr>
          <p:cNvPr id="55318" name="AutoShape 20"/>
          <p:cNvCxnSpPr>
            <a:cxnSpLocks noChangeShapeType="1"/>
            <a:stCxn id="55303" idx="2"/>
            <a:endCxn id="55315" idx="0"/>
          </p:cNvCxnSpPr>
          <p:nvPr/>
        </p:nvCxnSpPr>
        <p:spPr bwMode="auto">
          <a:xfrm>
            <a:off x="3093906" y="4024833"/>
            <a:ext cx="13758" cy="190500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19" name="Rectangle 21"/>
          <p:cNvSpPr>
            <a:spLocks noChangeArrowheads="1"/>
          </p:cNvSpPr>
          <p:nvPr/>
        </p:nvSpPr>
        <p:spPr bwMode="auto">
          <a:xfrm>
            <a:off x="4614201" y="5590108"/>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55320" name="Rectangle 22"/>
          <p:cNvSpPr>
            <a:spLocks noChangeArrowheads="1"/>
          </p:cNvSpPr>
          <p:nvPr/>
        </p:nvSpPr>
        <p:spPr bwMode="auto">
          <a:xfrm>
            <a:off x="6096662" y="5948883"/>
            <a:ext cx="2756826"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0066FF"/>
                </a:solidFill>
                <a:ea typeface="黑体" pitchFamily="49" charset="-122"/>
              </a:rPr>
              <a:t>Physical-Things</a:t>
            </a:r>
          </a:p>
        </p:txBody>
      </p:sp>
      <p:cxnSp>
        <p:nvCxnSpPr>
          <p:cNvPr id="55321" name="AutoShape 23"/>
          <p:cNvCxnSpPr>
            <a:cxnSpLocks noChangeShapeType="1"/>
            <a:stCxn id="55304" idx="2"/>
            <a:endCxn id="55320" idx="0"/>
          </p:cNvCxnSpPr>
          <p:nvPr/>
        </p:nvCxnSpPr>
        <p:spPr bwMode="auto">
          <a:xfrm>
            <a:off x="7424342" y="4024833"/>
            <a:ext cx="51594" cy="190500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22" name="Rectangle 24"/>
          <p:cNvSpPr>
            <a:spLocks noChangeArrowheads="1"/>
          </p:cNvSpPr>
          <p:nvPr/>
        </p:nvSpPr>
        <p:spPr bwMode="auto">
          <a:xfrm>
            <a:off x="7656513" y="5372621"/>
            <a:ext cx="85817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55323" name="Oval 25"/>
          <p:cNvSpPr>
            <a:spLocks noChangeArrowheads="1"/>
          </p:cNvSpPr>
          <p:nvPr/>
        </p:nvSpPr>
        <p:spPr bwMode="auto">
          <a:xfrm>
            <a:off x="7111339" y="3500958"/>
            <a:ext cx="624284" cy="504825"/>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5324" name="Oval 26"/>
          <p:cNvSpPr>
            <a:spLocks noChangeArrowheads="1"/>
          </p:cNvSpPr>
          <p:nvPr/>
        </p:nvSpPr>
        <p:spPr bwMode="auto">
          <a:xfrm>
            <a:off x="2743068" y="3500958"/>
            <a:ext cx="624284" cy="504825"/>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5325" name="Oval 27"/>
          <p:cNvSpPr>
            <a:spLocks noChangeArrowheads="1"/>
          </p:cNvSpPr>
          <p:nvPr/>
        </p:nvSpPr>
        <p:spPr bwMode="auto">
          <a:xfrm>
            <a:off x="5004594" y="3572397"/>
            <a:ext cx="624285" cy="504825"/>
          </a:xfrm>
          <a:prstGeom prst="ellipse">
            <a:avLst/>
          </a:pr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5326" name="Rectangle 28"/>
          <p:cNvSpPr>
            <a:spLocks noChangeArrowheads="1"/>
          </p:cNvSpPr>
          <p:nvPr/>
        </p:nvSpPr>
        <p:spPr bwMode="auto">
          <a:xfrm>
            <a:off x="2067190" y="3213621"/>
            <a:ext cx="6007233" cy="2305050"/>
          </a:xfrm>
          <a:prstGeom prst="rect">
            <a:avLst/>
          </a:prstGeom>
          <a:noFill/>
          <a:ln w="28575" cmpd="sng">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5327" name="Rectangle 29"/>
          <p:cNvSpPr>
            <a:spLocks noChangeArrowheads="1"/>
          </p:cNvSpPr>
          <p:nvPr/>
        </p:nvSpPr>
        <p:spPr bwMode="auto">
          <a:xfrm>
            <a:off x="507339" y="3572397"/>
            <a:ext cx="935567" cy="433387"/>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ea typeface="黑体" pitchFamily="49" charset="-122"/>
              </a:rPr>
              <a:t>G</a:t>
            </a:r>
          </a:p>
        </p:txBody>
      </p:sp>
      <p:sp>
        <p:nvSpPr>
          <p:cNvPr id="55328" name="Rectangle 30"/>
          <p:cNvSpPr>
            <a:spLocks noChangeArrowheads="1"/>
          </p:cNvSpPr>
          <p:nvPr/>
        </p:nvSpPr>
        <p:spPr bwMode="auto">
          <a:xfrm>
            <a:off x="65353" y="2669108"/>
            <a:ext cx="1922727" cy="433388"/>
          </a:xfrm>
          <a:prstGeom prst="rect">
            <a:avLst/>
          </a:pr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b="1">
                <a:solidFill>
                  <a:srgbClr val="0066FF"/>
                </a:solidFill>
              </a:rPr>
              <a:t>GS</a:t>
            </a:r>
          </a:p>
        </p:txBody>
      </p:sp>
      <p:cxnSp>
        <p:nvCxnSpPr>
          <p:cNvPr id="55329" name="AutoShape 31"/>
          <p:cNvCxnSpPr>
            <a:cxnSpLocks noChangeShapeType="1"/>
            <a:stCxn id="55327" idx="0"/>
          </p:cNvCxnSpPr>
          <p:nvPr/>
        </p:nvCxnSpPr>
        <p:spPr bwMode="auto">
          <a:xfrm flipH="1" flipV="1">
            <a:off x="961364" y="3089796"/>
            <a:ext cx="13758" cy="46355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30" name="Rectangle 32"/>
          <p:cNvSpPr>
            <a:spLocks noChangeArrowheads="1"/>
          </p:cNvSpPr>
          <p:nvPr/>
        </p:nvSpPr>
        <p:spPr bwMode="auto">
          <a:xfrm>
            <a:off x="283766" y="3102496"/>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a:solidFill>
                  <a:srgbClr val="FF0000"/>
                </a:solidFill>
              </a:rPr>
              <a:t>Isa</a:t>
            </a:r>
          </a:p>
        </p:txBody>
      </p:sp>
      <p:sp>
        <p:nvSpPr>
          <p:cNvPr id="55331" name="AutoShape 33"/>
          <p:cNvSpPr>
            <a:spLocks noChangeArrowheads="1"/>
          </p:cNvSpPr>
          <p:nvPr/>
        </p:nvSpPr>
        <p:spPr bwMode="auto">
          <a:xfrm>
            <a:off x="271727" y="5445646"/>
            <a:ext cx="1638962" cy="431800"/>
          </a:xfrm>
          <a:prstGeom prst="wedgeRectCallout">
            <a:avLst>
              <a:gd name="adj1" fmla="val -9394"/>
              <a:gd name="adj2" fmla="val -389338"/>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smtClean="0">
                <a:solidFill>
                  <a:srgbClr val="FF0000"/>
                </a:solidFill>
                <a:ea typeface="黑体" pitchFamily="49" charset="-122"/>
              </a:rPr>
              <a:t>实例节点</a:t>
            </a:r>
            <a:endParaRPr lang="zh-CN" altLang="en-US" sz="2000" b="1" dirty="0">
              <a:solidFill>
                <a:srgbClr val="FF0000"/>
              </a:solidFill>
              <a:ea typeface="黑体" pitchFamily="49" charset="-122"/>
            </a:endParaRPr>
          </a:p>
        </p:txBody>
      </p:sp>
      <p:sp>
        <p:nvSpPr>
          <p:cNvPr id="55332" name="AutoShape 34"/>
          <p:cNvSpPr>
            <a:spLocks noChangeArrowheads="1"/>
          </p:cNvSpPr>
          <p:nvPr/>
        </p:nvSpPr>
        <p:spPr bwMode="auto">
          <a:xfrm>
            <a:off x="7371028" y="2708796"/>
            <a:ext cx="2534973" cy="431800"/>
          </a:xfrm>
          <a:prstGeom prst="wedgeRectCallout">
            <a:avLst>
              <a:gd name="adj1" fmla="val -73949"/>
              <a:gd name="adj2" fmla="val 63972"/>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smtClean="0">
                <a:solidFill>
                  <a:srgbClr val="FF0000"/>
                </a:solidFill>
                <a:ea typeface="黑体" pitchFamily="49" charset="-122"/>
              </a:rPr>
              <a:t>概念节点</a:t>
            </a:r>
            <a:r>
              <a:rPr lang="en-US" altLang="zh-CN" sz="2000" b="1" dirty="0" smtClean="0">
                <a:solidFill>
                  <a:srgbClr val="FF0000"/>
                </a:solidFill>
                <a:ea typeface="黑体" pitchFamily="49" charset="-122"/>
              </a:rPr>
              <a:t>G</a:t>
            </a:r>
            <a:r>
              <a:rPr lang="zh-CN" altLang="en-US" sz="2000" b="1" dirty="0">
                <a:solidFill>
                  <a:srgbClr val="FF0000"/>
                </a:solidFill>
                <a:ea typeface="黑体" pitchFamily="49" charset="-122"/>
              </a:rPr>
              <a:t>的内容</a:t>
            </a:r>
          </a:p>
        </p:txBody>
      </p:sp>
      <p:sp>
        <p:nvSpPr>
          <p:cNvPr id="55333" name="AutoShape 35"/>
          <p:cNvSpPr>
            <a:spLocks noChangeArrowheads="1"/>
          </p:cNvSpPr>
          <p:nvPr/>
        </p:nvSpPr>
        <p:spPr bwMode="auto">
          <a:xfrm>
            <a:off x="1129904" y="4509021"/>
            <a:ext cx="1716352" cy="647700"/>
          </a:xfrm>
          <a:prstGeom prst="wedgeRectCallout">
            <a:avLst>
              <a:gd name="adj1" fmla="val -21843"/>
              <a:gd name="adj2" fmla="val -276472"/>
            </a:avLst>
          </a:prstGeom>
          <a:solidFill>
            <a:schemeClr val="accent1"/>
          </a:solidFill>
          <a:ln w="9525" cmpd="sng">
            <a:solidFill>
              <a:schemeClr val="tx1"/>
            </a:solidFill>
            <a:miter lim="800000"/>
            <a:headEnd/>
            <a:tailEnd/>
          </a:ln>
        </p:spPr>
        <p:txBody>
          <a:bodyPr anchor="ctr" anchorCtr="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smtClean="0">
                <a:solidFill>
                  <a:srgbClr val="FF0000"/>
                </a:solidFill>
                <a:ea typeface="黑体" pitchFamily="49" charset="-122"/>
              </a:rPr>
              <a:t>概念节点</a:t>
            </a:r>
            <a:endParaRPr lang="zh-CN" altLang="en-US" sz="2000" b="1" dirty="0">
              <a:solidFill>
                <a:srgbClr val="FF0000"/>
              </a:solidFill>
              <a:ea typeface="黑体" pitchFamily="49" charset="-122"/>
            </a:endParaRPr>
          </a:p>
        </p:txBody>
      </p:sp>
      <p:cxnSp>
        <p:nvCxnSpPr>
          <p:cNvPr id="38" name="AutoShape 33"/>
          <p:cNvCxnSpPr>
            <a:cxnSpLocks noChangeShapeType="1"/>
          </p:cNvCxnSpPr>
          <p:nvPr/>
        </p:nvCxnSpPr>
        <p:spPr bwMode="auto">
          <a:xfrm>
            <a:off x="1463544" y="3933826"/>
            <a:ext cx="588169" cy="576263"/>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9" name="Rectangle 34"/>
          <p:cNvSpPr>
            <a:spLocks noChangeArrowheads="1"/>
          </p:cNvSpPr>
          <p:nvPr/>
        </p:nvSpPr>
        <p:spPr bwMode="auto">
          <a:xfrm>
            <a:off x="957924" y="4140200"/>
            <a:ext cx="85817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dirty="0">
                <a:solidFill>
                  <a:srgbClr val="FF0000"/>
                </a:solidFill>
              </a:rPr>
              <a:t>Form</a:t>
            </a:r>
          </a:p>
        </p:txBody>
      </p:sp>
      <p:sp>
        <p:nvSpPr>
          <p:cNvPr id="42" name="Rectangle 34"/>
          <p:cNvSpPr>
            <a:spLocks noChangeArrowheads="1"/>
          </p:cNvSpPr>
          <p:nvPr/>
        </p:nvSpPr>
        <p:spPr bwMode="auto">
          <a:xfrm>
            <a:off x="1599406" y="3500438"/>
            <a:ext cx="495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b="1" dirty="0">
                <a:solidFill>
                  <a:srgbClr val="FF0000"/>
                </a:solidFill>
                <a:sym typeface="Symbol" pitchFamily="18" charset="2"/>
              </a:rPr>
              <a:t></a:t>
            </a:r>
          </a:p>
        </p:txBody>
      </p:sp>
      <p:cxnSp>
        <p:nvCxnSpPr>
          <p:cNvPr id="43" name="AutoShape 35"/>
          <p:cNvCxnSpPr>
            <a:cxnSpLocks noChangeShapeType="1"/>
          </p:cNvCxnSpPr>
          <p:nvPr/>
        </p:nvCxnSpPr>
        <p:spPr bwMode="auto">
          <a:xfrm>
            <a:off x="1463544" y="3933825"/>
            <a:ext cx="1179777" cy="0"/>
          </a:xfrm>
          <a:prstGeom prst="straightConnector1">
            <a:avLst/>
          </a:prstGeom>
          <a:noFill/>
          <a:ln w="38100"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右弧形箭头 39">
            <a:hlinkClick r:id="rId2" action="ppaction://hlinksldjump"/>
          </p:cNvPr>
          <p:cNvSpPr/>
          <p:nvPr/>
        </p:nvSpPr>
        <p:spPr>
          <a:xfrm>
            <a:off x="8463390" y="6453336"/>
            <a:ext cx="312035" cy="3326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93</a:t>
            </a:fld>
            <a:endParaRPr lang="zh-CN" altLang="en-US"/>
          </a:p>
        </p:txBody>
      </p:sp>
    </p:spTree>
    <p:extLst>
      <p:ext uri="{BB962C8B-B14F-4D97-AF65-F5344CB8AC3E}">
        <p14:creationId xmlns:p14="http://schemas.microsoft.com/office/powerpoint/2010/main" val="1418851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5301">
                                            <p:txEl>
                                              <p:pRg st="2" end="2"/>
                                            </p:txEl>
                                          </p:spTgt>
                                        </p:tgtEl>
                                        <p:attrNameLst>
                                          <p:attrName>style.visibility</p:attrName>
                                        </p:attrNameLst>
                                      </p:cBhvr>
                                      <p:to>
                                        <p:strVal val="visible"/>
                                      </p:to>
                                    </p:set>
                                    <p:animEffect transition="in" filter="barn(inVertical)">
                                      <p:cBhvr>
                                        <p:cTn id="7" dur="500"/>
                                        <p:tgtEl>
                                          <p:spTgt spid="5530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5328"/>
                                        </p:tgtEl>
                                        <p:attrNameLst>
                                          <p:attrName>style.visibility</p:attrName>
                                        </p:attrNameLst>
                                      </p:cBhvr>
                                      <p:to>
                                        <p:strVal val="visible"/>
                                      </p:to>
                                    </p:set>
                                    <p:animEffect transition="in" filter="checkerboard(across)">
                                      <p:cBhvr>
                                        <p:cTn id="12" dur="500"/>
                                        <p:tgtEl>
                                          <p:spTgt spid="55328"/>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55333"/>
                                        </p:tgtEl>
                                        <p:attrNameLst>
                                          <p:attrName>style.visibility</p:attrName>
                                        </p:attrNameLst>
                                      </p:cBhvr>
                                      <p:to>
                                        <p:strVal val="visible"/>
                                      </p:to>
                                    </p:set>
                                    <p:animEffect transition="in" filter="checkerboard(across)">
                                      <p:cBhvr>
                                        <p:cTn id="15" dur="500"/>
                                        <p:tgtEl>
                                          <p:spTgt spid="5533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55327"/>
                                        </p:tgtEl>
                                        <p:attrNameLst>
                                          <p:attrName>style.visibility</p:attrName>
                                        </p:attrNameLst>
                                      </p:cBhvr>
                                      <p:to>
                                        <p:strVal val="visible"/>
                                      </p:to>
                                    </p:set>
                                    <p:animEffect transition="in" filter="checkerboard(across)">
                                      <p:cBhvr>
                                        <p:cTn id="20" dur="500"/>
                                        <p:tgtEl>
                                          <p:spTgt spid="5532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5331"/>
                                        </p:tgtEl>
                                        <p:attrNameLst>
                                          <p:attrName>style.visibility</p:attrName>
                                        </p:attrNameLst>
                                      </p:cBhvr>
                                      <p:to>
                                        <p:strVal val="visible"/>
                                      </p:to>
                                    </p:set>
                                    <p:animEffect transition="in" filter="checkerboard(across)">
                                      <p:cBhvr>
                                        <p:cTn id="23" dur="500"/>
                                        <p:tgtEl>
                                          <p:spTgt spid="5533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55329"/>
                                        </p:tgtEl>
                                        <p:attrNameLst>
                                          <p:attrName>style.visibility</p:attrName>
                                        </p:attrNameLst>
                                      </p:cBhvr>
                                      <p:to>
                                        <p:strVal val="visible"/>
                                      </p:to>
                                    </p:set>
                                    <p:animEffect transition="in" filter="strips(upRight)">
                                      <p:cBhvr>
                                        <p:cTn id="28" dur="500"/>
                                        <p:tgtEl>
                                          <p:spTgt spid="55329"/>
                                        </p:tgtEl>
                                      </p:cBhvr>
                                    </p:animEffect>
                                  </p:childTnLst>
                                </p:cTn>
                              </p:par>
                              <p:par>
                                <p:cTn id="29" presetID="18" presetClass="entr" presetSubtype="3" fill="hold" grpId="0" nodeType="withEffect">
                                  <p:stCondLst>
                                    <p:cond delay="0"/>
                                  </p:stCondLst>
                                  <p:childTnLst>
                                    <p:set>
                                      <p:cBhvr>
                                        <p:cTn id="30" dur="1" fill="hold">
                                          <p:stCondLst>
                                            <p:cond delay="0"/>
                                          </p:stCondLst>
                                        </p:cTn>
                                        <p:tgtEl>
                                          <p:spTgt spid="55330"/>
                                        </p:tgtEl>
                                        <p:attrNameLst>
                                          <p:attrName>style.visibility</p:attrName>
                                        </p:attrNameLst>
                                      </p:cBhvr>
                                      <p:to>
                                        <p:strVal val="visible"/>
                                      </p:to>
                                    </p:set>
                                    <p:animEffect transition="in" filter="strips(upRight)">
                                      <p:cBhvr>
                                        <p:cTn id="31" dur="500"/>
                                        <p:tgtEl>
                                          <p:spTgt spid="55330"/>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55326"/>
                                        </p:tgtEl>
                                        <p:attrNameLst>
                                          <p:attrName>style.visibility</p:attrName>
                                        </p:attrNameLst>
                                      </p:cBhvr>
                                      <p:to>
                                        <p:strVal val="visible"/>
                                      </p:to>
                                    </p:set>
                                    <p:animEffect transition="in" filter="checkerboard(across)">
                                      <p:cBhvr>
                                        <p:cTn id="36" dur="1000"/>
                                        <p:tgtEl>
                                          <p:spTgt spid="553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55332"/>
                                        </p:tgtEl>
                                        <p:attrNameLst>
                                          <p:attrName>style.visibility</p:attrName>
                                        </p:attrNameLst>
                                      </p:cBhvr>
                                      <p:to>
                                        <p:strVal val="visible"/>
                                      </p:to>
                                    </p:set>
                                    <p:animEffect transition="in" filter="strips(downLeft)">
                                      <p:cBhvr>
                                        <p:cTn id="39" dur="500"/>
                                        <p:tgtEl>
                                          <p:spTgt spid="5533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grpId="1" nodeType="clickEffect">
                                  <p:stCondLst>
                                    <p:cond delay="0"/>
                                  </p:stCondLst>
                                  <p:childTnLst>
                                    <p:anim calcmode="lin" valueType="num">
                                      <p:cBhvr additive="base">
                                        <p:cTn id="43" dur="500"/>
                                        <p:tgtEl>
                                          <p:spTgt spid="55333"/>
                                        </p:tgtEl>
                                        <p:attrNameLst>
                                          <p:attrName>ppt_x</p:attrName>
                                        </p:attrNameLst>
                                      </p:cBhvr>
                                      <p:tavLst>
                                        <p:tav tm="0">
                                          <p:val>
                                            <p:strVal val="ppt_x"/>
                                          </p:val>
                                        </p:tav>
                                        <p:tav tm="100000">
                                          <p:val>
                                            <p:strVal val="ppt_x"/>
                                          </p:val>
                                        </p:tav>
                                      </p:tavLst>
                                    </p:anim>
                                    <p:anim calcmode="lin" valueType="num">
                                      <p:cBhvr additive="base">
                                        <p:cTn id="44" dur="500"/>
                                        <p:tgtEl>
                                          <p:spTgt spid="55333"/>
                                        </p:tgtEl>
                                        <p:attrNameLst>
                                          <p:attrName>ppt_y</p:attrName>
                                        </p:attrNameLst>
                                      </p:cBhvr>
                                      <p:tavLst>
                                        <p:tav tm="0">
                                          <p:val>
                                            <p:strVal val="ppt_y"/>
                                          </p:val>
                                        </p:tav>
                                        <p:tav tm="100000">
                                          <p:val>
                                            <p:strVal val="1+ppt_h/2"/>
                                          </p:val>
                                        </p:tav>
                                      </p:tavLst>
                                    </p:anim>
                                    <p:set>
                                      <p:cBhvr>
                                        <p:cTn id="45" dur="1" fill="hold">
                                          <p:stCondLst>
                                            <p:cond delay="499"/>
                                          </p:stCondLst>
                                        </p:cTn>
                                        <p:tgtEl>
                                          <p:spTgt spid="55333"/>
                                        </p:tgtEl>
                                        <p:attrNameLst>
                                          <p:attrName>style.visibility</p:attrName>
                                        </p:attrNameLst>
                                      </p:cBhvr>
                                      <p:to>
                                        <p:strVal val="hidden"/>
                                      </p:to>
                                    </p:set>
                                  </p:childTnLst>
                                </p:cTn>
                              </p:par>
                              <p:par>
                                <p:cTn id="46" presetID="2" presetClass="exit" presetSubtype="4" fill="hold" grpId="1" nodeType="withEffect">
                                  <p:stCondLst>
                                    <p:cond delay="0"/>
                                  </p:stCondLst>
                                  <p:childTnLst>
                                    <p:anim calcmode="lin" valueType="num">
                                      <p:cBhvr additive="base">
                                        <p:cTn id="47" dur="500"/>
                                        <p:tgtEl>
                                          <p:spTgt spid="55331"/>
                                        </p:tgtEl>
                                        <p:attrNameLst>
                                          <p:attrName>ppt_x</p:attrName>
                                        </p:attrNameLst>
                                      </p:cBhvr>
                                      <p:tavLst>
                                        <p:tav tm="0">
                                          <p:val>
                                            <p:strVal val="ppt_x"/>
                                          </p:val>
                                        </p:tav>
                                        <p:tav tm="100000">
                                          <p:val>
                                            <p:strVal val="ppt_x"/>
                                          </p:val>
                                        </p:tav>
                                      </p:tavLst>
                                    </p:anim>
                                    <p:anim calcmode="lin" valueType="num">
                                      <p:cBhvr additive="base">
                                        <p:cTn id="48" dur="500"/>
                                        <p:tgtEl>
                                          <p:spTgt spid="55331"/>
                                        </p:tgtEl>
                                        <p:attrNameLst>
                                          <p:attrName>ppt_y</p:attrName>
                                        </p:attrNameLst>
                                      </p:cBhvr>
                                      <p:tavLst>
                                        <p:tav tm="0">
                                          <p:val>
                                            <p:strVal val="ppt_y"/>
                                          </p:val>
                                        </p:tav>
                                        <p:tav tm="100000">
                                          <p:val>
                                            <p:strVal val="1+ppt_h/2"/>
                                          </p:val>
                                        </p:tav>
                                      </p:tavLst>
                                    </p:anim>
                                    <p:set>
                                      <p:cBhvr>
                                        <p:cTn id="49" dur="1" fill="hold">
                                          <p:stCondLst>
                                            <p:cond delay="499"/>
                                          </p:stCondLst>
                                        </p:cTn>
                                        <p:tgtEl>
                                          <p:spTgt spid="55331"/>
                                        </p:tgtEl>
                                        <p:attrNameLst>
                                          <p:attrName>style.visibility</p:attrName>
                                        </p:attrNameLst>
                                      </p:cBhvr>
                                      <p:to>
                                        <p:strVal val="hidden"/>
                                      </p:to>
                                    </p:set>
                                  </p:childTnLst>
                                </p:cTn>
                              </p:par>
                              <p:par>
                                <p:cTn id="50" presetID="2" presetClass="exit" presetSubtype="4" fill="hold" grpId="1" nodeType="withEffect">
                                  <p:stCondLst>
                                    <p:cond delay="0"/>
                                  </p:stCondLst>
                                  <p:childTnLst>
                                    <p:anim calcmode="lin" valueType="num">
                                      <p:cBhvr additive="base">
                                        <p:cTn id="51" dur="500"/>
                                        <p:tgtEl>
                                          <p:spTgt spid="55332"/>
                                        </p:tgtEl>
                                        <p:attrNameLst>
                                          <p:attrName>ppt_x</p:attrName>
                                        </p:attrNameLst>
                                      </p:cBhvr>
                                      <p:tavLst>
                                        <p:tav tm="0">
                                          <p:val>
                                            <p:strVal val="ppt_x"/>
                                          </p:val>
                                        </p:tav>
                                        <p:tav tm="100000">
                                          <p:val>
                                            <p:strVal val="ppt_x"/>
                                          </p:val>
                                        </p:tav>
                                      </p:tavLst>
                                    </p:anim>
                                    <p:anim calcmode="lin" valueType="num">
                                      <p:cBhvr additive="base">
                                        <p:cTn id="52" dur="500"/>
                                        <p:tgtEl>
                                          <p:spTgt spid="55332"/>
                                        </p:tgtEl>
                                        <p:attrNameLst>
                                          <p:attrName>ppt_y</p:attrName>
                                        </p:attrNameLst>
                                      </p:cBhvr>
                                      <p:tavLst>
                                        <p:tav tm="0">
                                          <p:val>
                                            <p:strVal val="ppt_y"/>
                                          </p:val>
                                        </p:tav>
                                        <p:tav tm="100000">
                                          <p:val>
                                            <p:strVal val="1+ppt_h/2"/>
                                          </p:val>
                                        </p:tav>
                                      </p:tavLst>
                                    </p:anim>
                                    <p:set>
                                      <p:cBhvr>
                                        <p:cTn id="53" dur="1" fill="hold">
                                          <p:stCondLst>
                                            <p:cond delay="499"/>
                                          </p:stCondLst>
                                        </p:cTn>
                                        <p:tgtEl>
                                          <p:spTgt spid="5533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55301">
                                            <p:txEl>
                                              <p:pRg st="3" end="3"/>
                                            </p:txEl>
                                          </p:spTgt>
                                        </p:tgtEl>
                                        <p:attrNameLst>
                                          <p:attrName>style.visibility</p:attrName>
                                        </p:attrNameLst>
                                      </p:cBhvr>
                                      <p:to>
                                        <p:strVal val="visible"/>
                                      </p:to>
                                    </p:set>
                                    <p:animEffect transition="in" filter="barn(inVertical)">
                                      <p:cBhvr>
                                        <p:cTn id="58" dur="500"/>
                                        <p:tgtEl>
                                          <p:spTgt spid="55301">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strips(downRight)">
                                      <p:cBhvr>
                                        <p:cTn id="63" dur="500"/>
                                        <p:tgtEl>
                                          <p:spTgt spid="38"/>
                                        </p:tgtEl>
                                      </p:cBhvr>
                                    </p:animEffect>
                                  </p:childTnLst>
                                </p:cTn>
                              </p:par>
                              <p:par>
                                <p:cTn id="64" presetID="18" presetClass="entr" presetSubtype="6"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strips(downRight)">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5301">
                                            <p:txEl>
                                              <p:pRg st="4" end="4"/>
                                            </p:txEl>
                                          </p:spTgt>
                                        </p:tgtEl>
                                        <p:attrNameLst>
                                          <p:attrName>style.visibility</p:attrName>
                                        </p:attrNameLst>
                                      </p:cBhvr>
                                      <p:to>
                                        <p:strVal val="visible"/>
                                      </p:to>
                                    </p:set>
                                    <p:animEffect transition="in" filter="barn(inVertical)">
                                      <p:cBhvr>
                                        <p:cTn id="71" dur="500"/>
                                        <p:tgtEl>
                                          <p:spTgt spid="55301">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strips(downRight)">
                                      <p:cBhvr>
                                        <p:cTn id="76" dur="500"/>
                                        <p:tgtEl>
                                          <p:spTgt spid="42"/>
                                        </p:tgtEl>
                                      </p:cBhvr>
                                    </p:animEffect>
                                  </p:childTnLst>
                                </p:cTn>
                              </p:par>
                              <p:par>
                                <p:cTn id="77" presetID="18" presetClass="entr" presetSubtype="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strips(downRight)">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26" grpId="0" animBg="1" autoUpdateAnimBg="0"/>
      <p:bldP spid="55327" grpId="0" animBg="1" autoUpdateAnimBg="0"/>
      <p:bldP spid="55328" grpId="0" animBg="1" autoUpdateAnimBg="0"/>
      <p:bldP spid="55330" grpId="0" autoUpdateAnimBg="0"/>
      <p:bldP spid="55331" grpId="0" animBg="1" autoUpdateAnimBg="0"/>
      <p:bldP spid="55331" grpId="1" animBg="1" autoUpdateAnimBg="0"/>
      <p:bldP spid="55332" grpId="0" animBg="1" autoUpdateAnimBg="0"/>
      <p:bldP spid="55332" grpId="1" animBg="1" autoUpdateAnimBg="0"/>
      <p:bldP spid="55333" grpId="0" animBg="1" autoUpdateAnimBg="0"/>
      <p:bldP spid="55333" grpId="1" animBg="1" autoUpdateAnimBg="0"/>
      <p:bldP spid="39" grpId="0" autoUpdateAnimBg="0"/>
      <p:bldP spid="4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语义网络</a:t>
            </a:r>
            <a:endParaRPr lang="zh-CN" altLang="en-US" dirty="0"/>
          </a:p>
        </p:txBody>
      </p:sp>
      <p:sp>
        <p:nvSpPr>
          <p:cNvPr id="4" name="内容占位符 3"/>
          <p:cNvSpPr>
            <a:spLocks noGrp="1"/>
          </p:cNvSpPr>
          <p:nvPr>
            <p:ph idx="1"/>
          </p:nvPr>
        </p:nvSpPr>
        <p:spPr/>
        <p:txBody>
          <a:bodyPr/>
          <a:lstStyle/>
          <a:p>
            <a:r>
              <a:rPr lang="zh-CN" altLang="zh-CN" sz="2800" b="1" dirty="0">
                <a:hlinkClick r:id="rId2" action="ppaction://hlinksldjump"/>
              </a:rPr>
              <a:t>每个学生都学习了一门</a:t>
            </a:r>
            <a:r>
              <a:rPr lang="zh-CN" altLang="zh-CN" sz="2800" b="1" dirty="0" smtClean="0">
                <a:hlinkClick r:id="rId2" action="ppaction://hlinksldjump"/>
              </a:rPr>
              <a:t>程序设计语言</a:t>
            </a:r>
            <a:endParaRPr lang="en-US" altLang="zh-CN" sz="2800" b="1" dirty="0" smtClean="0"/>
          </a:p>
          <a:p>
            <a:endParaRPr lang="zh-CN" altLang="zh-CN" sz="2800" dirty="0"/>
          </a:p>
          <a:p>
            <a:r>
              <a:rPr lang="zh-CN" altLang="zh-CN" sz="2800" b="1" dirty="0">
                <a:hlinkClick r:id="rId3" action="ppaction://hlinksldjump"/>
              </a:rPr>
              <a:t>每个学生都学习了所有的程序设计</a:t>
            </a:r>
            <a:r>
              <a:rPr lang="zh-CN" altLang="zh-CN" sz="2800" b="1" dirty="0" smtClean="0">
                <a:hlinkClick r:id="rId3" action="ppaction://hlinksldjump"/>
              </a:rPr>
              <a:t>课程</a:t>
            </a:r>
            <a:endParaRPr lang="en-US" altLang="zh-CN" sz="2800" b="1" dirty="0" smtClean="0"/>
          </a:p>
          <a:p>
            <a:endParaRPr lang="zh-CN" altLang="zh-CN" sz="2800" dirty="0"/>
          </a:p>
          <a:p>
            <a:pPr marL="274320" lvl="2" indent="-274320">
              <a:buClr>
                <a:schemeClr val="accent3"/>
              </a:buClr>
              <a:buSzPct val="95000"/>
            </a:pPr>
            <a:r>
              <a:rPr lang="zh-CN" altLang="zh-CN" sz="2800" b="1" dirty="0">
                <a:hlinkClick r:id="rId4" action="ppaction://hlinksldjump"/>
              </a:rPr>
              <a:t>每个学生都学习了</a:t>
            </a:r>
            <a:r>
              <a:rPr lang="en-US" altLang="zh-CN" sz="2800" b="1" dirty="0">
                <a:hlinkClick r:id="rId4" action="ppaction://hlinksldjump"/>
              </a:rPr>
              <a:t>C++</a:t>
            </a:r>
            <a:r>
              <a:rPr lang="zh-CN" altLang="zh-CN" sz="2800" b="1" dirty="0">
                <a:hlinkClick r:id="rId4" action="ppaction://hlinksldjump"/>
              </a:rPr>
              <a:t>语言</a:t>
            </a:r>
            <a:r>
              <a:rPr lang="en-US" altLang="zh-CN" sz="2800" b="1" dirty="0">
                <a:hlinkClick r:id="rId4" action="ppaction://hlinksldjump"/>
              </a:rPr>
              <a:t>”</a:t>
            </a:r>
            <a:endParaRPr lang="zh-CN" altLang="zh-CN" sz="2800" dirty="0"/>
          </a:p>
          <a:p>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94</a:t>
            </a:fld>
            <a:endParaRPr lang="zh-CN" altLang="en-US"/>
          </a:p>
        </p:txBody>
      </p:sp>
    </p:spTree>
    <p:extLst>
      <p:ext uri="{BB962C8B-B14F-4D97-AF65-F5344CB8AC3E}">
        <p14:creationId xmlns:p14="http://schemas.microsoft.com/office/powerpoint/2010/main" val="244075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16632"/>
            <a:ext cx="8915400" cy="6207968"/>
          </a:xfrm>
        </p:spPr>
        <p:txBody>
          <a:bodyPr>
            <a:normAutofit lnSpcReduction="10000"/>
          </a:bodyPr>
          <a:lstStyle/>
          <a:p>
            <a:pPr marL="274320" lvl="1" indent="-274320">
              <a:buClr>
                <a:schemeClr val="accent3"/>
              </a:buClr>
              <a:buSzPct val="95000"/>
            </a:pPr>
            <a:endParaRPr lang="zh-CN" altLang="en-US" dirty="0"/>
          </a:p>
          <a:p>
            <a:r>
              <a:rPr lang="en-US" altLang="zh-CN" sz="3500" b="1" dirty="0" smtClean="0">
                <a:solidFill>
                  <a:schemeClr val="tx2"/>
                </a:solidFill>
                <a:latin typeface="Times New Roman" pitchFamily="18" charset="0"/>
                <a:ea typeface="幼圆" pitchFamily="49" charset="-122"/>
              </a:rPr>
              <a:t>8.</a:t>
            </a:r>
            <a:r>
              <a:rPr lang="zh-CN" altLang="zh-CN" sz="3500" b="1" dirty="0" smtClean="0">
                <a:solidFill>
                  <a:schemeClr val="tx2"/>
                </a:solidFill>
                <a:latin typeface="Times New Roman" pitchFamily="18" charset="0"/>
                <a:ea typeface="幼圆" pitchFamily="49" charset="-122"/>
              </a:rPr>
              <a:t>基于</a:t>
            </a:r>
            <a:r>
              <a:rPr lang="zh-CN" altLang="zh-CN" sz="3500" b="1" dirty="0">
                <a:solidFill>
                  <a:schemeClr val="tx2"/>
                </a:solidFill>
                <a:latin typeface="Times New Roman" pitchFamily="18" charset="0"/>
                <a:ea typeface="幼圆" pitchFamily="49" charset="-122"/>
              </a:rPr>
              <a:t>语义网络的</a:t>
            </a:r>
            <a:r>
              <a:rPr lang="zh-CN" altLang="zh-CN" sz="3500" b="1" dirty="0" smtClean="0">
                <a:solidFill>
                  <a:schemeClr val="tx2"/>
                </a:solidFill>
                <a:latin typeface="Times New Roman" pitchFamily="18" charset="0"/>
                <a:ea typeface="幼圆" pitchFamily="49" charset="-122"/>
              </a:rPr>
              <a:t>推理</a:t>
            </a:r>
            <a:endParaRPr lang="en-US" altLang="zh-CN" sz="3500" b="1" dirty="0" smtClean="0">
              <a:solidFill>
                <a:schemeClr val="tx2"/>
              </a:solidFill>
              <a:latin typeface="Times New Roman" pitchFamily="18" charset="0"/>
              <a:ea typeface="幼圆" pitchFamily="49" charset="-122"/>
            </a:endParaRPr>
          </a:p>
          <a:p>
            <a:r>
              <a:rPr lang="zh-CN" altLang="zh-CN" dirty="0" smtClean="0"/>
              <a:t>在</a:t>
            </a:r>
            <a:r>
              <a:rPr lang="zh-CN" altLang="zh-CN" dirty="0"/>
              <a:t>语义网络中根据有向边作为索引，快速地在网络中进行匹配或搜索到所需要的信息。</a:t>
            </a:r>
          </a:p>
          <a:p>
            <a:r>
              <a:rPr lang="zh-CN" altLang="zh-CN" b="1" dirty="0">
                <a:solidFill>
                  <a:srgbClr val="FF0000"/>
                </a:solidFill>
              </a:rPr>
              <a:t>语义网络推理的主要方式是继承和匹配</a:t>
            </a:r>
            <a:r>
              <a:rPr lang="zh-CN" altLang="zh-CN" dirty="0">
                <a:solidFill>
                  <a:srgbClr val="FF0000"/>
                </a:solidFill>
              </a:rPr>
              <a:t>。</a:t>
            </a:r>
          </a:p>
          <a:p>
            <a:pPr lvl="1">
              <a:buFont typeface="Wingdings" panose="05000000000000000000" pitchFamily="2" charset="2"/>
              <a:buChar char="Ø"/>
            </a:pPr>
            <a:r>
              <a:rPr lang="en-US" altLang="zh-CN" dirty="0"/>
              <a:t>⑴ </a:t>
            </a:r>
            <a:r>
              <a:rPr lang="zh-CN" altLang="zh-CN" dirty="0">
                <a:solidFill>
                  <a:srgbClr val="FF0000"/>
                </a:solidFill>
              </a:rPr>
              <a:t>继承</a:t>
            </a:r>
            <a:r>
              <a:rPr lang="zh-CN" altLang="zh-CN" dirty="0"/>
              <a:t>是指把对事物的描述从抽象结点传递到具体结点。通过继承可以得到所需结点的一些属性值，它通常是沿着</a:t>
            </a:r>
            <a:r>
              <a:rPr lang="en-US" altLang="zh-CN" dirty="0"/>
              <a:t> </a:t>
            </a:r>
            <a:r>
              <a:rPr lang="en-US" altLang="zh-CN" dirty="0" smtClean="0"/>
              <a:t>ISA</a:t>
            </a:r>
            <a:r>
              <a:rPr lang="zh-CN" altLang="zh-CN" dirty="0" smtClean="0"/>
              <a:t>、</a:t>
            </a:r>
            <a:r>
              <a:rPr lang="en-US" altLang="zh-CN" dirty="0" smtClean="0"/>
              <a:t>AKO </a:t>
            </a:r>
            <a:r>
              <a:rPr lang="zh-CN" altLang="zh-CN" dirty="0" smtClean="0"/>
              <a:t>、</a:t>
            </a:r>
            <a:r>
              <a:rPr lang="en-US" altLang="zh-CN" dirty="0" smtClean="0"/>
              <a:t>AMO </a:t>
            </a:r>
            <a:r>
              <a:rPr lang="zh-CN" altLang="zh-CN" dirty="0"/>
              <a:t>等继承有向边进行的。</a:t>
            </a:r>
          </a:p>
          <a:p>
            <a:pPr lvl="1">
              <a:buFont typeface="Wingdings" panose="05000000000000000000" pitchFamily="2" charset="2"/>
              <a:buChar char="Ø"/>
            </a:pPr>
            <a:r>
              <a:rPr lang="en-US" altLang="zh-CN" dirty="0"/>
              <a:t>⑵ </a:t>
            </a:r>
            <a:r>
              <a:rPr lang="zh-CN" altLang="zh-CN" dirty="0">
                <a:solidFill>
                  <a:srgbClr val="FF0000"/>
                </a:solidFill>
              </a:rPr>
              <a:t>匹配</a:t>
            </a:r>
            <a:r>
              <a:rPr lang="zh-CN" altLang="zh-CN" dirty="0"/>
              <a:t>就是在知识库的语义网络中寻找与待求问题相符的语义网络模式。在问题求解时，首先根据待求解问题的要求构造一个网络片断，然后在知识库中查找可与之匹配的语义网络，当网络片断中的询问部分与知识库中的某网络结构匹配时，则与询问处匹配的事实，就是问题的解。</a:t>
            </a:r>
          </a:p>
          <a:p>
            <a:r>
              <a:rPr lang="zh-CN" altLang="zh-CN" dirty="0"/>
              <a:t>虽然语义网络可以支持逻辑推理，但是不如直接用谓词演算和产生式系统来得直观、有效。</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95</a:t>
            </a:fld>
            <a:endParaRPr lang="zh-CN" altLang="en-US"/>
          </a:p>
        </p:txBody>
      </p:sp>
    </p:spTree>
    <p:extLst>
      <p:ext uri="{BB962C8B-B14F-4D97-AF65-F5344CB8AC3E}">
        <p14:creationId xmlns:p14="http://schemas.microsoft.com/office/powerpoint/2010/main" val="296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5" name="Rectangle 3"/>
          <p:cNvSpPr>
            <a:spLocks noGrp="1" noChangeArrowheads="1"/>
          </p:cNvSpPr>
          <p:nvPr>
            <p:ph type="body" idx="1"/>
          </p:nvPr>
        </p:nvSpPr>
        <p:spPr>
          <a:xfrm>
            <a:off x="272480" y="692696"/>
            <a:ext cx="9138220" cy="5832648"/>
          </a:xfrm>
        </p:spPr>
        <p:txBody>
          <a:bodyPr>
            <a:normAutofit/>
          </a:bodyPr>
          <a:lstStyle/>
          <a:p>
            <a:pPr>
              <a:lnSpc>
                <a:spcPct val="90000"/>
              </a:lnSpc>
            </a:pPr>
            <a:r>
              <a:rPr lang="en-US" altLang="zh-CN" sz="3200" b="1" dirty="0">
                <a:solidFill>
                  <a:schemeClr val="tx2"/>
                </a:solidFill>
                <a:latin typeface="Times New Roman" pitchFamily="18" charset="0"/>
                <a:ea typeface="幼圆" pitchFamily="49" charset="-122"/>
              </a:rPr>
              <a:t>9.</a:t>
            </a:r>
            <a:r>
              <a:rPr lang="zh-CN" altLang="en-US" sz="3200" b="1" dirty="0">
                <a:solidFill>
                  <a:schemeClr val="tx2"/>
                </a:solidFill>
                <a:latin typeface="Times New Roman" pitchFamily="18" charset="0"/>
                <a:ea typeface="幼圆" pitchFamily="49" charset="-122"/>
              </a:rPr>
              <a:t>语义网络法的优点：</a:t>
            </a:r>
          </a:p>
          <a:p>
            <a:pPr lvl="1">
              <a:buClr>
                <a:schemeClr val="hlink"/>
              </a:buClr>
              <a:buFont typeface="Wingdings" pitchFamily="2" charset="2"/>
              <a:buChar char="ü"/>
            </a:pPr>
            <a:r>
              <a:rPr lang="zh-CN" altLang="en-US" b="1" dirty="0">
                <a:solidFill>
                  <a:srgbClr val="008000"/>
                </a:solidFill>
                <a:ea typeface="宋体" pitchFamily="2" charset="-122"/>
              </a:rPr>
              <a:t>结构性：</a:t>
            </a:r>
            <a:r>
              <a:rPr lang="zh-CN" altLang="en-US" b="1" dirty="0">
                <a:ea typeface="宋体" pitchFamily="2" charset="-122"/>
              </a:rPr>
              <a:t>把事物的属性以及事物间的各种语义联系显式地表示出来，是一种结构化的知识表示方法。在这种方法中，下层结点可以继承、新增、变异上层结点的属性。</a:t>
            </a:r>
          </a:p>
          <a:p>
            <a:pPr lvl="1">
              <a:buClr>
                <a:schemeClr val="hlink"/>
              </a:buClr>
              <a:buFont typeface="Wingdings" pitchFamily="2" charset="2"/>
              <a:buChar char="ü"/>
            </a:pPr>
            <a:r>
              <a:rPr lang="zh-CN" altLang="en-US" b="1" dirty="0">
                <a:solidFill>
                  <a:srgbClr val="008000"/>
                </a:solidFill>
                <a:ea typeface="宋体" pitchFamily="2" charset="-122"/>
              </a:rPr>
              <a:t>联想性：</a:t>
            </a:r>
            <a:r>
              <a:rPr lang="zh-CN" altLang="en-US" b="1" dirty="0">
                <a:ea typeface="宋体" pitchFamily="2" charset="-122"/>
              </a:rPr>
              <a:t>本来是作为人类联想记忆模型提出来的，它着重强调事物间的语义联系，体现了人类的联想思维过程。</a:t>
            </a:r>
          </a:p>
          <a:p>
            <a:pPr lvl="1">
              <a:buClr>
                <a:schemeClr val="hlink"/>
              </a:buClr>
              <a:buFont typeface="Wingdings" pitchFamily="2" charset="2"/>
              <a:buChar char="ü"/>
            </a:pPr>
            <a:r>
              <a:rPr lang="zh-CN" altLang="en-US" b="1" dirty="0">
                <a:solidFill>
                  <a:srgbClr val="008000"/>
                </a:solidFill>
                <a:ea typeface="宋体" pitchFamily="2" charset="-122"/>
              </a:rPr>
              <a:t>自索引性：</a:t>
            </a:r>
            <a:r>
              <a:rPr lang="zh-CN" altLang="en-US" b="1" dirty="0">
                <a:ea typeface="宋体" pitchFamily="2" charset="-122"/>
              </a:rPr>
              <a:t>把各接点之间的联系以明确、简洁的方式表示出来，通过与某一结点连结的弧可以很容易的找出与该结点有关的信息，而不必查找整个知识库。这种自索引能力有效的避免搜索时所遇到的组合爆炸问题。</a:t>
            </a:r>
          </a:p>
          <a:p>
            <a:pPr lvl="1">
              <a:buClr>
                <a:schemeClr val="hlink"/>
              </a:buClr>
              <a:buFont typeface="Wingdings" pitchFamily="2" charset="2"/>
              <a:buChar char="ü"/>
            </a:pPr>
            <a:r>
              <a:rPr lang="zh-CN" altLang="en-US" b="1" dirty="0">
                <a:solidFill>
                  <a:srgbClr val="008000"/>
                </a:solidFill>
                <a:ea typeface="宋体" pitchFamily="2" charset="-122"/>
              </a:rPr>
              <a:t>自然性：</a:t>
            </a:r>
            <a:r>
              <a:rPr lang="zh-CN" altLang="en-US" b="1" dirty="0">
                <a:ea typeface="宋体" pitchFamily="2" charset="-122"/>
              </a:rPr>
              <a:t>这种带有标识的有向图，可比较直观地把知识表示出来，符合人们表达事物间关系的习惯，并且与自然语言语义网络之间的转换也比较容易实现。</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96</a:t>
            </a:fld>
            <a:endParaRPr lang="zh-CN" altLang="en-US"/>
          </a:p>
        </p:txBody>
      </p:sp>
    </p:spTree>
    <p:extLst>
      <p:ext uri="{BB962C8B-B14F-4D97-AF65-F5344CB8AC3E}">
        <p14:creationId xmlns:p14="http://schemas.microsoft.com/office/powerpoint/2010/main" val="54928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4115">
                                            <p:txEl>
                                              <p:pRg st="1" end="1"/>
                                            </p:txEl>
                                          </p:spTgt>
                                        </p:tgtEl>
                                        <p:attrNameLst>
                                          <p:attrName>style.visibility</p:attrName>
                                        </p:attrNameLst>
                                      </p:cBhvr>
                                      <p:to>
                                        <p:strVal val="visible"/>
                                      </p:to>
                                    </p:set>
                                    <p:animEffect transition="in" filter="wipe(down)">
                                      <p:cBhvr>
                                        <p:cTn id="7" dur="500"/>
                                        <p:tgtEl>
                                          <p:spTgt spid="474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4115">
                                            <p:txEl>
                                              <p:pRg st="2" end="2"/>
                                            </p:txEl>
                                          </p:spTgt>
                                        </p:tgtEl>
                                        <p:attrNameLst>
                                          <p:attrName>style.visibility</p:attrName>
                                        </p:attrNameLst>
                                      </p:cBhvr>
                                      <p:to>
                                        <p:strVal val="visible"/>
                                      </p:to>
                                    </p:set>
                                    <p:animEffect transition="in" filter="wipe(down)">
                                      <p:cBhvr>
                                        <p:cTn id="12" dur="500"/>
                                        <p:tgtEl>
                                          <p:spTgt spid="474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4115">
                                            <p:txEl>
                                              <p:pRg st="3" end="3"/>
                                            </p:txEl>
                                          </p:spTgt>
                                        </p:tgtEl>
                                        <p:attrNameLst>
                                          <p:attrName>style.visibility</p:attrName>
                                        </p:attrNameLst>
                                      </p:cBhvr>
                                      <p:to>
                                        <p:strVal val="visible"/>
                                      </p:to>
                                    </p:set>
                                    <p:animEffect transition="in" filter="wipe(down)">
                                      <p:cBhvr>
                                        <p:cTn id="17" dur="500"/>
                                        <p:tgtEl>
                                          <p:spTgt spid="4741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4115">
                                            <p:txEl>
                                              <p:pRg st="4" end="4"/>
                                            </p:txEl>
                                          </p:spTgt>
                                        </p:tgtEl>
                                        <p:attrNameLst>
                                          <p:attrName>style.visibility</p:attrName>
                                        </p:attrNameLst>
                                      </p:cBhvr>
                                      <p:to>
                                        <p:strVal val="visible"/>
                                      </p:to>
                                    </p:set>
                                    <p:animEffect transition="in" filter="wipe(down)">
                                      <p:cBhvr>
                                        <p:cTn id="22" dur="500"/>
                                        <p:tgtEl>
                                          <p:spTgt spid="474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9" name="Rectangle 3"/>
          <p:cNvSpPr>
            <a:spLocks noGrp="1" noChangeArrowheads="1"/>
          </p:cNvSpPr>
          <p:nvPr>
            <p:ph type="body" idx="1"/>
          </p:nvPr>
        </p:nvSpPr>
        <p:spPr>
          <a:xfrm>
            <a:off x="495300" y="908720"/>
            <a:ext cx="8915400" cy="5415880"/>
          </a:xfrm>
        </p:spPr>
        <p:txBody>
          <a:bodyPr/>
          <a:lstStyle/>
          <a:p>
            <a:pPr>
              <a:lnSpc>
                <a:spcPct val="90000"/>
              </a:lnSpc>
              <a:spcAft>
                <a:spcPct val="20000"/>
              </a:spcAft>
            </a:pPr>
            <a:r>
              <a:rPr lang="en-US" altLang="zh-CN" sz="3200" b="1" dirty="0">
                <a:solidFill>
                  <a:schemeClr val="tx2"/>
                </a:solidFill>
                <a:latin typeface="Times New Roman" pitchFamily="18" charset="0"/>
                <a:ea typeface="幼圆" pitchFamily="49" charset="-122"/>
              </a:rPr>
              <a:t>10.</a:t>
            </a:r>
            <a:r>
              <a:rPr lang="zh-CN" altLang="en-US" sz="3200" b="1" dirty="0">
                <a:solidFill>
                  <a:schemeClr val="tx2"/>
                </a:solidFill>
                <a:latin typeface="Times New Roman" pitchFamily="18" charset="0"/>
                <a:ea typeface="幼圆" pitchFamily="49" charset="-122"/>
              </a:rPr>
              <a:t>语义网络法的不足：</a:t>
            </a:r>
          </a:p>
          <a:p>
            <a:pPr lvl="1">
              <a:lnSpc>
                <a:spcPct val="120000"/>
              </a:lnSpc>
              <a:spcAft>
                <a:spcPct val="20000"/>
              </a:spcAft>
              <a:buClr>
                <a:schemeClr val="hlink"/>
              </a:buClr>
              <a:buFont typeface="Wingdings" pitchFamily="2" charset="2"/>
              <a:buChar char="ü"/>
            </a:pPr>
            <a:r>
              <a:rPr lang="zh-CN" altLang="en-US" sz="2400" b="1" dirty="0">
                <a:solidFill>
                  <a:srgbClr val="008000"/>
                </a:solidFill>
                <a:ea typeface="宋体" pitchFamily="2" charset="-122"/>
              </a:rPr>
              <a:t>非严格性：</a:t>
            </a:r>
            <a:r>
              <a:rPr lang="zh-CN" altLang="en-US" sz="2400" b="1" dirty="0">
                <a:ea typeface="宋体" pitchFamily="2" charset="-122"/>
              </a:rPr>
              <a:t>没有象谓词那样严格的形式表示体系，一个给定语义网络的含义完全依赖于处理程序对它所进行的解释，通过语义网络所实现的推理不能保证其正确性。</a:t>
            </a:r>
          </a:p>
          <a:p>
            <a:pPr lvl="1">
              <a:lnSpc>
                <a:spcPct val="120000"/>
              </a:lnSpc>
              <a:spcAft>
                <a:spcPct val="20000"/>
              </a:spcAft>
              <a:buClr>
                <a:schemeClr val="hlink"/>
              </a:buClr>
              <a:buFont typeface="Wingdings" pitchFamily="2" charset="2"/>
              <a:buChar char="ü"/>
            </a:pPr>
            <a:r>
              <a:rPr lang="zh-CN" altLang="en-US" sz="2400" b="1" dirty="0">
                <a:solidFill>
                  <a:srgbClr val="008000"/>
                </a:solidFill>
                <a:ea typeface="宋体" pitchFamily="2" charset="-122"/>
              </a:rPr>
              <a:t>复杂性：</a:t>
            </a:r>
            <a:r>
              <a:rPr lang="zh-CN" altLang="en-US" sz="2400" b="1" dirty="0">
                <a:ea typeface="宋体" pitchFamily="2" charset="-122"/>
              </a:rPr>
              <a:t>语义网络表示知识的手段是多种多样的，这虽然对其表示带来了灵活性，但同时也由于表示形式的不一致，使得它的处理增加了复杂性。</a:t>
            </a:r>
            <a:r>
              <a:rPr lang="zh-CN" altLang="en-US" sz="2400" dirty="0">
                <a:solidFill>
                  <a:srgbClr val="0000CC"/>
                </a:solidFill>
                <a:ea typeface="宋体" pitchFamily="2" charset="-122"/>
              </a:rPr>
              <a:t> </a:t>
            </a:r>
          </a:p>
          <a:p>
            <a:endParaRPr lang="zh-CN" altLang="en-US" dirty="0">
              <a:ea typeface="宋体"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97</a:t>
            </a:fld>
            <a:endParaRPr lang="zh-CN" altLang="en-US"/>
          </a:p>
        </p:txBody>
      </p:sp>
    </p:spTree>
    <p:extLst>
      <p:ext uri="{BB962C8B-B14F-4D97-AF65-F5344CB8AC3E}">
        <p14:creationId xmlns:p14="http://schemas.microsoft.com/office/powerpoint/2010/main" val="249116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5139">
                                            <p:txEl>
                                              <p:pRg st="1" end="1"/>
                                            </p:txEl>
                                          </p:spTgt>
                                        </p:tgtEl>
                                        <p:attrNameLst>
                                          <p:attrName>style.visibility</p:attrName>
                                        </p:attrNameLst>
                                      </p:cBhvr>
                                      <p:to>
                                        <p:strVal val="visible"/>
                                      </p:to>
                                    </p:set>
                                    <p:animEffect transition="in" filter="wipe(down)">
                                      <p:cBhvr>
                                        <p:cTn id="7" dur="500"/>
                                        <p:tgtEl>
                                          <p:spTgt spid="475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5139">
                                            <p:txEl>
                                              <p:pRg st="2" end="2"/>
                                            </p:txEl>
                                          </p:spTgt>
                                        </p:tgtEl>
                                        <p:attrNameLst>
                                          <p:attrName>style.visibility</p:attrName>
                                        </p:attrNameLst>
                                      </p:cBhvr>
                                      <p:to>
                                        <p:strVal val="visible"/>
                                      </p:to>
                                    </p:set>
                                    <p:animEffect transition="in" filter="wipe(down)">
                                      <p:cBhvr>
                                        <p:cTn id="12" dur="500"/>
                                        <p:tgtEl>
                                          <p:spTgt spid="4751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2.4.2 </a:t>
            </a:r>
            <a:r>
              <a:rPr lang="zh-CN" altLang="zh-CN" b="1" dirty="0"/>
              <a:t>框架表示法</a:t>
            </a:r>
            <a:endParaRPr lang="zh-CN" altLang="en-US" dirty="0"/>
          </a:p>
        </p:txBody>
      </p:sp>
      <p:sp>
        <p:nvSpPr>
          <p:cNvPr id="3" name="内容占位符 2"/>
          <p:cNvSpPr>
            <a:spLocks noGrp="1"/>
          </p:cNvSpPr>
          <p:nvPr>
            <p:ph idx="1"/>
          </p:nvPr>
        </p:nvSpPr>
        <p:spPr/>
        <p:txBody>
          <a:bodyPr>
            <a:normAutofit/>
          </a:bodyPr>
          <a:lstStyle/>
          <a:p>
            <a:pPr>
              <a:lnSpc>
                <a:spcPct val="120000"/>
              </a:lnSpc>
              <a:spcAft>
                <a:spcPct val="20000"/>
              </a:spcAft>
            </a:pPr>
            <a:r>
              <a:rPr lang="zh-CN" altLang="en-US" sz="2800" b="1" dirty="0">
                <a:solidFill>
                  <a:schemeClr val="tx2"/>
                </a:solidFill>
                <a:latin typeface="Times New Roman" pitchFamily="18" charset="0"/>
                <a:ea typeface="幼圆" pitchFamily="49" charset="-122"/>
              </a:rPr>
              <a:t>框架表示法：</a:t>
            </a:r>
            <a:r>
              <a:rPr lang="zh-CN" altLang="en-US" b="1" dirty="0">
                <a:latin typeface="Times New Roman" pitchFamily="18" charset="0"/>
                <a:ea typeface="宋体" pitchFamily="2" charset="-122"/>
              </a:rPr>
              <a:t>框架表示法是在框架理论的基础上发展起来的一种结构化知识表示方法。</a:t>
            </a:r>
            <a:r>
              <a:rPr lang="zh-CN" altLang="en-US" dirty="0">
                <a:latin typeface="Times New Roman" pitchFamily="18" charset="0"/>
                <a:ea typeface="宋体" pitchFamily="2" charset="-122"/>
              </a:rPr>
              <a:t> </a:t>
            </a:r>
            <a:endParaRPr lang="zh-CN" altLang="en-US" sz="2800" b="1" dirty="0">
              <a:latin typeface="Times New Roman" pitchFamily="18" charset="0"/>
              <a:ea typeface="幼圆" pitchFamily="49" charset="-122"/>
            </a:endParaRPr>
          </a:p>
          <a:p>
            <a:pPr>
              <a:lnSpc>
                <a:spcPct val="105000"/>
              </a:lnSpc>
              <a:spcBef>
                <a:spcPct val="25000"/>
              </a:spcBef>
            </a:pPr>
            <a:r>
              <a:rPr lang="zh-CN" altLang="en-US" sz="2800" b="1" dirty="0">
                <a:solidFill>
                  <a:schemeClr val="tx2"/>
                </a:solidFill>
                <a:latin typeface="Times New Roman" pitchFamily="18" charset="0"/>
                <a:ea typeface="幼圆" pitchFamily="49" charset="-122"/>
              </a:rPr>
              <a:t>框架理论：</a:t>
            </a:r>
          </a:p>
          <a:p>
            <a:pPr lvl="1">
              <a:lnSpc>
                <a:spcPct val="105000"/>
              </a:lnSpc>
              <a:spcBef>
                <a:spcPct val="25000"/>
              </a:spcBef>
              <a:buClr>
                <a:schemeClr val="hlink"/>
              </a:buClr>
              <a:buFont typeface="Wingdings" pitchFamily="2" charset="2"/>
              <a:buChar char="ü"/>
            </a:pPr>
            <a:r>
              <a:rPr lang="zh-CN" altLang="en-US" b="1" dirty="0">
                <a:ea typeface="宋体" pitchFamily="2" charset="-122"/>
              </a:rPr>
              <a:t>框架理论是</a:t>
            </a:r>
            <a:r>
              <a:rPr lang="zh-CN" altLang="en-US" b="1" dirty="0">
                <a:solidFill>
                  <a:srgbClr val="FF0000"/>
                </a:solidFill>
                <a:ea typeface="宋体" pitchFamily="2" charset="-122"/>
              </a:rPr>
              <a:t>明斯基于</a:t>
            </a:r>
            <a:r>
              <a:rPr lang="en-US" altLang="zh-CN" b="1" dirty="0">
                <a:solidFill>
                  <a:srgbClr val="FF0000"/>
                </a:solidFill>
                <a:ea typeface="宋体" pitchFamily="2" charset="-122"/>
              </a:rPr>
              <a:t>1975</a:t>
            </a:r>
            <a:r>
              <a:rPr lang="zh-CN" altLang="en-US" b="1" dirty="0">
                <a:ea typeface="宋体" pitchFamily="2" charset="-122"/>
              </a:rPr>
              <a:t>年作为理解视觉、自然语言对话及其它复杂行为的一种基础提出来的。</a:t>
            </a:r>
          </a:p>
          <a:p>
            <a:pPr lvl="1">
              <a:lnSpc>
                <a:spcPct val="105000"/>
              </a:lnSpc>
              <a:spcBef>
                <a:spcPct val="25000"/>
              </a:spcBef>
              <a:buClr>
                <a:schemeClr val="hlink"/>
              </a:buClr>
              <a:buFont typeface="Wingdings" pitchFamily="2" charset="2"/>
              <a:buChar char="ü"/>
            </a:pPr>
            <a:r>
              <a:rPr lang="zh-CN" altLang="en-US" b="1" dirty="0">
                <a:ea typeface="宋体" pitchFamily="2" charset="-122"/>
              </a:rPr>
              <a:t>框架理论认为，人们对现实世界中各种事物的认识都是以一种类似于</a:t>
            </a:r>
            <a:r>
              <a:rPr lang="zh-CN" altLang="en-US" b="1" dirty="0">
                <a:solidFill>
                  <a:srgbClr val="FF0000"/>
                </a:solidFill>
                <a:ea typeface="宋体" pitchFamily="2" charset="-122"/>
              </a:rPr>
              <a:t>框架的结构</a:t>
            </a:r>
            <a:r>
              <a:rPr lang="zh-CN" altLang="en-US" b="1" dirty="0">
                <a:ea typeface="宋体" pitchFamily="2" charset="-122"/>
              </a:rPr>
              <a:t>存储在记忆中的。当遇到一个新事物时，就从记忆中找出一个合适的框架，并根据新的情况对其细节加以修改、补充，从而形成对这个新事物的认识。</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98</a:t>
            </a:fld>
            <a:endParaRPr lang="zh-CN" altLang="en-US"/>
          </a:p>
        </p:txBody>
      </p:sp>
    </p:spTree>
    <p:extLst>
      <p:ext uri="{BB962C8B-B14F-4D97-AF65-F5344CB8AC3E}">
        <p14:creationId xmlns:p14="http://schemas.microsoft.com/office/powerpoint/2010/main" val="28152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body" idx="1"/>
          </p:nvPr>
        </p:nvSpPr>
        <p:spPr>
          <a:xfrm>
            <a:off x="495300" y="692696"/>
            <a:ext cx="8982203" cy="5832648"/>
          </a:xfrm>
        </p:spPr>
        <p:txBody>
          <a:bodyPr>
            <a:noAutofit/>
          </a:bodyPr>
          <a:lstStyle/>
          <a:p>
            <a:pPr>
              <a:lnSpc>
                <a:spcPct val="105000"/>
              </a:lnSpc>
              <a:spcBef>
                <a:spcPct val="25000"/>
              </a:spcBef>
            </a:pPr>
            <a:r>
              <a:rPr lang="zh-CN" altLang="en-US" b="1" dirty="0">
                <a:solidFill>
                  <a:schemeClr val="tx2"/>
                </a:solidFill>
                <a:latin typeface="Times New Roman" pitchFamily="18" charset="0"/>
                <a:ea typeface="幼圆" pitchFamily="49" charset="-122"/>
              </a:rPr>
              <a:t>框架理论：</a:t>
            </a:r>
          </a:p>
          <a:p>
            <a:pPr lvl="1">
              <a:lnSpc>
                <a:spcPct val="105000"/>
              </a:lnSpc>
              <a:spcBef>
                <a:spcPct val="25000"/>
              </a:spcBef>
              <a:buClr>
                <a:schemeClr val="hlink"/>
              </a:buClr>
              <a:buFont typeface="Wingdings" pitchFamily="2" charset="2"/>
              <a:buChar char="ü"/>
            </a:pPr>
            <a:r>
              <a:rPr lang="zh-CN" altLang="en-US" sz="2600" b="1" dirty="0">
                <a:solidFill>
                  <a:srgbClr val="008000"/>
                </a:solidFill>
                <a:ea typeface="宋体" pitchFamily="2" charset="-122"/>
              </a:rPr>
              <a:t>框架：</a:t>
            </a:r>
            <a:r>
              <a:rPr lang="zh-CN" altLang="en-US" sz="2600" b="1" dirty="0">
                <a:ea typeface="宋体" pitchFamily="2" charset="-122"/>
              </a:rPr>
              <a:t>是人们认识事物的一种通用的数据结构形式。即当新情况发生时，人们只要把新的数据加入到该通用数据结构中便可形成一个具体的实体</a:t>
            </a:r>
            <a:r>
              <a:rPr lang="en-US" altLang="zh-CN" sz="2600" b="1" dirty="0">
                <a:ea typeface="宋体" pitchFamily="2" charset="-122"/>
              </a:rPr>
              <a:t>(</a:t>
            </a:r>
            <a:r>
              <a:rPr lang="zh-CN" altLang="en-US" sz="2600" b="1" dirty="0">
                <a:ea typeface="宋体" pitchFamily="2" charset="-122"/>
              </a:rPr>
              <a:t>类</a:t>
            </a:r>
            <a:r>
              <a:rPr lang="en-US" altLang="zh-CN" sz="2600" b="1" dirty="0">
                <a:ea typeface="宋体" pitchFamily="2" charset="-122"/>
              </a:rPr>
              <a:t>)</a:t>
            </a:r>
            <a:r>
              <a:rPr lang="zh-CN" altLang="en-US" sz="2600" b="1" dirty="0">
                <a:ea typeface="宋体" pitchFamily="2" charset="-122"/>
              </a:rPr>
              <a:t>，这样的</a:t>
            </a:r>
            <a:r>
              <a:rPr lang="zh-CN" altLang="en-US" sz="2600" b="1" dirty="0">
                <a:solidFill>
                  <a:srgbClr val="FF0000"/>
                </a:solidFill>
                <a:ea typeface="宋体" pitchFamily="2" charset="-122"/>
              </a:rPr>
              <a:t>通用数据结构</a:t>
            </a:r>
            <a:r>
              <a:rPr lang="zh-CN" altLang="en-US" sz="2600" b="1" dirty="0">
                <a:ea typeface="宋体" pitchFamily="2" charset="-122"/>
              </a:rPr>
              <a:t>就称为</a:t>
            </a:r>
            <a:r>
              <a:rPr lang="zh-CN" altLang="en-US" sz="2600" b="1" dirty="0">
                <a:solidFill>
                  <a:srgbClr val="FF0000"/>
                </a:solidFill>
                <a:ea typeface="宋体" pitchFamily="2" charset="-122"/>
              </a:rPr>
              <a:t>框架</a:t>
            </a:r>
            <a:r>
              <a:rPr lang="zh-CN" altLang="en-US" sz="2600" b="1" dirty="0">
                <a:ea typeface="宋体" pitchFamily="2" charset="-122"/>
              </a:rPr>
              <a:t>。</a:t>
            </a:r>
          </a:p>
          <a:p>
            <a:pPr lvl="1">
              <a:lnSpc>
                <a:spcPct val="105000"/>
              </a:lnSpc>
              <a:spcBef>
                <a:spcPct val="25000"/>
              </a:spcBef>
              <a:buClr>
                <a:schemeClr val="hlink"/>
              </a:buClr>
              <a:buFont typeface="Wingdings" pitchFamily="2" charset="2"/>
              <a:buChar char="ü"/>
            </a:pPr>
            <a:r>
              <a:rPr lang="zh-CN" altLang="en-US" sz="2600" b="1" dirty="0">
                <a:solidFill>
                  <a:srgbClr val="008000"/>
                </a:solidFill>
                <a:ea typeface="宋体" pitchFamily="2" charset="-122"/>
              </a:rPr>
              <a:t>实例框架：</a:t>
            </a:r>
            <a:r>
              <a:rPr lang="zh-CN" altLang="en-US" sz="2600" b="1" dirty="0">
                <a:ea typeface="宋体" pitchFamily="2" charset="-122"/>
              </a:rPr>
              <a:t>对于一个框架，当人们把观察或认识到的具体细节填入后，就得到了该框架的一个具体实例，框架的这种</a:t>
            </a:r>
            <a:r>
              <a:rPr lang="zh-CN" altLang="en-US" sz="2600" b="1" dirty="0">
                <a:solidFill>
                  <a:srgbClr val="FF0000"/>
                </a:solidFill>
                <a:ea typeface="宋体" pitchFamily="2" charset="-122"/>
              </a:rPr>
              <a:t>具体实例</a:t>
            </a:r>
            <a:r>
              <a:rPr lang="zh-CN" altLang="en-US" sz="2600" b="1" dirty="0">
                <a:ea typeface="宋体" pitchFamily="2" charset="-122"/>
              </a:rPr>
              <a:t>被称为</a:t>
            </a:r>
            <a:r>
              <a:rPr lang="zh-CN" altLang="en-US" sz="2600" b="1" dirty="0">
                <a:solidFill>
                  <a:srgbClr val="FF0000"/>
                </a:solidFill>
                <a:ea typeface="宋体" pitchFamily="2" charset="-122"/>
              </a:rPr>
              <a:t>实例框架</a:t>
            </a:r>
            <a:r>
              <a:rPr lang="zh-CN" altLang="en-US" sz="2600" b="1" dirty="0">
                <a:ea typeface="宋体" pitchFamily="2" charset="-122"/>
              </a:rPr>
              <a:t>。</a:t>
            </a:r>
          </a:p>
          <a:p>
            <a:pPr lvl="1">
              <a:lnSpc>
                <a:spcPct val="105000"/>
              </a:lnSpc>
              <a:spcBef>
                <a:spcPct val="25000"/>
              </a:spcBef>
              <a:buClr>
                <a:schemeClr val="hlink"/>
              </a:buClr>
              <a:buFont typeface="Wingdings" pitchFamily="2" charset="2"/>
              <a:buChar char="ü"/>
            </a:pPr>
            <a:r>
              <a:rPr lang="zh-CN" altLang="en-US" sz="2600" b="1" dirty="0">
                <a:solidFill>
                  <a:srgbClr val="008000"/>
                </a:solidFill>
                <a:ea typeface="宋体" pitchFamily="2" charset="-122"/>
              </a:rPr>
              <a:t>框架系统：</a:t>
            </a:r>
            <a:r>
              <a:rPr lang="zh-CN" altLang="en-US" sz="2600" b="1" dirty="0">
                <a:ea typeface="宋体" pitchFamily="2" charset="-122"/>
              </a:rPr>
              <a:t>在框架理论中，框架是知识的基本单位，</a:t>
            </a:r>
            <a:r>
              <a:rPr lang="zh-CN" altLang="en-US" sz="2600" b="1" dirty="0">
                <a:solidFill>
                  <a:srgbClr val="FF0000"/>
                </a:solidFill>
                <a:ea typeface="宋体" pitchFamily="2" charset="-122"/>
              </a:rPr>
              <a:t>把一组有关的框架连结起来</a:t>
            </a:r>
            <a:r>
              <a:rPr lang="zh-CN" altLang="en-US" sz="2600" b="1" dirty="0">
                <a:ea typeface="宋体" pitchFamily="2" charset="-122"/>
              </a:rPr>
              <a:t>便可形成一个</a:t>
            </a:r>
            <a:r>
              <a:rPr lang="zh-CN" altLang="en-US" sz="2600" b="1" dirty="0">
                <a:solidFill>
                  <a:srgbClr val="FF0000"/>
                </a:solidFill>
                <a:ea typeface="宋体" pitchFamily="2" charset="-122"/>
              </a:rPr>
              <a:t>框架系统</a:t>
            </a:r>
            <a:r>
              <a:rPr lang="zh-CN" altLang="en-US" sz="2600" b="1" dirty="0">
                <a:ea typeface="宋体" pitchFamily="2" charset="-122"/>
              </a:rPr>
              <a:t>。</a:t>
            </a:r>
          </a:p>
          <a:p>
            <a:pPr lvl="1">
              <a:lnSpc>
                <a:spcPct val="105000"/>
              </a:lnSpc>
              <a:spcBef>
                <a:spcPct val="25000"/>
              </a:spcBef>
              <a:buClr>
                <a:schemeClr val="hlink"/>
              </a:buClr>
              <a:buFont typeface="Wingdings" pitchFamily="2" charset="2"/>
              <a:buChar char="ü"/>
            </a:pPr>
            <a:r>
              <a:rPr lang="zh-CN" altLang="en-US" sz="2600" b="1" dirty="0">
                <a:solidFill>
                  <a:srgbClr val="008000"/>
                </a:solidFill>
                <a:ea typeface="宋体" pitchFamily="2" charset="-122"/>
              </a:rPr>
              <a:t>框架系统推理：</a:t>
            </a:r>
            <a:r>
              <a:rPr lang="zh-CN" altLang="en-US" sz="2600" b="1" dirty="0">
                <a:ea typeface="宋体" pitchFamily="2" charset="-122"/>
              </a:rPr>
              <a:t>由框架之间的协调来完成。</a:t>
            </a:r>
            <a:r>
              <a:rPr lang="zh-CN" altLang="en-US" sz="2600" dirty="0">
                <a:ea typeface="宋体" pitchFamily="2" charset="-122"/>
              </a:rPr>
              <a:t> </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99</a:t>
            </a:fld>
            <a:endParaRPr lang="zh-CN" altLang="en-US"/>
          </a:p>
        </p:txBody>
      </p:sp>
    </p:spTree>
    <p:extLst>
      <p:ext uri="{BB962C8B-B14F-4D97-AF65-F5344CB8AC3E}">
        <p14:creationId xmlns:p14="http://schemas.microsoft.com/office/powerpoint/2010/main" val="422233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79235">
                                            <p:txEl>
                                              <p:pRg st="1" end="1"/>
                                            </p:txEl>
                                          </p:spTgt>
                                        </p:tgtEl>
                                        <p:attrNameLst>
                                          <p:attrName>style.visibility</p:attrName>
                                        </p:attrNameLst>
                                      </p:cBhvr>
                                      <p:to>
                                        <p:strVal val="visible"/>
                                      </p:to>
                                    </p:set>
                                    <p:animEffect transition="in" filter="barn(inVertical)">
                                      <p:cBhvr>
                                        <p:cTn id="7" dur="500"/>
                                        <p:tgtEl>
                                          <p:spTgt spid="479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79235">
                                            <p:txEl>
                                              <p:pRg st="2" end="2"/>
                                            </p:txEl>
                                          </p:spTgt>
                                        </p:tgtEl>
                                        <p:attrNameLst>
                                          <p:attrName>style.visibility</p:attrName>
                                        </p:attrNameLst>
                                      </p:cBhvr>
                                      <p:to>
                                        <p:strVal val="visible"/>
                                      </p:to>
                                    </p:set>
                                    <p:animEffect transition="in" filter="barn(inVertical)">
                                      <p:cBhvr>
                                        <p:cTn id="12" dur="500"/>
                                        <p:tgtEl>
                                          <p:spTgt spid="479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79235">
                                            <p:txEl>
                                              <p:pRg st="3" end="3"/>
                                            </p:txEl>
                                          </p:spTgt>
                                        </p:tgtEl>
                                        <p:attrNameLst>
                                          <p:attrName>style.visibility</p:attrName>
                                        </p:attrNameLst>
                                      </p:cBhvr>
                                      <p:to>
                                        <p:strVal val="visible"/>
                                      </p:to>
                                    </p:set>
                                    <p:animEffect transition="in" filter="barn(inVertical)">
                                      <p:cBhvr>
                                        <p:cTn id="17" dur="500"/>
                                        <p:tgtEl>
                                          <p:spTgt spid="4792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79235">
                                            <p:txEl>
                                              <p:pRg st="4" end="4"/>
                                            </p:txEl>
                                          </p:spTgt>
                                        </p:tgtEl>
                                        <p:attrNameLst>
                                          <p:attrName>style.visibility</p:attrName>
                                        </p:attrNameLst>
                                      </p:cBhvr>
                                      <p:to>
                                        <p:strVal val="visible"/>
                                      </p:to>
                                    </p:set>
                                    <p:animEffect transition="in" filter="barn(inVertical)">
                                      <p:cBhvr>
                                        <p:cTn id="22" dur="500"/>
                                        <p:tgtEl>
                                          <p:spTgt spid="479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Flow</Template>
  <TotalTime>464</TotalTime>
  <Words>11608</Words>
  <Application>Microsoft Office PowerPoint</Application>
  <PresentationFormat>A4 纸张(210x297 毫米)</PresentationFormat>
  <Paragraphs>1243</Paragraphs>
  <Slides>149</Slides>
  <Notes>12</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149</vt:i4>
      </vt:variant>
    </vt:vector>
  </HeadingPairs>
  <TitlesOfParts>
    <vt:vector size="154" baseType="lpstr">
      <vt:lpstr>流畅</vt:lpstr>
      <vt:lpstr>Visio.Drawing.11</vt:lpstr>
      <vt:lpstr>公式</vt:lpstr>
      <vt:lpstr>Microsoft 公式 3.0</vt:lpstr>
      <vt:lpstr>Visio</vt:lpstr>
      <vt:lpstr>第二章 知识和知识表示</vt:lpstr>
      <vt:lpstr>第2.1节 知识</vt:lpstr>
      <vt:lpstr>1.2.1 知识的概念</vt:lpstr>
      <vt:lpstr>1.2.1 知识的概念</vt:lpstr>
      <vt:lpstr>1.2.2 知识的属性</vt:lpstr>
      <vt:lpstr>1.2.3 知识的分类</vt:lpstr>
      <vt:lpstr>1.2.3 知识的分类</vt:lpstr>
      <vt:lpstr>1.2.4 知识与人工智能的关系</vt:lpstr>
      <vt:lpstr>PowerPoint 演示文稿</vt:lpstr>
      <vt:lpstr>PowerPoint 演示文稿</vt:lpstr>
      <vt:lpstr>1.2.5 对知识表示的要求</vt:lpstr>
      <vt:lpstr>PowerPoint 演示文稿</vt:lpstr>
      <vt:lpstr>PowerPoint 演示文稿</vt:lpstr>
      <vt:lpstr>PowerPoint 演示文稿</vt:lpstr>
      <vt:lpstr>第2.2节 知识的演绎系统表示</vt:lpstr>
      <vt:lpstr>2.2.1 一阶谓词演算</vt:lpstr>
      <vt:lpstr>2.2.1 一阶谓词演算</vt:lpstr>
      <vt:lpstr>PowerPoint 演示文稿</vt:lpstr>
      <vt:lpstr>PowerPoint 演示文稿</vt:lpstr>
      <vt:lpstr>PowerPoint 演示文稿</vt:lpstr>
      <vt:lpstr>2.2.1 一阶谓词演算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2.2.1 一阶谓词演算</vt:lpstr>
      <vt:lpstr>2.2.1 一阶谓词演算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2.2.3 与或句演绎系统</vt:lpstr>
      <vt:lpstr>PowerPoint 演示文稿</vt:lpstr>
      <vt:lpstr>2.2.4 子句演绎系统</vt:lpstr>
      <vt:lpstr>第2.3节 知识的产生式系统表示</vt:lpstr>
      <vt:lpstr>2.3.1 产生式系统的概念</vt:lpstr>
      <vt:lpstr>PowerPoint 演示文稿</vt:lpstr>
      <vt:lpstr>PowerPoint 演示文稿</vt:lpstr>
      <vt:lpstr>PowerPoint 演示文稿</vt:lpstr>
      <vt:lpstr>2.3.2 产生式系统的组成部分</vt:lpstr>
      <vt:lpstr>PowerPoint 演示文稿</vt:lpstr>
      <vt:lpstr>医疗产生式系统</vt:lpstr>
      <vt:lpstr>2.3.2 产生式系统的组成部分</vt:lpstr>
      <vt:lpstr>PowerPoint 演示文稿</vt:lpstr>
      <vt:lpstr>PowerPoint 演示文稿</vt:lpstr>
      <vt:lpstr>PowerPoint 演示文稿</vt:lpstr>
      <vt:lpstr>PowerPoint 演示文稿</vt:lpstr>
      <vt:lpstr>PowerPoint 演示文稿</vt:lpstr>
      <vt:lpstr>2.3.3 产生式系统的控制策略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第2.3节 知识的产生式系统表示</vt:lpstr>
      <vt:lpstr>PowerPoint 演示文稿</vt:lpstr>
      <vt:lpstr>第2.4节 知识的结构化表示</vt:lpstr>
      <vt:lpstr>2.4.1 语义网络表示法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语义网络</vt:lpstr>
      <vt:lpstr>PowerPoint 演示文稿</vt:lpstr>
      <vt:lpstr>PowerPoint 演示文稿</vt:lpstr>
      <vt:lpstr>PowerPoint 演示文稿</vt:lpstr>
      <vt:lpstr>2.4.2 框架表示法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2.4.3 剧本表示法</vt:lpstr>
      <vt:lpstr>PowerPoint 演示文稿</vt:lpstr>
      <vt:lpstr>2.4.4 过程的表示法</vt:lpstr>
      <vt:lpstr>第2.5节 知识表示的实用化问题</vt:lpstr>
      <vt:lpstr>2.5.1 陈述性知识和过程性知识</vt:lpstr>
      <vt:lpstr>2.5.1陈述性知识和过程性知识</vt:lpstr>
      <vt:lpstr>2.5.2 表示能力与推理效率之间的制约关系</vt:lpstr>
      <vt:lpstr>PowerPoint 演示文稿</vt:lpstr>
      <vt:lpstr>PowerPoint 演示文稿</vt:lpstr>
      <vt:lpstr>PowerPoint 演示文稿</vt:lpstr>
      <vt:lpstr>PowerPoint 演示文稿</vt:lpstr>
      <vt:lpstr>第二章 知识和知识表示</vt:lpstr>
      <vt:lpstr>命题逻辑</vt:lpstr>
      <vt:lpstr>命题逻辑</vt:lpstr>
      <vt:lpstr>PowerPoint 演示文稿</vt:lpstr>
      <vt:lpstr>谓词逻辑</vt:lpstr>
      <vt:lpstr>谓词逻辑</vt:lpstr>
      <vt:lpstr>谓词逻辑</vt:lpstr>
      <vt:lpstr>PowerPoint 演示文稿</vt:lpstr>
      <vt:lpstr>PowerPoint 演示文稿</vt:lpstr>
      <vt:lpstr>PowerPoint 演示文稿</vt:lpstr>
      <vt:lpstr>PowerPoint 演示文稿</vt:lpstr>
      <vt:lpstr>PowerPoint 演示文稿</vt:lpstr>
      <vt:lpstr>谓词公式化成子句集的步骤:</vt:lpstr>
      <vt:lpstr>谓词公式化成子句集的步骤:</vt:lpstr>
      <vt:lpstr>谓词公式化成子句集的步骤:</vt:lpstr>
      <vt:lpstr>谓词公式化成子句集的步骤: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知识和知识表示</dc:title>
  <dc:creator>zoutt</dc:creator>
  <cp:lastModifiedBy>zoutt</cp:lastModifiedBy>
  <cp:revision>71</cp:revision>
  <cp:lastPrinted>2016-09-20T03:01:39Z</cp:lastPrinted>
  <dcterms:created xsi:type="dcterms:W3CDTF">2016-09-18T01:48:33Z</dcterms:created>
  <dcterms:modified xsi:type="dcterms:W3CDTF">2018-03-12T01:21:24Z</dcterms:modified>
</cp:coreProperties>
</file>